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handoutMasterIdLst>
    <p:handoutMasterId r:id="rId18"/>
  </p:handoutMasterIdLst>
  <p:sldIdLst>
    <p:sldId id="256" r:id="rId5"/>
    <p:sldId id="277" r:id="rId6"/>
    <p:sldId id="278" r:id="rId7"/>
    <p:sldId id="279" r:id="rId8"/>
    <p:sldId id="280" r:id="rId9"/>
    <p:sldId id="281" r:id="rId10"/>
    <p:sldId id="282" r:id="rId11"/>
    <p:sldId id="283" r:id="rId12"/>
    <p:sldId id="284" r:id="rId13"/>
    <p:sldId id="285" r:id="rId14"/>
    <p:sldId id="286" r:id="rId15"/>
    <p:sldId id="287" r:id="rId16"/>
  </p:sldIdLst>
  <p:sldSz cx="12192000" cy="6858000"/>
  <p:notesSz cx="6858000" cy="9144000"/>
  <p:defaultTextStyle>
    <a:defPPr rtl="0">
      <a:defRPr lang="ko-k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14" autoAdjust="0"/>
    <p:restoredTop sz="94660"/>
  </p:normalViewPr>
  <p:slideViewPr>
    <p:cSldViewPr snapToGrid="0">
      <p:cViewPr varScale="1">
        <p:scale>
          <a:sx n="93" d="100"/>
          <a:sy n="93" d="100"/>
        </p:scale>
        <p:origin x="84"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r>
              <a:rPr lang="en-US" altLang="ja-JP" dirty="0"/>
              <a:t>Gate</a:t>
            </a:r>
            <a:endParaRPr lang="ja-JP" altLang="en-US" dirty="0"/>
          </a:p>
        </c:rich>
      </c:tx>
      <c:overlay val="0"/>
      <c:spPr>
        <a:noFill/>
        <a:ln>
          <a:noFill/>
        </a:ln>
        <a:effectLst/>
      </c:spPr>
      <c:txPr>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scatterChart>
        <c:scatterStyle val="lineMarker"/>
        <c:varyColors val="0"/>
        <c:ser>
          <c:idx val="0"/>
          <c:order val="0"/>
          <c:tx>
            <c:strRef>
              <c:f>Sheet1!$B$1</c:f>
              <c:strCache>
                <c:ptCount val="1"/>
                <c:pt idx="0">
                  <c:v>X2</c:v>
                </c:pt>
              </c:strCache>
            </c:strRef>
          </c:tx>
          <c:spPr>
            <a:ln w="28575" cap="rnd">
              <a:noFill/>
              <a:round/>
            </a:ln>
            <a:effectLst>
              <a:outerShdw blurRad="50800" dist="50800" dir="5400000" algn="ctr" rotWithShape="0">
                <a:schemeClr val="bg1"/>
              </a:outerShdw>
            </a:effectLst>
          </c:spPr>
          <c:marker>
            <c:symbol val="circle"/>
            <c:size val="8"/>
            <c:spPr>
              <a:solidFill>
                <a:schemeClr val="accent1"/>
              </a:solidFill>
              <a:ln w="12700">
                <a:solidFill>
                  <a:schemeClr val="accent1"/>
                </a:solidFill>
              </a:ln>
              <a:effectLst>
                <a:outerShdw blurRad="50800" dist="50800" dir="5400000" algn="ctr" rotWithShape="0">
                  <a:schemeClr val="bg1"/>
                </a:outerShdw>
              </a:effectLst>
            </c:spPr>
          </c:marker>
          <c:xVal>
            <c:numRef>
              <c:f>Sheet1!$A$2:$A$5</c:f>
              <c:numCache>
                <c:formatCode>General</c:formatCode>
                <c:ptCount val="4"/>
                <c:pt idx="0">
                  <c:v>0</c:v>
                </c:pt>
                <c:pt idx="1">
                  <c:v>0</c:v>
                </c:pt>
                <c:pt idx="2">
                  <c:v>1</c:v>
                </c:pt>
                <c:pt idx="3">
                  <c:v>1</c:v>
                </c:pt>
              </c:numCache>
            </c:numRef>
          </c:xVal>
          <c:yVal>
            <c:numRef>
              <c:f>Sheet1!$B$2:$B$5</c:f>
              <c:numCache>
                <c:formatCode>General</c:formatCode>
                <c:ptCount val="4"/>
                <c:pt idx="0">
                  <c:v>0</c:v>
                </c:pt>
                <c:pt idx="1">
                  <c:v>1</c:v>
                </c:pt>
                <c:pt idx="2">
                  <c:v>0</c:v>
                </c:pt>
                <c:pt idx="3">
                  <c:v>1</c:v>
                </c:pt>
              </c:numCache>
            </c:numRef>
          </c:yVal>
          <c:smooth val="0"/>
          <c:extLst>
            <c:ext xmlns:c16="http://schemas.microsoft.com/office/drawing/2014/chart" uri="{C3380CC4-5D6E-409C-BE32-E72D297353CC}">
              <c16:uniqueId val="{00000000-741E-46AE-BD4D-3B2D3A42212F}"/>
            </c:ext>
          </c:extLst>
        </c:ser>
        <c:dLbls>
          <c:showLegendKey val="0"/>
          <c:showVal val="0"/>
          <c:showCatName val="0"/>
          <c:showSerName val="0"/>
          <c:showPercent val="0"/>
          <c:showBubbleSize val="0"/>
        </c:dLbls>
        <c:axId val="1142436608"/>
        <c:axId val="1142436192"/>
      </c:scatterChart>
      <c:valAx>
        <c:axId val="1142436608"/>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ko-KR"/>
          </a:p>
        </c:txPr>
        <c:crossAx val="1142436192"/>
        <c:crosses val="autoZero"/>
        <c:crossBetween val="midCat"/>
        <c:majorUnit val="1"/>
      </c:valAx>
      <c:valAx>
        <c:axId val="114243619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ko-KR"/>
          </a:p>
        </c:txPr>
        <c:crossAx val="1142436608"/>
        <c:crosses val="autoZero"/>
        <c:crossBetween val="midCat"/>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rtlCol="0"/>
        <a:lstStyle/>
        <a:p>
          <a:pPr rtl="0"/>
          <a:endParaRPr lang="en-US"/>
        </a:p>
      </dgm:t>
    </dgm:pt>
    <dgm:pt modelId="{40FC4FFE-8987-4A26-B7F4-8A516F18ADAE}">
      <dgm:prSet/>
      <dgm:spPr/>
      <dgm:t>
        <a:bodyPr rtlCol="0"/>
        <a:lstStyle/>
        <a:p>
          <a:pPr rtl="0">
            <a:lnSpc>
              <a:spcPct val="100000"/>
            </a:lnSpc>
            <a:defRPr cap="all"/>
          </a:pPr>
          <a:r>
            <a:rPr lang="en-US" altLang="ko-KR" noProof="0" dirty="0">
              <a:latin typeface="맑은 고딕" panose="020B0503020000020004" pitchFamily="50" charset="-127"/>
              <a:ea typeface="맑은 고딕" panose="020B0503020000020004" pitchFamily="50" charset="-127"/>
            </a:rPr>
            <a:t>Lorem ipsum dolor sit </a:t>
          </a:r>
          <a:r>
            <a:rPr lang="en-US" altLang="ko-KR" noProof="0" dirty="0" err="1">
              <a:latin typeface="맑은 고딕" panose="020B0503020000020004" pitchFamily="50" charset="-127"/>
              <a:ea typeface="맑은 고딕" panose="020B0503020000020004" pitchFamily="50" charset="-127"/>
            </a:rPr>
            <a:t>amet</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consectetuer</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adipiscing</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elit</a:t>
          </a:r>
          <a:r>
            <a:rPr lang="en-US" altLang="ko-KR" noProof="0" dirty="0">
              <a:latin typeface="맑은 고딕" panose="020B0503020000020004" pitchFamily="50" charset="-127"/>
              <a:ea typeface="맑은 고딕" panose="020B0503020000020004" pitchFamily="50" charset="-127"/>
            </a:rPr>
            <a:t>. </a:t>
          </a:r>
        </a:p>
      </dgm:t>
    </dgm:pt>
    <dgm:pt modelId="{CAD7EF86-FB23-41F6-BF42-040B36DEFDB1}" type="parTrans" cxnId="{C7AD8469-3C68-4AF9-AB82-79B0043AA120}">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5B62599A-5C9B-48E7-896E-EA782AC60C8B}" type="sibTrans" cxnId="{C7AD8469-3C68-4AF9-AB82-79B0043AA120}">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49225C73-1633-42F1-AB3B-7CB183E5F8B8}">
      <dgm:prSet/>
      <dgm:spPr/>
      <dgm:t>
        <a:bodyPr rtlCol="0"/>
        <a:lstStyle/>
        <a:p>
          <a:pPr rtl="0">
            <a:lnSpc>
              <a:spcPct val="100000"/>
            </a:lnSpc>
            <a:defRPr cap="all"/>
          </a:pPr>
          <a:r>
            <a:rPr lang="en-US" altLang="ko-KR" noProof="0" dirty="0">
              <a:latin typeface="맑은 고딕" panose="020B0503020000020004" pitchFamily="50" charset="-127"/>
              <a:ea typeface="맑은 고딕" panose="020B0503020000020004" pitchFamily="50" charset="-127"/>
            </a:rPr>
            <a:t>Nunc </a:t>
          </a:r>
          <a:r>
            <a:rPr lang="en-US" altLang="ko-KR" noProof="0" dirty="0" err="1">
              <a:latin typeface="맑은 고딕" panose="020B0503020000020004" pitchFamily="50" charset="-127"/>
              <a:ea typeface="맑은 고딕" panose="020B0503020000020004" pitchFamily="50" charset="-127"/>
            </a:rPr>
            <a:t>viverra</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imperdiet</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enim</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Fusce</a:t>
          </a:r>
          <a:r>
            <a:rPr lang="en-US" altLang="ko-KR" noProof="0" dirty="0">
              <a:latin typeface="맑은 고딕" panose="020B0503020000020004" pitchFamily="50" charset="-127"/>
              <a:ea typeface="맑은 고딕" panose="020B0503020000020004" pitchFamily="50" charset="-127"/>
            </a:rPr>
            <a:t> est. </a:t>
          </a:r>
          <a:r>
            <a:rPr lang="en-US" altLang="ko-KR" noProof="0" dirty="0" err="1">
              <a:latin typeface="맑은 고딕" panose="020B0503020000020004" pitchFamily="50" charset="-127"/>
              <a:ea typeface="맑은 고딕" panose="020B0503020000020004" pitchFamily="50" charset="-127"/>
            </a:rPr>
            <a:t>Vivamus</a:t>
          </a:r>
          <a:r>
            <a:rPr lang="en-US" altLang="ko-KR" noProof="0" dirty="0">
              <a:latin typeface="맑은 고딕" panose="020B0503020000020004" pitchFamily="50" charset="-127"/>
              <a:ea typeface="맑은 고딕" panose="020B0503020000020004" pitchFamily="50" charset="-127"/>
            </a:rPr>
            <a:t> a </a:t>
          </a:r>
          <a:r>
            <a:rPr lang="en-US" altLang="ko-KR" noProof="0" dirty="0" err="1">
              <a:latin typeface="맑은 고딕" panose="020B0503020000020004" pitchFamily="50" charset="-127"/>
              <a:ea typeface="맑은 고딕" panose="020B0503020000020004" pitchFamily="50" charset="-127"/>
            </a:rPr>
            <a:t>tellus</a:t>
          </a:r>
          <a:r>
            <a:rPr lang="en-US" altLang="ko-KR" noProof="0" dirty="0">
              <a:latin typeface="맑은 고딕" panose="020B0503020000020004" pitchFamily="50" charset="-127"/>
              <a:ea typeface="맑은 고딕" panose="020B0503020000020004" pitchFamily="50" charset="-127"/>
            </a:rPr>
            <a:t>.</a:t>
          </a:r>
        </a:p>
      </dgm:t>
    </dgm:pt>
    <dgm:pt modelId="{1A0E2090-1D4F-438A-8766-B6030CE01ADD}" type="parTrans" cxnId="{A9154303-8225-4248-91DC-1B0156A35F07}">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9646853A-8964-4519-A5B1-0B7D18B2983D}" type="sibTrans" cxnId="{A9154303-8225-4248-91DC-1B0156A35F07}">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1C383F32-22E8-4F62-A3E0-BDC3D5F48992}">
      <dgm:prSet/>
      <dgm:spPr/>
      <dgm:t>
        <a:bodyPr rtlCol="0"/>
        <a:lstStyle/>
        <a:p>
          <a:pPr rtl="0">
            <a:lnSpc>
              <a:spcPct val="100000"/>
            </a:lnSpc>
            <a:defRPr cap="all"/>
          </a:pPr>
          <a:r>
            <a:rPr lang="en-US" altLang="ko-KR" noProof="0" dirty="0" err="1">
              <a:latin typeface="맑은 고딕" panose="020B0503020000020004" pitchFamily="50" charset="-127"/>
              <a:ea typeface="맑은 고딕" panose="020B0503020000020004" pitchFamily="50" charset="-127"/>
            </a:rPr>
            <a:t>Pellentesque</a:t>
          </a:r>
          <a:r>
            <a:rPr lang="en-US" altLang="ko-KR" noProof="0" dirty="0">
              <a:latin typeface="맑은 고딕" panose="020B0503020000020004" pitchFamily="50" charset="-127"/>
              <a:ea typeface="맑은 고딕" panose="020B0503020000020004" pitchFamily="50" charset="-127"/>
            </a:rPr>
            <a:t> habitant </a:t>
          </a:r>
          <a:r>
            <a:rPr lang="en-US" altLang="ko-KR" noProof="0" dirty="0" err="1">
              <a:latin typeface="맑은 고딕" panose="020B0503020000020004" pitchFamily="50" charset="-127"/>
              <a:ea typeface="맑은 고딕" panose="020B0503020000020004" pitchFamily="50" charset="-127"/>
            </a:rPr>
            <a:t>morbi</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tristique</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senectus</a:t>
          </a:r>
          <a:r>
            <a:rPr lang="en-US" altLang="ko-KR" noProof="0" dirty="0">
              <a:latin typeface="맑은 고딕" panose="020B0503020000020004" pitchFamily="50" charset="-127"/>
              <a:ea typeface="맑은 고딕" panose="020B0503020000020004" pitchFamily="50" charset="-127"/>
            </a:rPr>
            <a:t> et </a:t>
          </a:r>
          <a:r>
            <a:rPr lang="en-US" altLang="ko-KR" noProof="0" dirty="0" err="1">
              <a:latin typeface="맑은 고딕" panose="020B0503020000020004" pitchFamily="50" charset="-127"/>
              <a:ea typeface="맑은 고딕" panose="020B0503020000020004" pitchFamily="50" charset="-127"/>
            </a:rPr>
            <a:t>netus</a:t>
          </a:r>
          <a:r>
            <a:rPr lang="en-US" altLang="ko-KR" noProof="0" dirty="0">
              <a:latin typeface="맑은 고딕" panose="020B0503020000020004" pitchFamily="50" charset="-127"/>
              <a:ea typeface="맑은 고딕" panose="020B0503020000020004" pitchFamily="50" charset="-127"/>
            </a:rPr>
            <a:t>.</a:t>
          </a:r>
        </a:p>
      </dgm:t>
    </dgm:pt>
    <dgm:pt modelId="{A7920A2F-3244-4159-AF04-6A1D38B7B317}" type="parTrans" cxnId="{C4CCE57E-E871-46D6-BAD5-880252C95D22}">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8500F72A-2C6D-4FDF-9C1D-CA691380EB0B}" type="sibTrans" cxnId="{C4CCE57E-E871-46D6-BAD5-880252C95D22}">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a:solidFill>
          <a:schemeClr val="accent1"/>
        </a:solidFill>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a:solidFill>
          <a:schemeClr val="accent1"/>
        </a:solidFill>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a:solidFill>
          <a:schemeClr val="accent1"/>
        </a:solidFill>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4381"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987318" y="876800"/>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54974"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rtl="0">
            <a:lnSpc>
              <a:spcPct val="100000"/>
            </a:lnSpc>
            <a:spcBef>
              <a:spcPct val="0"/>
            </a:spcBef>
            <a:spcAft>
              <a:spcPct val="35000"/>
            </a:spcAft>
            <a:buNone/>
            <a:defRPr cap="all"/>
          </a:pPr>
          <a:r>
            <a:rPr lang="en-US" altLang="ko-KR" sz="1400" kern="1200" noProof="0" dirty="0">
              <a:latin typeface="맑은 고딕" panose="020B0503020000020004" pitchFamily="50" charset="-127"/>
              <a:ea typeface="맑은 고딕" panose="020B0503020000020004" pitchFamily="50" charset="-127"/>
            </a:rPr>
            <a:t>Lorem ipsum dolor sit </a:t>
          </a:r>
          <a:r>
            <a:rPr lang="en-US" altLang="ko-KR" sz="1400" kern="1200" noProof="0" dirty="0" err="1">
              <a:latin typeface="맑은 고딕" panose="020B0503020000020004" pitchFamily="50" charset="-127"/>
              <a:ea typeface="맑은 고딕" panose="020B0503020000020004" pitchFamily="50" charset="-127"/>
            </a:rPr>
            <a:t>amet</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consectetuer</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adipiscing</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elit</a:t>
          </a:r>
          <a:r>
            <a:rPr lang="en-US" altLang="ko-KR" sz="1400" kern="1200" noProof="0" dirty="0">
              <a:latin typeface="맑은 고딕" panose="020B0503020000020004" pitchFamily="50" charset="-127"/>
              <a:ea typeface="맑은 고딕" panose="020B0503020000020004" pitchFamily="50" charset="-127"/>
            </a:rPr>
            <a:t>. </a:t>
          </a:r>
        </a:p>
      </dsp:txBody>
      <dsp:txXfrm>
        <a:off x="54974" y="2798862"/>
        <a:ext cx="2868750" cy="720000"/>
      </dsp:txXfrm>
    </dsp:sp>
    <dsp:sp modelId="{BCD8CDD9-0C56-4401-ADB1-8B48DAB2C96F}">
      <dsp:nvSpPr>
        <dsp:cNvPr id="0" name=""/>
        <dsp:cNvSpPr/>
      </dsp:nvSpPr>
      <dsp:spPr>
        <a:xfrm>
          <a:off x="3985162"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358099" y="876800"/>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425756"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rtl="0">
            <a:lnSpc>
              <a:spcPct val="100000"/>
            </a:lnSpc>
            <a:spcBef>
              <a:spcPct val="0"/>
            </a:spcBef>
            <a:spcAft>
              <a:spcPct val="35000"/>
            </a:spcAft>
            <a:buNone/>
            <a:defRPr cap="all"/>
          </a:pPr>
          <a:r>
            <a:rPr lang="en-US" altLang="ko-KR" sz="1400" kern="1200" noProof="0" dirty="0">
              <a:latin typeface="맑은 고딕" panose="020B0503020000020004" pitchFamily="50" charset="-127"/>
              <a:ea typeface="맑은 고딕" panose="020B0503020000020004" pitchFamily="50" charset="-127"/>
            </a:rPr>
            <a:t>Nunc </a:t>
          </a:r>
          <a:r>
            <a:rPr lang="en-US" altLang="ko-KR" sz="1400" kern="1200" noProof="0" dirty="0" err="1">
              <a:latin typeface="맑은 고딕" panose="020B0503020000020004" pitchFamily="50" charset="-127"/>
              <a:ea typeface="맑은 고딕" panose="020B0503020000020004" pitchFamily="50" charset="-127"/>
            </a:rPr>
            <a:t>viverra</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imperdiet</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enim</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Fusce</a:t>
          </a:r>
          <a:r>
            <a:rPr lang="en-US" altLang="ko-KR" sz="1400" kern="1200" noProof="0" dirty="0">
              <a:latin typeface="맑은 고딕" panose="020B0503020000020004" pitchFamily="50" charset="-127"/>
              <a:ea typeface="맑은 고딕" panose="020B0503020000020004" pitchFamily="50" charset="-127"/>
            </a:rPr>
            <a:t> est. </a:t>
          </a:r>
          <a:r>
            <a:rPr lang="en-US" altLang="ko-KR" sz="1400" kern="1200" noProof="0" dirty="0" err="1">
              <a:latin typeface="맑은 고딕" panose="020B0503020000020004" pitchFamily="50" charset="-127"/>
              <a:ea typeface="맑은 고딕" panose="020B0503020000020004" pitchFamily="50" charset="-127"/>
            </a:rPr>
            <a:t>Vivamus</a:t>
          </a:r>
          <a:r>
            <a:rPr lang="en-US" altLang="ko-KR" sz="1400" kern="1200" noProof="0" dirty="0">
              <a:latin typeface="맑은 고딕" panose="020B0503020000020004" pitchFamily="50" charset="-127"/>
              <a:ea typeface="맑은 고딕" panose="020B0503020000020004" pitchFamily="50" charset="-127"/>
            </a:rPr>
            <a:t> a </a:t>
          </a:r>
          <a:r>
            <a:rPr lang="en-US" altLang="ko-KR" sz="1400" kern="1200" noProof="0" dirty="0" err="1">
              <a:latin typeface="맑은 고딕" panose="020B0503020000020004" pitchFamily="50" charset="-127"/>
              <a:ea typeface="맑은 고딕" panose="020B0503020000020004" pitchFamily="50" charset="-127"/>
            </a:rPr>
            <a:t>tellus</a:t>
          </a:r>
          <a:r>
            <a:rPr lang="en-US" altLang="ko-KR" sz="1400" kern="1200" noProof="0" dirty="0">
              <a:latin typeface="맑은 고딕" panose="020B0503020000020004" pitchFamily="50" charset="-127"/>
              <a:ea typeface="맑은 고딕" panose="020B0503020000020004" pitchFamily="50" charset="-127"/>
            </a:rPr>
            <a:t>.</a:t>
          </a:r>
        </a:p>
      </dsp:txBody>
      <dsp:txXfrm>
        <a:off x="3425756" y="2798862"/>
        <a:ext cx="2868750" cy="720000"/>
      </dsp:txXfrm>
    </dsp:sp>
    <dsp:sp modelId="{FF93E135-77D6-48A0-8871-9BC93D705D06}">
      <dsp:nvSpPr>
        <dsp:cNvPr id="0" name=""/>
        <dsp:cNvSpPr/>
      </dsp:nvSpPr>
      <dsp:spPr>
        <a:xfrm>
          <a:off x="7355943"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728881" y="876800"/>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796537"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rtl="0">
            <a:lnSpc>
              <a:spcPct val="100000"/>
            </a:lnSpc>
            <a:spcBef>
              <a:spcPct val="0"/>
            </a:spcBef>
            <a:spcAft>
              <a:spcPct val="35000"/>
            </a:spcAft>
            <a:buNone/>
            <a:defRPr cap="all"/>
          </a:pPr>
          <a:r>
            <a:rPr lang="en-US" altLang="ko-KR" sz="1400" kern="1200" noProof="0" dirty="0" err="1">
              <a:latin typeface="맑은 고딕" panose="020B0503020000020004" pitchFamily="50" charset="-127"/>
              <a:ea typeface="맑은 고딕" panose="020B0503020000020004" pitchFamily="50" charset="-127"/>
            </a:rPr>
            <a:t>Pellentesque</a:t>
          </a:r>
          <a:r>
            <a:rPr lang="en-US" altLang="ko-KR" sz="1400" kern="1200" noProof="0" dirty="0">
              <a:latin typeface="맑은 고딕" panose="020B0503020000020004" pitchFamily="50" charset="-127"/>
              <a:ea typeface="맑은 고딕" panose="020B0503020000020004" pitchFamily="50" charset="-127"/>
            </a:rPr>
            <a:t> habitant </a:t>
          </a:r>
          <a:r>
            <a:rPr lang="en-US" altLang="ko-KR" sz="1400" kern="1200" noProof="0" dirty="0" err="1">
              <a:latin typeface="맑은 고딕" panose="020B0503020000020004" pitchFamily="50" charset="-127"/>
              <a:ea typeface="맑은 고딕" panose="020B0503020000020004" pitchFamily="50" charset="-127"/>
            </a:rPr>
            <a:t>morbi</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tristique</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senectus</a:t>
          </a:r>
          <a:r>
            <a:rPr lang="en-US" altLang="ko-KR" sz="1400" kern="1200" noProof="0" dirty="0">
              <a:latin typeface="맑은 고딕" panose="020B0503020000020004" pitchFamily="50" charset="-127"/>
              <a:ea typeface="맑은 고딕" panose="020B0503020000020004" pitchFamily="50" charset="-127"/>
            </a:rPr>
            <a:t> et </a:t>
          </a:r>
          <a:r>
            <a:rPr lang="en-US" altLang="ko-KR" sz="1400" kern="1200" noProof="0" dirty="0" err="1">
              <a:latin typeface="맑은 고딕" panose="020B0503020000020004" pitchFamily="50" charset="-127"/>
              <a:ea typeface="맑은 고딕" panose="020B0503020000020004" pitchFamily="50" charset="-127"/>
            </a:rPr>
            <a:t>netus</a:t>
          </a:r>
          <a:r>
            <a:rPr lang="en-US" altLang="ko-KR" sz="1400" kern="1200" noProof="0" dirty="0">
              <a:latin typeface="맑은 고딕" panose="020B0503020000020004" pitchFamily="50" charset="-127"/>
              <a:ea typeface="맑은 고딕" panose="020B0503020000020004" pitchFamily="50" charset="-127"/>
            </a:rPr>
            <a:t>.</a:t>
          </a:r>
        </a:p>
      </dsp:txBody>
      <dsp:txXfrm>
        <a:off x="6796537" y="2798862"/>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아이콘 원 레이블 목록"/>
  <dgm:desc val="관련 시각적 개체를 동반한 비순차적이거나 그룹화된 정보를 표시하는 데 사용합니다. 짧은 텍스트 캡션이 있는 아이콘이나 작은 그림에 적합합니다."/>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ko-KR" altLang="en-US" dirty="0">
              <a:latin typeface="맑은 고딕" panose="020B0503020000020004" pitchFamily="50" charset="-127"/>
              <a:ea typeface="맑은 고딕" panose="020B0503020000020004" pitchFamily="50" charset="-127"/>
            </a:endParaRPr>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BE57D49-F230-4735-B199-8E5E9C72840F}" type="datetime1">
              <a:rPr lang="ko-KR" altLang="en-US" smtClean="0">
                <a:latin typeface="맑은 고딕" panose="020B0503020000020004" pitchFamily="50" charset="-127"/>
                <a:ea typeface="맑은 고딕" panose="020B0503020000020004" pitchFamily="50" charset="-127"/>
              </a:rPr>
              <a:t>2022-12-19</a:t>
            </a:fld>
            <a:endParaRPr lang="ko-KR" altLang="en-US" dirty="0">
              <a:latin typeface="맑은 고딕" panose="020B0503020000020004" pitchFamily="50" charset="-127"/>
              <a:ea typeface="맑은 고딕" panose="020B0503020000020004" pitchFamily="50" charset="-127"/>
            </a:endParaRPr>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ko-KR" altLang="en-US" dirty="0">
              <a:latin typeface="맑은 고딕" panose="020B0503020000020004" pitchFamily="50" charset="-127"/>
              <a:ea typeface="맑은 고딕" panose="020B0503020000020004" pitchFamily="50" charset="-127"/>
            </a:endParaRPr>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en-US" altLang="ko-KR" smtClean="0">
                <a:latin typeface="맑은 고딕" panose="020B0503020000020004" pitchFamily="50" charset="-127"/>
                <a:ea typeface="맑은 고딕" panose="020B0503020000020004" pitchFamily="50" charset="-127"/>
              </a:rPr>
              <a:t>‹#›</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맑은 고딕" panose="020B0503020000020004" pitchFamily="50" charset="-127"/>
                <a:ea typeface="맑은 고딕" panose="020B0503020000020004" pitchFamily="50" charset="-127"/>
              </a:defRPr>
            </a:lvl1pPr>
          </a:lstStyle>
          <a:p>
            <a:endParaRPr lang="ko-KR" altLang="en-US" noProof="0"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맑은 고딕" panose="020B0503020000020004" pitchFamily="50" charset="-127"/>
                <a:ea typeface="맑은 고딕" panose="020B0503020000020004" pitchFamily="50" charset="-127"/>
              </a:defRPr>
            </a:lvl1pPr>
          </a:lstStyle>
          <a:p>
            <a:fld id="{C6D4BD08-001C-4DA3-A8F2-B1A0C43B0DFD}" type="datetime1">
              <a:rPr lang="ko-KR" altLang="en-US" smtClean="0"/>
              <a:pPr/>
              <a:t>2022-12-19</a:t>
            </a:fld>
            <a:endParaRPr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ko-KR" altLang="en-US" noProof="0"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KR" altLang="en-US" noProof="0" dirty="0"/>
              <a:t>마스터 텍스트 스타일을 편집하려면 클릭하세요</a:t>
            </a:r>
            <a:r>
              <a:rPr lang="en-US" altLang="ko-KR" noProof="0" dirty="0"/>
              <a:t>.</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맑은 고딕" panose="020B0503020000020004" pitchFamily="50" charset="-127"/>
                <a:ea typeface="맑은 고딕" panose="020B0503020000020004" pitchFamily="50" charset="-127"/>
              </a:defRPr>
            </a:lvl1pPr>
          </a:lstStyle>
          <a:p>
            <a:endParaRPr lang="ko-KR" altLang="en-US" noProof="0"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맑은 고딕" panose="020B0503020000020004" pitchFamily="50" charset="-127"/>
                <a:ea typeface="맑은 고딕" panose="020B0503020000020004" pitchFamily="50" charset="-127"/>
              </a:defRPr>
            </a:lvl1pPr>
          </a:lstStyle>
          <a:p>
            <a:fld id="{4B725628-3A68-42F4-BA86-981817953149}" type="slidenum">
              <a:rPr lang="en-US" altLang="ko-KR" noProof="0" smtClean="0"/>
              <a:pPr/>
              <a:t>‹#›</a:t>
            </a:fld>
            <a:endParaRPr lang="ko-KR" altLang="en-US" noProof="0"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rtlCol="0"/>
          <a:lstStyle/>
          <a:p>
            <a:pPr rtl="0"/>
            <a:fld id="{4B725628-3A68-42F4-BA86-981817953149}" type="slidenum">
              <a:rPr lang="en-US" altLang="ko-KR" smtClean="0">
                <a:latin typeface="맑은 고딕" panose="020B0503020000020004" pitchFamily="50" charset="-127"/>
                <a:ea typeface="맑은 고딕" panose="020B0503020000020004" pitchFamily="50" charset="-127"/>
              </a:rPr>
              <a:t>1</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dirty="0"/>
          </a:p>
        </p:txBody>
      </p:sp>
      <p:sp>
        <p:nvSpPr>
          <p:cNvPr id="4" name="슬라이드 번호 개체 틀 3"/>
          <p:cNvSpPr>
            <a:spLocks noGrp="1"/>
          </p:cNvSpPr>
          <p:nvPr>
            <p:ph type="sldNum" sz="quarter" idx="10"/>
          </p:nvPr>
        </p:nvSpPr>
        <p:spPr/>
        <p:txBody>
          <a:bodyPr rtlCol="0"/>
          <a:lstStyle/>
          <a:p>
            <a:pPr rtl="0"/>
            <a:fld id="{4B725628-3A68-42F4-BA86-981817953149}" type="slidenum">
              <a:rPr lang="en-US" altLang="ko-KR" smtClean="0"/>
              <a:t>2</a:t>
            </a:fld>
            <a:endParaRPr lang="ko-KR" altLang="en-US" dirty="0"/>
          </a:p>
        </p:txBody>
      </p:sp>
    </p:spTree>
    <p:extLst>
      <p:ext uri="{BB962C8B-B14F-4D97-AF65-F5344CB8AC3E}">
        <p14:creationId xmlns:p14="http://schemas.microsoft.com/office/powerpoint/2010/main" val="39598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10" name="직사각형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타원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제목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ko-KR" altLang="en-US" noProof="0"/>
              <a:t>마스터 제목 스타일 편집</a:t>
            </a:r>
            <a:endParaRPr lang="ko-KR" altLang="en-US" noProof="0" dirty="0"/>
          </a:p>
        </p:txBody>
      </p:sp>
      <p:sp>
        <p:nvSpPr>
          <p:cNvPr id="3" name="부제목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ko-KR" altLang="en-US" noProof="0"/>
              <a:t>클릭하여 마스터 부제목 스타일 편집</a:t>
            </a:r>
            <a:endParaRPr lang="ko-KR" altLang="en-US" noProof="0" dirty="0"/>
          </a:p>
        </p:txBody>
      </p:sp>
      <p:sp>
        <p:nvSpPr>
          <p:cNvPr id="4" name="날짜 개체 틀 3"/>
          <p:cNvSpPr>
            <a:spLocks noGrp="1"/>
          </p:cNvSpPr>
          <p:nvPr>
            <p:ph type="dt" sz="half" idx="10"/>
          </p:nvPr>
        </p:nvSpPr>
        <p:spPr/>
        <p:txBody>
          <a:bodyPr rtlCol="0"/>
          <a:lstStyle>
            <a:lvl1pPr algn="l">
              <a:defRPr/>
            </a:lvl1pPr>
          </a:lstStyle>
          <a:p>
            <a:fld id="{20DA4868-5905-4D40-A3C7-A08A77FB381F}" type="datetime1">
              <a:rPr lang="ko-KR" altLang="en-US" smtClean="0"/>
              <a:pPr/>
              <a:t>2022-12-19</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cxnSp>
        <p:nvCxnSpPr>
          <p:cNvPr id="8" name="직선 연결선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세로 텍스트 개체 틀 2"/>
          <p:cNvSpPr>
            <a:spLocks noGrp="1"/>
          </p:cNvSpPr>
          <p:nvPr>
            <p:ph type="body" orient="vert" idx="1"/>
          </p:nvPr>
        </p:nvSpPr>
        <p:spPr/>
        <p:txBody>
          <a:bodyPr vert="eaVert"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날짜 개체 틀 3"/>
          <p:cNvSpPr>
            <a:spLocks noGrp="1"/>
          </p:cNvSpPr>
          <p:nvPr>
            <p:ph type="dt" sz="half" idx="10"/>
          </p:nvPr>
        </p:nvSpPr>
        <p:spPr/>
        <p:txBody>
          <a:bodyPr rtlCol="0"/>
          <a:lstStyle>
            <a:lvl1pPr>
              <a:defRPr/>
            </a:lvl1pPr>
          </a:lstStyle>
          <a:p>
            <a:fld id="{A7059D92-5434-44F0-8311-BFCB0FE3ABFC}" type="datetime1">
              <a:rPr lang="ko-KR" altLang="en-US" smtClean="0"/>
              <a:pPr/>
              <a:t>2022-12-19</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1" y="762000"/>
            <a:ext cx="2628900" cy="5410200"/>
          </a:xfrm>
        </p:spPr>
        <p:txBody>
          <a:bodyPr vert="eaVert" lIns="45720" tIns="91440" rIns="45720" bIns="91440" rtlCol="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endParaRPr lang="ko-KR" altLang="en-US" noProof="0" dirty="0"/>
          </a:p>
        </p:txBody>
      </p:sp>
      <p:sp>
        <p:nvSpPr>
          <p:cNvPr id="3" name="세로 텍스트 개체 틀 2"/>
          <p:cNvSpPr>
            <a:spLocks noGrp="1"/>
          </p:cNvSpPr>
          <p:nvPr>
            <p:ph type="body" orient="vert" idx="1"/>
          </p:nvPr>
        </p:nvSpPr>
        <p:spPr>
          <a:xfrm>
            <a:off x="990601" y="762000"/>
            <a:ext cx="7581900" cy="5410200"/>
          </a:xfrm>
        </p:spPr>
        <p:txBody>
          <a:bodyPr vert="eaVert" rtlCol="0"/>
          <a:lstStyle>
            <a:lvl1pPr>
              <a:defRPr>
                <a:latin typeface="맑은 고딕" panose="020B0503020000020004" pitchFamily="50" charset="-127"/>
                <a:ea typeface="맑은 고딕" panose="020B0503020000020004" pitchFamily="50" charset="-127"/>
              </a:defRPr>
            </a:lvl1pPr>
            <a:lvl2pPr>
              <a:defRPr>
                <a:latin typeface="맑은 고딕" panose="020B0503020000020004" pitchFamily="50" charset="-127"/>
                <a:ea typeface="맑은 고딕" panose="020B0503020000020004" pitchFamily="50" charset="-127"/>
              </a:defRPr>
            </a:lvl2pPr>
            <a:lvl3pPr>
              <a:defRPr>
                <a:latin typeface="맑은 고딕" panose="020B0503020000020004" pitchFamily="50" charset="-127"/>
                <a:ea typeface="맑은 고딕" panose="020B0503020000020004" pitchFamily="50" charset="-127"/>
              </a:defRPr>
            </a:lvl3pPr>
            <a:lvl4pPr>
              <a:defRPr>
                <a:latin typeface="맑은 고딕" panose="020B0503020000020004" pitchFamily="50" charset="-127"/>
                <a:ea typeface="맑은 고딕" panose="020B0503020000020004" pitchFamily="50" charset="-127"/>
              </a:defRPr>
            </a:lvl4pPr>
            <a:lvl5pPr>
              <a:defRPr>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날짜 개체 틀 3"/>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2FB232E3-E22B-46B2-B042-7B0B4F3513F2}" type="datetime1">
              <a:rPr lang="ko-KR" altLang="en-US" smtClean="0"/>
              <a:pPr/>
              <a:t>2022-12-19</a:t>
            </a:fld>
            <a:endParaRPr lang="ko-KR" altLang="en-US" dirty="0"/>
          </a:p>
        </p:txBody>
      </p:sp>
      <p:sp>
        <p:nvSpPr>
          <p:cNvPr id="5" name="바닥글 개체 틀 4"/>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endParaRPr lang="ko-KR" altLang="en-US" noProof="0" dirty="0"/>
          </a:p>
        </p:txBody>
      </p:sp>
      <p:sp>
        <p:nvSpPr>
          <p:cNvPr id="6" name="슬라이드 번호 개체 틀 5"/>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FAB73BC-B049-4115-A692-8D63A059BFB8}" type="slidenum">
              <a:rPr lang="en-US" altLang="ko-KR" noProof="0" smtClean="0"/>
              <a:pPr/>
              <a:t>‹#›</a:t>
            </a:fld>
            <a:endParaRPr lang="ko-KR" altLang="en-US" noProof="0" dirty="0"/>
          </a:p>
        </p:txBody>
      </p:sp>
      <p:cxnSp>
        <p:nvCxnSpPr>
          <p:cNvPr id="7" name="직선 연결선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내용 개체 틀 2"/>
          <p:cNvSpPr>
            <a:spLocks noGrp="1"/>
          </p:cNvSpPr>
          <p:nvPr>
            <p:ph idx="1"/>
          </p:nvPr>
        </p:nvSpPr>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날짜 개체 틀 3"/>
          <p:cNvSpPr>
            <a:spLocks noGrp="1"/>
          </p:cNvSpPr>
          <p:nvPr>
            <p:ph type="dt" sz="half" idx="10"/>
          </p:nvPr>
        </p:nvSpPr>
        <p:spPr/>
        <p:txBody>
          <a:bodyPr rtlCol="0"/>
          <a:lstStyle>
            <a:lvl1pPr>
              <a:defRPr/>
            </a:lvl1pPr>
          </a:lstStyle>
          <a:p>
            <a:fld id="{9EFA091B-FB79-4832-BBA6-485BF4956E11}" type="datetime1">
              <a:rPr lang="ko-KR" altLang="en-US" smtClean="0"/>
              <a:pPr/>
              <a:t>2022-12-19</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9" name="직사각형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타원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제목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ko-KR" altLang="en-US" noProof="0"/>
              <a:t>마스터 제목 스타일 편집</a:t>
            </a:r>
            <a:endParaRPr lang="ko-KR" altLang="en-US" noProof="0" dirty="0"/>
          </a:p>
        </p:txBody>
      </p:sp>
      <p:sp>
        <p:nvSpPr>
          <p:cNvPr id="3" name="텍스트 개체 틀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noProof="0"/>
              <a:t>마스터 텍스트 스타일을 편집하려면 클릭</a:t>
            </a:r>
          </a:p>
        </p:txBody>
      </p:sp>
      <p:sp>
        <p:nvSpPr>
          <p:cNvPr id="4" name="날짜 개체 틀 3"/>
          <p:cNvSpPr>
            <a:spLocks noGrp="1"/>
          </p:cNvSpPr>
          <p:nvPr>
            <p:ph type="dt" sz="half" idx="10"/>
          </p:nvPr>
        </p:nvSpPr>
        <p:spPr/>
        <p:txBody>
          <a:bodyPr rtlCol="0"/>
          <a:lstStyle>
            <a:lvl1pPr>
              <a:defRPr/>
            </a:lvl1pPr>
          </a:lstStyle>
          <a:p>
            <a:fld id="{5F31BFAB-5A50-4862-991D-7095D6C5D4BE}" type="datetime1">
              <a:rPr lang="ko-KR" altLang="en-US" smtClean="0"/>
              <a:pPr/>
              <a:t>2022-12-19</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cxnSp>
        <p:nvCxnSpPr>
          <p:cNvPr id="8" name="직선 연결선(S)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두 개의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024128" y="585216"/>
            <a:ext cx="9720072" cy="1499616"/>
          </a:xfrm>
        </p:spPr>
        <p:txBody>
          <a:bodyPr rtlCol="0"/>
          <a:lstStyle/>
          <a:p>
            <a:pPr rtl="0"/>
            <a:r>
              <a:rPr lang="ko-KR" altLang="en-US" noProof="0"/>
              <a:t>마스터 제목 스타일 편집</a:t>
            </a:r>
            <a:endParaRPr lang="ko-KR" altLang="en-US" noProof="0" dirty="0"/>
          </a:p>
        </p:txBody>
      </p:sp>
      <p:sp>
        <p:nvSpPr>
          <p:cNvPr id="3" name="내용 개체 틀 2"/>
          <p:cNvSpPr>
            <a:spLocks noGrp="1"/>
          </p:cNvSpPr>
          <p:nvPr>
            <p:ph sz="half" idx="1"/>
          </p:nvPr>
        </p:nvSpPr>
        <p:spPr>
          <a:xfrm>
            <a:off x="1024127" y="2286000"/>
            <a:ext cx="4754880" cy="4023360"/>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내용 개체 틀 3"/>
          <p:cNvSpPr>
            <a:spLocks noGrp="1"/>
          </p:cNvSpPr>
          <p:nvPr>
            <p:ph sz="half" idx="2"/>
          </p:nvPr>
        </p:nvSpPr>
        <p:spPr>
          <a:xfrm>
            <a:off x="5989320" y="2286000"/>
            <a:ext cx="4754880" cy="4023360"/>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5" name="날짜 개체 틀 4"/>
          <p:cNvSpPr>
            <a:spLocks noGrp="1"/>
          </p:cNvSpPr>
          <p:nvPr>
            <p:ph type="dt" sz="half" idx="10"/>
          </p:nvPr>
        </p:nvSpPr>
        <p:spPr/>
        <p:txBody>
          <a:bodyPr rtlCol="0"/>
          <a:lstStyle>
            <a:lvl1pPr>
              <a:defRPr/>
            </a:lvl1pPr>
          </a:lstStyle>
          <a:p>
            <a:fld id="{A3BD5271-FEFE-4914-869C-5327720A295E}" type="datetime1">
              <a:rPr lang="ko-KR" altLang="en-US" smtClean="0"/>
              <a:pPr/>
              <a:t>2022-12-19</a:t>
            </a:fld>
            <a:endParaRPr lang="ko-KR" altLang="en-US" dirty="0"/>
          </a:p>
        </p:txBody>
      </p:sp>
      <p:sp>
        <p:nvSpPr>
          <p:cNvPr id="6" name="바닥글 개체 틀 5"/>
          <p:cNvSpPr>
            <a:spLocks noGrp="1"/>
          </p:cNvSpPr>
          <p:nvPr>
            <p:ph type="ftr" sz="quarter" idx="11"/>
          </p:nvPr>
        </p:nvSpPr>
        <p:spPr/>
        <p:txBody>
          <a:bodyPr rtlCol="0"/>
          <a:lstStyle/>
          <a:p>
            <a:pPr rtl="0"/>
            <a:endParaRPr lang="ko-KR" altLang="en-US" noProof="0" dirty="0"/>
          </a:p>
        </p:txBody>
      </p:sp>
      <p:sp>
        <p:nvSpPr>
          <p:cNvPr id="7" name="슬라이드 번호 개체 틀 6"/>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제목 9"/>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텍스트 개체 틀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sp>
        <p:nvSpPr>
          <p:cNvPr id="4" name="내용 개체 틀 3"/>
          <p:cNvSpPr>
            <a:spLocks noGrp="1"/>
          </p:cNvSpPr>
          <p:nvPr>
            <p:ph sz="half" idx="2"/>
          </p:nvPr>
        </p:nvSpPr>
        <p:spPr>
          <a:xfrm>
            <a:off x="1024128" y="2967788"/>
            <a:ext cx="4754880" cy="3341572"/>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5" name="텍스트 개체 틀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ko-KR" altLang="en-US" noProof="0"/>
              <a:t>마스터 텍스트 스타일을 편집하려면 클릭</a:t>
            </a:r>
          </a:p>
        </p:txBody>
      </p:sp>
      <p:sp>
        <p:nvSpPr>
          <p:cNvPr id="6" name="내용 개체 틀 5"/>
          <p:cNvSpPr>
            <a:spLocks noGrp="1"/>
          </p:cNvSpPr>
          <p:nvPr>
            <p:ph sz="quarter" idx="4"/>
          </p:nvPr>
        </p:nvSpPr>
        <p:spPr>
          <a:xfrm>
            <a:off x="5990888" y="2967788"/>
            <a:ext cx="4754880" cy="3341572"/>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7" name="날짜 개체 틀 6"/>
          <p:cNvSpPr>
            <a:spLocks noGrp="1"/>
          </p:cNvSpPr>
          <p:nvPr>
            <p:ph type="dt" sz="half" idx="10"/>
          </p:nvPr>
        </p:nvSpPr>
        <p:spPr/>
        <p:txBody>
          <a:bodyPr rtlCol="0"/>
          <a:lstStyle>
            <a:lvl1pPr>
              <a:defRPr/>
            </a:lvl1pPr>
          </a:lstStyle>
          <a:p>
            <a:fld id="{6961C815-1148-4AA6-9F9C-F8BBBFBB10CA}" type="datetime1">
              <a:rPr lang="ko-KR" altLang="en-US" smtClean="0"/>
              <a:pPr/>
              <a:t>2022-12-19</a:t>
            </a:fld>
            <a:endParaRPr lang="ko-KR" altLang="en-US" dirty="0"/>
          </a:p>
        </p:txBody>
      </p:sp>
      <p:sp>
        <p:nvSpPr>
          <p:cNvPr id="8" name="바닥글 개체 틀 7"/>
          <p:cNvSpPr>
            <a:spLocks noGrp="1"/>
          </p:cNvSpPr>
          <p:nvPr>
            <p:ph type="ftr" sz="quarter" idx="11"/>
          </p:nvPr>
        </p:nvSpPr>
        <p:spPr/>
        <p:txBody>
          <a:bodyPr rtlCol="0"/>
          <a:lstStyle/>
          <a:p>
            <a:pPr rtl="0"/>
            <a:endParaRPr lang="ko-KR" altLang="en-US" noProof="0" dirty="0"/>
          </a:p>
        </p:txBody>
      </p:sp>
      <p:sp>
        <p:nvSpPr>
          <p:cNvPr id="9" name="슬라이드 번호 개체 틀 8"/>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날짜 개체 틀 2"/>
          <p:cNvSpPr>
            <a:spLocks noGrp="1"/>
          </p:cNvSpPr>
          <p:nvPr>
            <p:ph type="dt" sz="half" idx="10"/>
          </p:nvPr>
        </p:nvSpPr>
        <p:spPr/>
        <p:txBody>
          <a:bodyPr rtlCol="0"/>
          <a:lstStyle>
            <a:lvl1pPr>
              <a:defRPr/>
            </a:lvl1pPr>
          </a:lstStyle>
          <a:p>
            <a:fld id="{A47AA9F1-F81C-4105-8A81-06D610EC4B63}" type="datetime1">
              <a:rPr lang="ko-KR" altLang="en-US" smtClean="0"/>
              <a:pPr/>
              <a:t>2022-12-19</a:t>
            </a:fld>
            <a:endParaRPr lang="ko-KR" altLang="en-US" dirty="0"/>
          </a:p>
        </p:txBody>
      </p:sp>
      <p:sp>
        <p:nvSpPr>
          <p:cNvPr id="4" name="바닥글 개체 틀 3"/>
          <p:cNvSpPr>
            <a:spLocks noGrp="1"/>
          </p:cNvSpPr>
          <p:nvPr>
            <p:ph type="ftr" sz="quarter" idx="11"/>
          </p:nvPr>
        </p:nvSpPr>
        <p:spPr/>
        <p:txBody>
          <a:bodyPr rtlCol="0"/>
          <a:lstStyle/>
          <a:p>
            <a:pPr rtl="0"/>
            <a:endParaRPr lang="ko-KR" altLang="en-US" noProof="0" dirty="0"/>
          </a:p>
        </p:txBody>
      </p:sp>
      <p:sp>
        <p:nvSpPr>
          <p:cNvPr id="5" name="슬라이드 번호 개체 틀 4"/>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rtlCol="0"/>
          <a:lstStyle>
            <a:lvl1pPr>
              <a:defRPr/>
            </a:lvl1pPr>
          </a:lstStyle>
          <a:p>
            <a:fld id="{1F487A97-1A80-4798-B672-85D6AB250DCF}" type="datetime1">
              <a:rPr lang="ko-KR" altLang="en-US" smtClean="0"/>
              <a:pPr/>
              <a:t>2022-12-19</a:t>
            </a:fld>
            <a:endParaRPr lang="ko-KR" altLang="en-US" dirty="0"/>
          </a:p>
        </p:txBody>
      </p:sp>
      <p:sp>
        <p:nvSpPr>
          <p:cNvPr id="3" name="바닥글 개체 틀 2"/>
          <p:cNvSpPr>
            <a:spLocks noGrp="1"/>
          </p:cNvSpPr>
          <p:nvPr>
            <p:ph type="ftr" sz="quarter" idx="11"/>
          </p:nvPr>
        </p:nvSpPr>
        <p:spPr/>
        <p:txBody>
          <a:bodyPr rtlCol="0"/>
          <a:lstStyle/>
          <a:p>
            <a:pPr rtl="0"/>
            <a:endParaRPr lang="ko-KR" altLang="en-US" noProof="0" dirty="0"/>
          </a:p>
        </p:txBody>
      </p:sp>
      <p:sp>
        <p:nvSpPr>
          <p:cNvPr id="4" name="슬라이드 번호 개체 틀 3"/>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8" name="제목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ko-KR" altLang="en-US" noProof="0"/>
              <a:t>마스터 제목 스타일 편집</a:t>
            </a:r>
            <a:endParaRPr lang="ko" noProof="0"/>
          </a:p>
        </p:txBody>
      </p:sp>
      <p:sp>
        <p:nvSpPr>
          <p:cNvPr id="3" name="내용 개체 틀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
        <p:nvSpPr>
          <p:cNvPr id="4" name="텍스트 개체 틀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noProof="0"/>
              <a:t>마스터 텍스트 스타일을 편집하려면 클릭</a:t>
            </a:r>
          </a:p>
        </p:txBody>
      </p:sp>
      <p:sp>
        <p:nvSpPr>
          <p:cNvPr id="5" name="날짜 개체 틀 4"/>
          <p:cNvSpPr>
            <a:spLocks noGrp="1"/>
          </p:cNvSpPr>
          <p:nvPr>
            <p:ph type="dt" sz="half" idx="10"/>
          </p:nvPr>
        </p:nvSpPr>
        <p:spPr/>
        <p:txBody>
          <a:bodyPr rtlCol="0"/>
          <a:lstStyle>
            <a:lvl1pPr>
              <a:defRPr/>
            </a:lvl1pPr>
          </a:lstStyle>
          <a:p>
            <a:fld id="{EE653310-AD94-41CD-AC0F-1501C4EA6D6F}" type="datetime1">
              <a:rPr lang="ko-KR" altLang="en-US" smtClean="0"/>
              <a:pPr/>
              <a:t>2022-12-19</a:t>
            </a:fld>
            <a:endParaRPr lang="en-US" dirty="0"/>
          </a:p>
        </p:txBody>
      </p:sp>
      <p:sp>
        <p:nvSpPr>
          <p:cNvPr id="6" name="바닥글 개체 틀 5"/>
          <p:cNvSpPr>
            <a:spLocks noGrp="1"/>
          </p:cNvSpPr>
          <p:nvPr>
            <p:ph type="ftr" sz="quarter" idx="11"/>
          </p:nvPr>
        </p:nvSpPr>
        <p:spPr/>
        <p:txBody>
          <a:bodyPr rtlCol="0"/>
          <a:lstStyle/>
          <a:p>
            <a:pPr rtl="0"/>
            <a:endParaRPr lang="en-US" noProof="0" dirty="0"/>
          </a:p>
        </p:txBody>
      </p:sp>
      <p:sp>
        <p:nvSpPr>
          <p:cNvPr id="7" name="슬라이드 번호 개체 틀 6"/>
          <p:cNvSpPr>
            <a:spLocks noGrp="1"/>
          </p:cNvSpPr>
          <p:nvPr>
            <p:ph type="sldNum" sz="quarter" idx="12"/>
          </p:nvPr>
        </p:nvSpPr>
        <p:spPr/>
        <p:txBody>
          <a:bodyPr rtlCol="0"/>
          <a:lstStyle/>
          <a:p>
            <a:pPr rtl="0"/>
            <a:fld id="{4FAB73BC-B049-4115-A692-8D63A059BFB8}" type="slidenum">
              <a:rPr lang="en-US" noProof="0"/>
              <a:t>‹#›</a:t>
            </a:fld>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ko-KR" altLang="en-US" noProof="0"/>
              <a:t>마스터 제목 스타일 편집</a:t>
            </a:r>
            <a:endParaRPr lang="ko-KR" altLang="en-US" noProof="0" dirty="0"/>
          </a:p>
        </p:txBody>
      </p:sp>
      <p:sp>
        <p:nvSpPr>
          <p:cNvPr id="3" name="그림 개체 틀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ko-KR" altLang="en-US" noProof="0"/>
              <a:t>그림을 추가하려면 아이콘을 클릭하십시오</a:t>
            </a:r>
            <a:endParaRPr lang="en-US" altLang="ko-KR" noProof="0" dirty="0"/>
          </a:p>
        </p:txBody>
      </p:sp>
      <p:sp>
        <p:nvSpPr>
          <p:cNvPr id="4" name="텍스트 개체 틀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noProof="0"/>
              <a:t>마스터 텍스트 스타일을 편집하려면 클릭</a:t>
            </a:r>
          </a:p>
        </p:txBody>
      </p:sp>
      <p:sp>
        <p:nvSpPr>
          <p:cNvPr id="5" name="날짜 개체 틀 4"/>
          <p:cNvSpPr>
            <a:spLocks noGrp="1"/>
          </p:cNvSpPr>
          <p:nvPr>
            <p:ph type="dt" sz="half" idx="10"/>
          </p:nvPr>
        </p:nvSpPr>
        <p:spPr/>
        <p:txBody>
          <a:bodyPr rtlCol="0"/>
          <a:lstStyle>
            <a:lvl1pPr>
              <a:defRPr/>
            </a:lvl1pPr>
          </a:lstStyle>
          <a:p>
            <a:fld id="{A9C485AE-A5AE-4102-AAA7-CE7177004C64}" type="datetime1">
              <a:rPr lang="ko-KR" altLang="en-US" smtClean="0"/>
              <a:pPr/>
              <a:t>2022-12-19</a:t>
            </a:fld>
            <a:endParaRPr lang="ko-KR" altLang="en-US" dirty="0"/>
          </a:p>
        </p:txBody>
      </p:sp>
      <p:sp>
        <p:nvSpPr>
          <p:cNvPr id="6" name="바닥글 개체 틀 5"/>
          <p:cNvSpPr>
            <a:spLocks noGrp="1"/>
          </p:cNvSpPr>
          <p:nvPr>
            <p:ph type="ftr" sz="quarter" idx="11"/>
          </p:nvPr>
        </p:nvSpPr>
        <p:spPr/>
        <p:txBody>
          <a:bodyPr rtlCol="0"/>
          <a:lstStyle/>
          <a:p>
            <a:pPr rtl="0"/>
            <a:endParaRPr lang="ko-KR" altLang="en-US" noProof="0" dirty="0"/>
          </a:p>
        </p:txBody>
      </p:sp>
      <p:sp>
        <p:nvSpPr>
          <p:cNvPr id="7" name="슬라이드 번호 개체 틀 6"/>
          <p:cNvSpPr>
            <a:spLocks noGrp="1"/>
          </p:cNvSpPr>
          <p:nvPr>
            <p:ph type="sldNum" sz="quarter" idx="12"/>
          </p:nvPr>
        </p:nvSpPr>
        <p:spPr/>
        <p:txBody>
          <a:bodyPr rtlCol="0"/>
          <a:lstStyle/>
          <a:p>
            <a:pPr rtl="0"/>
            <a:fld id="{867E5644-1E61-4311-A31E-84CB9C7AA8A9}" type="slidenum">
              <a:rPr lang="en-US" altLang="ko-KR" noProof="0" smtClean="0"/>
              <a:t>‹#›</a:t>
            </a:fld>
            <a:endParaRPr lang="ko-KR" altLang="en-US" noProof="0" dirty="0"/>
          </a:p>
        </p:txBody>
      </p:sp>
      <p:cxnSp>
        <p:nvCxnSpPr>
          <p:cNvPr id="8" name="직선 연결선(S)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ko-KR" altLang="en-US" noProof="0" dirty="0"/>
              <a:t>마스터 제목 스타일 편집</a:t>
            </a:r>
          </a:p>
        </p:txBody>
      </p:sp>
      <p:sp>
        <p:nvSpPr>
          <p:cNvPr id="3" name="텍스트 개체 틀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ko-KR" altLang="en-US" noProof="0" dirty="0"/>
              <a:t>마스터 텍스트 스타일을 편집하려면 클릭하세요</a:t>
            </a:r>
            <a:r>
              <a:rPr lang="en-US" altLang="ko-KR" noProof="0" dirty="0"/>
              <a:t>.</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4" name="날짜 개체 틀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맑은 고딕" panose="020B0503020000020004" pitchFamily="50" charset="-127"/>
                <a:ea typeface="맑은 고딕" panose="020B0503020000020004" pitchFamily="50" charset="-127"/>
              </a:defRPr>
            </a:lvl1pPr>
          </a:lstStyle>
          <a:p>
            <a:fld id="{55E25835-15BF-46FE-B0BD-ED10F3056879}" type="datetime1">
              <a:rPr lang="ko-KR" altLang="en-US" smtClean="0"/>
              <a:pPr/>
              <a:t>2022-12-19</a:t>
            </a:fld>
            <a:endParaRPr lang="ko-KR" altLang="en-US" dirty="0"/>
          </a:p>
        </p:txBody>
      </p:sp>
      <p:sp>
        <p:nvSpPr>
          <p:cNvPr id="5" name="바닥글 개체 틀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맑은 고딕" panose="020B0503020000020004" pitchFamily="50" charset="-127"/>
                <a:ea typeface="맑은 고딕" panose="020B0503020000020004" pitchFamily="50" charset="-127"/>
              </a:defRPr>
            </a:lvl1pPr>
          </a:lstStyle>
          <a:p>
            <a:endParaRPr lang="ko-KR" altLang="en-US" noProof="0" dirty="0"/>
          </a:p>
        </p:txBody>
      </p:sp>
      <p:sp>
        <p:nvSpPr>
          <p:cNvPr id="6" name="슬라이드 번호 개체 틀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맑은 고딕" panose="020B0503020000020004" pitchFamily="50" charset="-127"/>
                <a:ea typeface="맑은 고딕" panose="020B0503020000020004" pitchFamily="50" charset="-127"/>
              </a:defRPr>
            </a:lvl1pPr>
          </a:lstStyle>
          <a:p>
            <a:fld id="{4FAB73BC-B049-4115-A692-8D63A059BFB8}" type="slidenum">
              <a:rPr lang="en-US" altLang="ko-KR" noProof="0" smtClean="0"/>
              <a:pPr/>
              <a:t>‹#›</a:t>
            </a:fld>
            <a:endParaRPr lang="ko-KR" altLang="en-US" noProof="0" dirty="0"/>
          </a:p>
        </p:txBody>
      </p:sp>
      <p:cxnSp>
        <p:nvCxnSpPr>
          <p:cNvPr id="7" name="직선 연결선(S)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1" hangingPunct="1">
        <a:lnSpc>
          <a:spcPct val="80000"/>
        </a:lnSpc>
        <a:spcBef>
          <a:spcPct val="0"/>
        </a:spcBef>
        <a:buNone/>
        <a:defRPr sz="5000" kern="1200" cap="all" spc="100" baseline="0">
          <a:solidFill>
            <a:schemeClr val="tx1">
              <a:lumMod val="95000"/>
              <a:lumOff val="5000"/>
            </a:schemeClr>
          </a:solidFill>
          <a:latin typeface="맑은 고딕" panose="020B0503020000020004" pitchFamily="50" charset="-127"/>
          <a:ea typeface="맑은 고딕" panose="020B0503020000020004" pitchFamily="50" charset="-127"/>
          <a:cs typeface="+mj-cs"/>
        </a:defRPr>
      </a:lvl1pPr>
    </p:titleStyle>
    <p:bodyStyle>
      <a:lvl1pPr marL="91440" indent="-91440" algn="l" defTabSz="914400" rtl="0" eaLnBrk="1" latinLnBrk="1"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맑은 고딕" panose="020B0503020000020004" pitchFamily="50" charset="-127"/>
          <a:ea typeface="맑은 고딕" panose="020B0503020000020004" pitchFamily="50" charset="-127"/>
          <a:cs typeface="+mn-cs"/>
        </a:defRPr>
      </a:lvl1pPr>
      <a:lvl2pPr marL="26517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맑은 고딕" panose="020B0503020000020004" pitchFamily="50" charset="-127"/>
          <a:ea typeface="맑은 고딕" panose="020B0503020000020004" pitchFamily="50" charset="-127"/>
          <a:cs typeface="+mn-cs"/>
        </a:defRPr>
      </a:lvl2pPr>
      <a:lvl3pPr marL="44805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맑은 고딕" panose="020B0503020000020004" pitchFamily="50" charset="-127"/>
          <a:ea typeface="맑은 고딕" panose="020B0503020000020004" pitchFamily="50" charset="-127"/>
          <a:cs typeface="+mn-cs"/>
        </a:defRPr>
      </a:lvl3pPr>
      <a:lvl4pPr marL="59436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맑은 고딕" panose="020B0503020000020004" pitchFamily="50" charset="-127"/>
          <a:ea typeface="맑은 고딕" panose="020B0503020000020004" pitchFamily="50" charset="-127"/>
          <a:cs typeface="+mn-cs"/>
        </a:defRPr>
      </a:lvl4pPr>
      <a:lvl5pPr marL="77724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맑은 고딕" panose="020B0503020000020004" pitchFamily="50" charset="-127"/>
          <a:ea typeface="맑은 고딕" panose="020B0503020000020004" pitchFamily="50" charset="-127"/>
          <a:cs typeface="+mn-cs"/>
        </a:defRPr>
      </a:lvl5pPr>
      <a:lvl6pPr marL="91440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pic>
        <p:nvPicPr>
          <p:cNvPr id="5" name="그림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직사각형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ja-JP" altLang="en-US" dirty="0">
                <a:solidFill>
                  <a:srgbClr val="FFFFFF"/>
                </a:solidFill>
                <a:latin typeface="맑은 고딕" panose="020B0503020000020004" pitchFamily="50" charset="-127"/>
                <a:ea typeface="맑은 고딕" panose="020B0503020000020004" pitchFamily="50" charset="-127"/>
              </a:rPr>
              <a:t>テーマ</a:t>
            </a:r>
            <a:r>
              <a:rPr lang="ko-KR" altLang="en-US" dirty="0">
                <a:solidFill>
                  <a:srgbClr val="FFFFFF"/>
                </a:solidFill>
                <a:latin typeface="맑은 고딕" panose="020B0503020000020004" pitchFamily="50" charset="-127"/>
                <a:ea typeface="맑은 고딕" panose="020B0503020000020004" pitchFamily="50" charset="-127"/>
              </a:rPr>
              <a:t>模索</a:t>
            </a:r>
            <a:r>
              <a:rPr lang="en-US" altLang="ko-KR" dirty="0">
                <a:solidFill>
                  <a:srgbClr val="FFFFFF"/>
                </a:solidFill>
                <a:latin typeface="맑은 고딕" panose="020B0503020000020004" pitchFamily="50" charset="-127"/>
                <a:ea typeface="맑은 고딕" panose="020B0503020000020004" pitchFamily="50" charset="-127"/>
              </a:rPr>
              <a:t>7</a:t>
            </a:r>
            <a:r>
              <a:rPr lang="en-US" altLang="ko-KR" dirty="0">
                <a:solidFill>
                  <a:srgbClr val="FFFFFF"/>
                </a:solidFill>
              </a:rPr>
              <a:t>&amp;</a:t>
            </a:r>
            <a:r>
              <a:rPr lang="ja-JP" altLang="en-US" dirty="0">
                <a:solidFill>
                  <a:srgbClr val="FFFFFF"/>
                </a:solidFill>
              </a:rPr>
              <a:t>進捗発表</a:t>
            </a:r>
            <a:endParaRPr lang="en-US" altLang="ko-KR" dirty="0">
              <a:solidFill>
                <a:srgbClr val="FFFFFF"/>
              </a:solidFill>
              <a:latin typeface="맑은 고딕" panose="020B0503020000020004" pitchFamily="50" charset="-127"/>
              <a:ea typeface="맑은 고딕" panose="020B0503020000020004" pitchFamily="50" charset="-127"/>
            </a:endParaRPr>
          </a:p>
        </p:txBody>
      </p:sp>
      <p:sp>
        <p:nvSpPr>
          <p:cNvPr id="3" name="부제목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en-US" altLang="ko-KR" dirty="0">
                <a:solidFill>
                  <a:srgbClr val="FFFFFF"/>
                </a:solidFill>
              </a:rPr>
              <a:t>9LDI1101 </a:t>
            </a:r>
            <a:r>
              <a:rPr lang="ja-JP" altLang="en-US" dirty="0">
                <a:solidFill>
                  <a:srgbClr val="FFFFFF"/>
                </a:solidFill>
              </a:rPr>
              <a:t>徐 恃源</a:t>
            </a:r>
            <a:r>
              <a:rPr lang="en-US" altLang="ja-JP" dirty="0">
                <a:solidFill>
                  <a:srgbClr val="FFFFFF"/>
                </a:solidFill>
              </a:rPr>
              <a:t> (Siwon Seo)</a:t>
            </a:r>
            <a:endParaRPr lang="ko-KR" altLang="en-US" dirty="0">
              <a:solidFill>
                <a:srgbClr val="FFFFFF"/>
              </a:solidFill>
              <a:latin typeface="맑은 고딕" panose="020B0503020000020004" pitchFamily="50" charset="-127"/>
              <a:ea typeface="맑은 고딕" panose="020B0503020000020004" pitchFamily="50" charset="-127"/>
            </a:endParaRPr>
          </a:p>
        </p:txBody>
      </p:sp>
      <p:cxnSp>
        <p:nvCxnSpPr>
          <p:cNvPr id="23" name="직선 연결선(S)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7210A1-79E7-2291-8365-DDEAEE54B77F}"/>
              </a:ext>
            </a:extLst>
          </p:cNvPr>
          <p:cNvSpPr>
            <a:spLocks noGrp="1"/>
          </p:cNvSpPr>
          <p:nvPr>
            <p:ph type="title"/>
          </p:nvPr>
        </p:nvSpPr>
        <p:spPr/>
        <p:txBody>
          <a:bodyPr/>
          <a:lstStyle/>
          <a:p>
            <a:r>
              <a:rPr lang="en-US" altLang="ko-KR" dirty="0"/>
              <a:t>Optimizer</a:t>
            </a:r>
            <a:endParaRPr lang="ko-KR" altLang="en-US" dirty="0"/>
          </a:p>
        </p:txBody>
      </p:sp>
      <p:sp>
        <p:nvSpPr>
          <p:cNvPr id="3" name="내용 개체 틀 2">
            <a:extLst>
              <a:ext uri="{FF2B5EF4-FFF2-40B4-BE49-F238E27FC236}">
                <a16:creationId xmlns:a16="http://schemas.microsoft.com/office/drawing/2014/main" id="{B079A239-B15B-B5AF-2512-323F09633B37}"/>
              </a:ext>
            </a:extLst>
          </p:cNvPr>
          <p:cNvSpPr>
            <a:spLocks noGrp="1"/>
          </p:cNvSpPr>
          <p:nvPr>
            <p:ph idx="1"/>
          </p:nvPr>
        </p:nvSpPr>
        <p:spPr>
          <a:xfrm>
            <a:off x="1024128" y="2286000"/>
            <a:ext cx="9969220" cy="4023360"/>
          </a:xfrm>
        </p:spPr>
        <p:txBody>
          <a:bodyPr/>
          <a:lstStyle/>
          <a:p>
            <a:r>
              <a:rPr lang="en-US" altLang="ko-KR" dirty="0"/>
              <a:t>1. Momentum : </a:t>
            </a:r>
            <a:r>
              <a:rPr lang="ja-JP" altLang="en-US" dirty="0"/>
              <a:t>傾斜下降法から計算された傾きに、一時点前の接点の傾きも反映する。慣性と加速度を具現→</a:t>
            </a:r>
            <a:r>
              <a:rPr lang="en-US" altLang="ja-JP" dirty="0"/>
              <a:t>Local Minimum</a:t>
            </a:r>
            <a:r>
              <a:rPr lang="ja-JP" altLang="en-US" dirty="0"/>
              <a:t>に嵌められても脱出できる。</a:t>
            </a:r>
            <a:endParaRPr lang="en-US" altLang="ja-JP" dirty="0"/>
          </a:p>
          <a:p>
            <a:r>
              <a:rPr lang="en-US" altLang="ko-KR" dirty="0"/>
              <a:t>2. </a:t>
            </a:r>
            <a:r>
              <a:rPr lang="en-US" altLang="ko-KR" dirty="0" err="1"/>
              <a:t>Adagrad</a:t>
            </a:r>
            <a:r>
              <a:rPr lang="en-US" altLang="ko-KR" dirty="0"/>
              <a:t> : </a:t>
            </a:r>
            <a:r>
              <a:rPr lang="ja-JP" altLang="en-US" dirty="0"/>
              <a:t>パラメータの変化率によって学習率を変化させる。</a:t>
            </a:r>
            <a:r>
              <a:rPr lang="en-US" altLang="ja-JP" dirty="0"/>
              <a:t>(</a:t>
            </a:r>
            <a:r>
              <a:rPr lang="ja-JP" altLang="en-US" dirty="0"/>
              <a:t>変化多→学習率小</a:t>
            </a:r>
            <a:r>
              <a:rPr lang="en-US" altLang="ja-JP" dirty="0"/>
              <a:t>)</a:t>
            </a:r>
          </a:p>
          <a:p>
            <a:r>
              <a:rPr lang="en-US" altLang="ko-KR" dirty="0"/>
              <a:t>3. RMSprop : </a:t>
            </a:r>
            <a:r>
              <a:rPr lang="en-US" altLang="ko-KR" dirty="0" err="1"/>
              <a:t>Adagrad</a:t>
            </a:r>
            <a:r>
              <a:rPr lang="ja-JP" altLang="en-US" dirty="0"/>
              <a:t>の学習を繰り返すほど、学習率が下がるっていう短所を改善した方式。</a:t>
            </a:r>
            <a:endParaRPr lang="en-US" altLang="ja-JP" dirty="0"/>
          </a:p>
          <a:p>
            <a:r>
              <a:rPr lang="en-US" altLang="ko-KR" dirty="0"/>
              <a:t>4. Adam : </a:t>
            </a:r>
            <a:r>
              <a:rPr lang="en-GB" altLang="ko-KR" dirty="0"/>
              <a:t>Momentum</a:t>
            </a:r>
            <a:r>
              <a:rPr lang="ja-JP" altLang="en-US" dirty="0"/>
              <a:t>と</a:t>
            </a:r>
            <a:r>
              <a:rPr lang="en-US" altLang="ja-JP" dirty="0"/>
              <a:t>RMSprop</a:t>
            </a:r>
            <a:r>
              <a:rPr lang="ja-JP" altLang="en-US" dirty="0"/>
              <a:t>を合わせた方式。</a:t>
            </a:r>
            <a:endParaRPr lang="ko-KR" altLang="en-US" dirty="0"/>
          </a:p>
        </p:txBody>
      </p:sp>
    </p:spTree>
    <p:extLst>
      <p:ext uri="{BB962C8B-B14F-4D97-AF65-F5344CB8AC3E}">
        <p14:creationId xmlns:p14="http://schemas.microsoft.com/office/powerpoint/2010/main" val="72483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ABEA755-E0B3-FEF8-A563-26535401984F}"/>
              </a:ext>
            </a:extLst>
          </p:cNvPr>
          <p:cNvSpPr>
            <a:spLocks noGrp="1"/>
          </p:cNvSpPr>
          <p:nvPr>
            <p:ph type="title"/>
          </p:nvPr>
        </p:nvSpPr>
        <p:spPr/>
        <p:txBody>
          <a:bodyPr/>
          <a:lstStyle/>
          <a:p>
            <a:r>
              <a:rPr lang="en-US" altLang="ko-KR" dirty="0"/>
              <a:t>Epochs, Batch Size, Iteration</a:t>
            </a:r>
            <a:endParaRPr lang="ko-KR" altLang="en-US" dirty="0"/>
          </a:p>
        </p:txBody>
      </p:sp>
      <p:sp>
        <p:nvSpPr>
          <p:cNvPr id="3" name="내용 개체 틀 2">
            <a:extLst>
              <a:ext uri="{FF2B5EF4-FFF2-40B4-BE49-F238E27FC236}">
                <a16:creationId xmlns:a16="http://schemas.microsoft.com/office/drawing/2014/main" id="{CCE94436-84A3-A599-6974-D9CE875700F1}"/>
              </a:ext>
            </a:extLst>
          </p:cNvPr>
          <p:cNvSpPr>
            <a:spLocks noGrp="1"/>
          </p:cNvSpPr>
          <p:nvPr>
            <p:ph idx="1"/>
          </p:nvPr>
        </p:nvSpPr>
        <p:spPr/>
        <p:txBody>
          <a:bodyPr/>
          <a:lstStyle/>
          <a:p>
            <a:r>
              <a:rPr lang="en-US" altLang="ko-KR" dirty="0"/>
              <a:t>Iteration* Batch size = Epoch</a:t>
            </a:r>
          </a:p>
          <a:p>
            <a:r>
              <a:rPr lang="en-US" altLang="ko-KR" dirty="0"/>
              <a:t>Epoch : </a:t>
            </a:r>
            <a:r>
              <a:rPr lang="ja-JP" altLang="en-US" dirty="0"/>
              <a:t>全体データについて順伝播と逆伝播が終わった状態。</a:t>
            </a:r>
            <a:endParaRPr lang="en-US" altLang="ja-JP" dirty="0"/>
          </a:p>
          <a:p>
            <a:r>
              <a:rPr lang="en-US" altLang="ko-KR" dirty="0"/>
              <a:t>Batch</a:t>
            </a:r>
            <a:r>
              <a:rPr lang="ko-KR" altLang="en-US" dirty="0"/>
              <a:t> </a:t>
            </a:r>
            <a:r>
              <a:rPr lang="en-US" altLang="ko-KR" dirty="0"/>
              <a:t>size</a:t>
            </a:r>
            <a:r>
              <a:rPr lang="ko-KR" altLang="en-US" dirty="0"/>
              <a:t> </a:t>
            </a:r>
            <a:r>
              <a:rPr lang="en-US" altLang="ko-KR" dirty="0"/>
              <a:t>:</a:t>
            </a:r>
            <a:r>
              <a:rPr lang="ko-KR" altLang="en-US" dirty="0"/>
              <a:t> </a:t>
            </a:r>
            <a:r>
              <a:rPr lang="ja-JP" altLang="en-US" dirty="0"/>
              <a:t>いくつのデータごとにパラメータをアップデートするのか。</a:t>
            </a:r>
            <a:endParaRPr lang="en-US" altLang="ja-JP" dirty="0"/>
          </a:p>
          <a:p>
            <a:r>
              <a:rPr lang="en-US" altLang="ko-KR" dirty="0"/>
              <a:t>Iteration &amp; Step : </a:t>
            </a:r>
            <a:r>
              <a:rPr lang="ja-JP" altLang="en-US" dirty="0"/>
              <a:t>一回の</a:t>
            </a:r>
            <a:r>
              <a:rPr lang="en-US" altLang="ja-JP" dirty="0"/>
              <a:t>Epoch</a:t>
            </a:r>
            <a:r>
              <a:rPr lang="ja-JP" altLang="en-US" dirty="0"/>
              <a:t>を修行するために必要な</a:t>
            </a:r>
            <a:r>
              <a:rPr lang="en-US" altLang="ja-JP" dirty="0"/>
              <a:t>Batch</a:t>
            </a:r>
            <a:r>
              <a:rPr lang="ja-JP" altLang="en-US" dirty="0"/>
              <a:t>の数。</a:t>
            </a:r>
            <a:endParaRPr lang="ko-KR" altLang="en-US" dirty="0"/>
          </a:p>
        </p:txBody>
      </p:sp>
    </p:spTree>
    <p:extLst>
      <p:ext uri="{BB962C8B-B14F-4D97-AF65-F5344CB8AC3E}">
        <p14:creationId xmlns:p14="http://schemas.microsoft.com/office/powerpoint/2010/main" val="1549639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47F1BE-31A3-F54B-ABF4-9D9E5EA581D3}"/>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B27FC438-2823-571C-DDE7-6FC424FDF002}"/>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3101450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ko-KR" altLang="en-US" dirty="0"/>
              <a:t>제목</a:t>
            </a:r>
            <a:r>
              <a:rPr lang="en-US" altLang="ko-KR" dirty="0">
                <a:latin typeface="맑은 고딕" panose="020B0503020000020004" pitchFamily="50" charset="-127"/>
                <a:ea typeface="맑은 고딕" panose="020B0503020000020004" pitchFamily="50" charset="-127"/>
              </a:rPr>
              <a:t> Lorem Ipsum Dolor</a:t>
            </a:r>
          </a:p>
        </p:txBody>
      </p:sp>
      <p:graphicFrame>
        <p:nvGraphicFramePr>
          <p:cNvPr id="5" name="내용 개체 틀 2" descr="SmartArt 그래픽 개체 틀">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640720469"/>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DC7BBE-14C1-9054-1BA9-DEA80A591BA6}"/>
              </a:ext>
            </a:extLst>
          </p:cNvPr>
          <p:cNvSpPr>
            <a:spLocks noGrp="1"/>
          </p:cNvSpPr>
          <p:nvPr>
            <p:ph type="title"/>
          </p:nvPr>
        </p:nvSpPr>
        <p:spPr/>
        <p:txBody>
          <a:bodyPr/>
          <a:lstStyle/>
          <a:p>
            <a:r>
              <a:rPr lang="en-US" altLang="ko-KR" dirty="0"/>
              <a:t>Perceptron</a:t>
            </a:r>
            <a:endParaRPr lang="ko-KR" altLang="en-US" dirty="0"/>
          </a:p>
        </p:txBody>
      </p:sp>
      <p:sp>
        <p:nvSpPr>
          <p:cNvPr id="3" name="내용 개체 틀 2">
            <a:extLst>
              <a:ext uri="{FF2B5EF4-FFF2-40B4-BE49-F238E27FC236}">
                <a16:creationId xmlns:a16="http://schemas.microsoft.com/office/drawing/2014/main" id="{E5F00978-53F0-5F75-C3B6-A74D7FDBFCFA}"/>
              </a:ext>
            </a:extLst>
          </p:cNvPr>
          <p:cNvSpPr>
            <a:spLocks noGrp="1"/>
          </p:cNvSpPr>
          <p:nvPr>
            <p:ph idx="1"/>
          </p:nvPr>
        </p:nvSpPr>
        <p:spPr/>
        <p:txBody>
          <a:bodyPr/>
          <a:lstStyle/>
          <a:p>
            <a:r>
              <a:rPr lang="ja-JP" altLang="en-US" dirty="0"/>
              <a:t>人工神経網はマシンラーニングの方法の一つ。</a:t>
            </a:r>
            <a:endParaRPr lang="en-US" altLang="ja-JP" dirty="0"/>
          </a:p>
          <a:p>
            <a:r>
              <a:rPr lang="en-US" altLang="ja-JP" dirty="0"/>
              <a:t>Perceptron</a:t>
            </a:r>
            <a:r>
              <a:rPr lang="ja-JP" altLang="en-US" dirty="0"/>
              <a:t>は初期の人工神経網アルゴリズムである。</a:t>
            </a:r>
            <a:endParaRPr lang="en-US" altLang="ja-JP" dirty="0"/>
          </a:p>
          <a:p>
            <a:r>
              <a:rPr lang="ja-JP" altLang="en-US" dirty="0"/>
              <a:t>ニューロンの真似をし、多数の入力から一つの結果を出す。</a:t>
            </a:r>
            <a:endParaRPr lang="en-US" altLang="ja-JP" dirty="0"/>
          </a:p>
          <a:p>
            <a:r>
              <a:rPr lang="ja-JP" altLang="en-US" dirty="0"/>
              <a:t>前のニューロンたちからの入力値</a:t>
            </a:r>
            <a:r>
              <a:rPr lang="en-US" altLang="ja-JP" dirty="0"/>
              <a:t>(x)</a:t>
            </a:r>
            <a:r>
              <a:rPr lang="ja-JP" altLang="en-US" dirty="0"/>
              <a:t>にはそれぞれ重み</a:t>
            </a:r>
            <a:r>
              <a:rPr lang="en-US" altLang="ja-JP" dirty="0"/>
              <a:t>(w)</a:t>
            </a:r>
            <a:r>
              <a:rPr lang="ja-JP" altLang="en-US" dirty="0"/>
              <a:t>が存在するが、その重みの値が大きいほど、その入力値が大事である。</a:t>
            </a:r>
            <a:endParaRPr lang="en-US" altLang="ja-JP" dirty="0"/>
          </a:p>
          <a:p>
            <a:r>
              <a:rPr lang="ja-JP" altLang="en-US" dirty="0"/>
              <a:t>各入力値</a:t>
            </a:r>
            <a:r>
              <a:rPr lang="en-US" altLang="ja-JP" dirty="0"/>
              <a:t>(x)</a:t>
            </a:r>
            <a:r>
              <a:rPr lang="ja-JP" altLang="en-US" dirty="0"/>
              <a:t>と重み</a:t>
            </a:r>
            <a:r>
              <a:rPr lang="en-US" altLang="ja-JP" dirty="0"/>
              <a:t>(w)</a:t>
            </a:r>
            <a:r>
              <a:rPr lang="ja-JP" altLang="en-US" dirty="0"/>
              <a:t>の掛け算の値が閾値</a:t>
            </a:r>
            <a:r>
              <a:rPr lang="en-US" altLang="ja-JP" dirty="0"/>
              <a:t>(threshold)</a:t>
            </a:r>
            <a:r>
              <a:rPr lang="ja-JP" altLang="en-US" dirty="0"/>
              <a:t>を超えた場合、終着地にある人工ニューロンは１を出力し、超えられなかった場合、０を出力する。</a:t>
            </a:r>
            <a:endParaRPr lang="en-US" altLang="ja-JP" dirty="0"/>
          </a:p>
          <a:p>
            <a:r>
              <a:rPr lang="ja-JP" altLang="en-US" dirty="0"/>
              <a:t>このような関数を階段関数</a:t>
            </a:r>
            <a:r>
              <a:rPr lang="en-US" altLang="ja-JP" dirty="0"/>
              <a:t>(Step function)</a:t>
            </a:r>
            <a:r>
              <a:rPr lang="ja-JP" altLang="en-US" dirty="0"/>
              <a:t>と呼ぶ。</a:t>
            </a:r>
            <a:endParaRPr lang="en-US" altLang="ja-JP" dirty="0"/>
          </a:p>
        </p:txBody>
      </p:sp>
    </p:spTree>
    <p:extLst>
      <p:ext uri="{BB962C8B-B14F-4D97-AF65-F5344CB8AC3E}">
        <p14:creationId xmlns:p14="http://schemas.microsoft.com/office/powerpoint/2010/main" val="367736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0B7497-B776-7108-623C-C7CA0A9F9DB6}"/>
              </a:ext>
            </a:extLst>
          </p:cNvPr>
          <p:cNvSpPr>
            <a:spLocks noGrp="1"/>
          </p:cNvSpPr>
          <p:nvPr>
            <p:ph type="title"/>
          </p:nvPr>
        </p:nvSpPr>
        <p:spPr/>
        <p:txBody>
          <a:bodyPr/>
          <a:lstStyle/>
          <a:p>
            <a:r>
              <a:rPr lang="en-US" altLang="ko-KR" dirty="0"/>
              <a:t>Perceptron (Single Layer)</a:t>
            </a:r>
            <a:endParaRPr lang="ko-KR" altLang="en-US" dirty="0"/>
          </a:p>
        </p:txBody>
      </p:sp>
      <p:pic>
        <p:nvPicPr>
          <p:cNvPr id="1026" name="Picture 2">
            <a:extLst>
              <a:ext uri="{FF2B5EF4-FFF2-40B4-BE49-F238E27FC236}">
                <a16:creationId xmlns:a16="http://schemas.microsoft.com/office/drawing/2014/main" id="{F904AF08-893C-23DE-E822-A55BFA6A3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1874273"/>
            <a:ext cx="3917742" cy="260553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C6ED1CE-4231-A825-316F-1D7738E6DDFB}"/>
              </a:ext>
            </a:extLst>
          </p:cNvPr>
          <p:cNvSpPr txBox="1"/>
          <p:nvPr/>
        </p:nvSpPr>
        <p:spPr>
          <a:xfrm>
            <a:off x="928168" y="4511559"/>
            <a:ext cx="4109662" cy="523220"/>
          </a:xfrm>
          <a:prstGeom prst="rect">
            <a:avLst/>
          </a:prstGeom>
          <a:noFill/>
        </p:spPr>
        <p:txBody>
          <a:bodyPr wrap="square" rtlCol="0">
            <a:spAutoFit/>
          </a:bodyPr>
          <a:lstStyle/>
          <a:p>
            <a:pPr algn="ctr"/>
            <a:r>
              <a:rPr lang="en-US" altLang="ko-KR" dirty="0"/>
              <a:t>Step function</a:t>
            </a:r>
            <a:r>
              <a:rPr lang="ja-JP" altLang="en-US" dirty="0"/>
              <a:t>の例</a:t>
            </a:r>
            <a:endParaRPr lang="en-US" altLang="ja-JP" dirty="0"/>
          </a:p>
          <a:p>
            <a:pPr algn="ctr"/>
            <a:r>
              <a:rPr lang="ko-KR" altLang="en-US" sz="1000" dirty="0" err="1"/>
              <a:t>딥러닝을</a:t>
            </a:r>
            <a:r>
              <a:rPr lang="ko-KR" altLang="en-US" sz="1000" dirty="0"/>
              <a:t> 이용한 자연어 처리 입문</a:t>
            </a:r>
            <a:r>
              <a:rPr lang="en-US" altLang="ko-KR" sz="1000" dirty="0"/>
              <a:t>(</a:t>
            </a:r>
            <a:r>
              <a:rPr lang="ko-KR" altLang="en-US" sz="1000" dirty="0"/>
              <a:t>유원준</a:t>
            </a:r>
            <a:r>
              <a:rPr lang="en-US" altLang="ko-KR" sz="1000" dirty="0"/>
              <a:t>/</a:t>
            </a:r>
            <a:r>
              <a:rPr lang="ko-KR" altLang="en-US" sz="1000" dirty="0"/>
              <a:t>안상준 </a:t>
            </a:r>
            <a:r>
              <a:rPr lang="en-US" altLang="ko-KR" sz="1000" dirty="0"/>
              <a:t>2022)</a:t>
            </a:r>
            <a:endParaRPr lang="ko-KR" altLang="en-US" sz="10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36CD2F1-3DCB-6BDB-753A-9516E5B633E5}"/>
                  </a:ext>
                </a:extLst>
              </p:cNvPr>
              <p:cNvSpPr txBox="1"/>
              <p:nvPr/>
            </p:nvSpPr>
            <p:spPr>
              <a:xfrm>
                <a:off x="568572" y="5034779"/>
                <a:ext cx="4828854" cy="243579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ko-KR" altLang="en-US"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e>
                      </m:nary>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i="1" smtClean="0">
                          <a:latin typeface="Cambria Math" panose="02040503050406030204" pitchFamily="18" charset="0"/>
                          <a:ea typeface="Cambria Math" panose="02040503050406030204" pitchFamily="18" charset="0"/>
                        </a:rPr>
                        <m:t>≥</m:t>
                      </m:r>
                      <m:r>
                        <a:rPr lang="ko-KR" altLang="en-US" i="1" smtClean="0">
                          <a:latin typeface="Cambria Math" panose="02040503050406030204" pitchFamily="18" charset="0"/>
                          <a:ea typeface="Cambria Math" panose="02040503050406030204" pitchFamily="18" charset="0"/>
                        </a:rPr>
                        <m:t>𝜃</m:t>
                      </m:r>
                      <m:r>
                        <a:rPr lang="ko-KR" altLang="en-US"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=1</m:t>
                      </m:r>
                    </m:oMath>
                  </m:oMathPara>
                </a14:m>
                <a:endParaRPr lang="en-US" altLang="ko-KR" b="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ko-KR" altLang="en-US"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e>
                      </m:nary>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&lt;</m:t>
                      </m:r>
                      <m:r>
                        <a:rPr lang="ko-KR" altLang="en-US" i="1" smtClean="0">
                          <a:latin typeface="Cambria Math" panose="02040503050406030204" pitchFamily="18" charset="0"/>
                          <a:ea typeface="Cambria Math" panose="02040503050406030204" pitchFamily="18" charset="0"/>
                        </a:rPr>
                        <m:t>𝜃</m:t>
                      </m:r>
                      <m:r>
                        <a:rPr lang="ko-KR" altLang="en-US"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=0</m:t>
                      </m:r>
                    </m:oMath>
                  </m:oMathPara>
                </a14:m>
                <a:endParaRPr lang="en-US" altLang="ko-KR" dirty="0"/>
              </a:p>
              <a:p>
                <a:pPr algn="ctr"/>
                <a14:m>
                  <m:oMath xmlns:m="http://schemas.openxmlformats.org/officeDocument/2006/math">
                    <m:r>
                      <a:rPr lang="ja-JP" altLang="en-US" i="1" smtClean="0">
                        <a:latin typeface="Cambria Math" panose="02040503050406030204" pitchFamily="18" charset="0"/>
                      </a:rPr>
                      <m:t>𝜃</m:t>
                    </m:r>
                    <m:r>
                      <a:rPr lang="en-US" altLang="ja-JP" b="0" i="1" smtClean="0">
                        <a:latin typeface="Cambria Math" panose="02040503050406030204" pitchFamily="18" charset="0"/>
                      </a:rPr>
                      <m:t>=</m:t>
                    </m:r>
                  </m:oMath>
                </a14:m>
                <a:r>
                  <a:rPr lang="ja-JP" altLang="en-US" dirty="0"/>
                  <a:t>閾値</a:t>
                </a:r>
                <a:r>
                  <a:rPr lang="en-US" altLang="ja-JP" dirty="0"/>
                  <a:t>(threshold)</a:t>
                </a:r>
                <a:endParaRPr lang="en-US" altLang="ko-KR" dirty="0"/>
              </a:p>
              <a:p>
                <a:pPr algn="ctr"/>
                <a:endParaRPr lang="en-US" altLang="ko-KR" dirty="0"/>
              </a:p>
              <a:p>
                <a:pPr algn="ctr"/>
                <a:endParaRPr lang="ko-KR" altLang="en-US" dirty="0"/>
              </a:p>
            </p:txBody>
          </p:sp>
        </mc:Choice>
        <mc:Fallback xmlns="">
          <p:sp>
            <p:nvSpPr>
              <p:cNvPr id="11" name="TextBox 10">
                <a:extLst>
                  <a:ext uri="{FF2B5EF4-FFF2-40B4-BE49-F238E27FC236}">
                    <a16:creationId xmlns:a16="http://schemas.microsoft.com/office/drawing/2014/main" id="{536CD2F1-3DCB-6BDB-753A-9516E5B633E5}"/>
                  </a:ext>
                </a:extLst>
              </p:cNvPr>
              <p:cNvSpPr txBox="1">
                <a:spLocks noRot="1" noChangeAspect="1" noMove="1" noResize="1" noEditPoints="1" noAdjustHandles="1" noChangeArrowheads="1" noChangeShapeType="1" noTextEdit="1"/>
              </p:cNvSpPr>
              <p:nvPr/>
            </p:nvSpPr>
            <p:spPr>
              <a:xfrm>
                <a:off x="568572" y="5034779"/>
                <a:ext cx="4828854" cy="2435795"/>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8A2219C-0426-233C-5F71-EBD6D5A56399}"/>
                  </a:ext>
                </a:extLst>
              </p:cNvPr>
              <p:cNvSpPr txBox="1"/>
              <p:nvPr/>
            </p:nvSpPr>
            <p:spPr>
              <a:xfrm>
                <a:off x="6096000" y="1874273"/>
                <a:ext cx="4828854" cy="188179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ko-KR" altLang="en-US" b="0" i="1" smtClean="0">
                          <a:latin typeface="Cambria Math" panose="02040503050406030204" pitchFamily="18" charset="0"/>
                        </a:rPr>
                        <m:t>𝜃</m:t>
                      </m:r>
                      <m:r>
                        <a:rPr lang="en-US" altLang="ko-KR" b="0" i="1" smtClean="0">
                          <a:latin typeface="Cambria Math" panose="02040503050406030204" pitchFamily="18" charset="0"/>
                        </a:rPr>
                        <m:t>=−</m:t>
                      </m:r>
                      <m:r>
                        <a:rPr lang="en-US" altLang="ko-KR" b="0" i="1" smtClean="0">
                          <a:latin typeface="Cambria Math" panose="02040503050406030204" pitchFamily="18" charset="0"/>
                        </a:rPr>
                        <m:t>𝑏</m:t>
                      </m:r>
                      <m:r>
                        <a:rPr lang="en-US" altLang="ko-KR" b="0" i="1" smtClean="0">
                          <a:latin typeface="Cambria Math" panose="02040503050406030204" pitchFamily="18" charset="0"/>
                        </a:rPr>
                        <m:t>(</m:t>
                      </m:r>
                      <m:r>
                        <a:rPr lang="en-US" altLang="ko-KR" b="0" i="1" smtClean="0">
                          <a:latin typeface="Cambria Math" panose="02040503050406030204" pitchFamily="18" charset="0"/>
                        </a:rPr>
                        <m:t>𝑏𝑖𝑎𝑠</m:t>
                      </m:r>
                      <m:r>
                        <a:rPr lang="en-US" altLang="ko-KR" b="0" i="1" smtClean="0">
                          <a:latin typeface="Cambria Math" panose="02040503050406030204" pitchFamily="18" charset="0"/>
                        </a:rPr>
                        <m:t>)</m:t>
                      </m:r>
                    </m:oMath>
                  </m:oMathPara>
                </a14:m>
                <a:endParaRPr lang="en-US" altLang="ko-KR"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en-US" altLang="ko-KR" b="0"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𝑏</m:t>
                          </m:r>
                        </m:e>
                      </m:nary>
                      <m:r>
                        <a:rPr lang="en-US" altLang="ko-KR" b="0" i="1" smtClean="0">
                          <a:latin typeface="Cambria Math" panose="02040503050406030204" pitchFamily="18" charset="0"/>
                          <a:ea typeface="Cambria Math" panose="02040503050406030204" pitchFamily="18" charset="0"/>
                        </a:rPr>
                        <m:t>≥0→</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=1</m:t>
                      </m:r>
                    </m:oMath>
                  </m:oMathPara>
                </a14:m>
                <a:endParaRPr lang="en-US" altLang="ko-KR" b="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en-US" altLang="ko-KR" b="0"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𝑏</m:t>
                          </m:r>
                        </m:e>
                      </m:nary>
                      <m:r>
                        <a:rPr lang="en-US" altLang="ko-KR" b="0" i="1" smtClean="0">
                          <a:latin typeface="Cambria Math" panose="02040503050406030204" pitchFamily="18" charset="0"/>
                        </a:rPr>
                        <m:t>&lt;</m:t>
                      </m:r>
                      <m:r>
                        <a:rPr lang="en-US" altLang="ko-KR" b="0" i="1" smtClean="0">
                          <a:latin typeface="Cambria Math" panose="02040503050406030204" pitchFamily="18" charset="0"/>
                          <a:ea typeface="Cambria Math" panose="02040503050406030204" pitchFamily="18" charset="0"/>
                        </a:rPr>
                        <m:t>0→</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=0</m:t>
                      </m:r>
                    </m:oMath>
                  </m:oMathPara>
                </a14:m>
                <a:endParaRPr lang="ko-KR" altLang="en-US" dirty="0"/>
              </a:p>
            </p:txBody>
          </p:sp>
        </mc:Choice>
        <mc:Fallback xmlns="">
          <p:sp>
            <p:nvSpPr>
              <p:cNvPr id="13" name="TextBox 12">
                <a:extLst>
                  <a:ext uri="{FF2B5EF4-FFF2-40B4-BE49-F238E27FC236}">
                    <a16:creationId xmlns:a16="http://schemas.microsoft.com/office/drawing/2014/main" id="{18A2219C-0426-233C-5F71-EBD6D5A56399}"/>
                  </a:ext>
                </a:extLst>
              </p:cNvPr>
              <p:cNvSpPr txBox="1">
                <a:spLocks noRot="1" noChangeAspect="1" noMove="1" noResize="1" noEditPoints="1" noAdjustHandles="1" noChangeArrowheads="1" noChangeShapeType="1" noTextEdit="1"/>
              </p:cNvSpPr>
              <p:nvPr/>
            </p:nvSpPr>
            <p:spPr>
              <a:xfrm>
                <a:off x="6096000" y="1874273"/>
                <a:ext cx="4828854" cy="1881797"/>
              </a:xfrm>
              <a:prstGeom prst="rect">
                <a:avLst/>
              </a:prstGeom>
              <a:blipFill>
                <a:blip r:embed="rId4"/>
                <a:stretch>
                  <a:fillRect/>
                </a:stretch>
              </a:blipFill>
            </p:spPr>
            <p:txBody>
              <a:bodyPr/>
              <a:lstStyle/>
              <a:p>
                <a:r>
                  <a:rPr lang="ko-KR" altLang="en-US">
                    <a:noFill/>
                  </a:rPr>
                  <a:t> </a:t>
                </a:r>
              </a:p>
            </p:txBody>
          </p:sp>
        </mc:Fallback>
      </mc:AlternateContent>
      <p:sp>
        <p:nvSpPr>
          <p:cNvPr id="16" name="TextBox 15">
            <a:extLst>
              <a:ext uri="{FF2B5EF4-FFF2-40B4-BE49-F238E27FC236}">
                <a16:creationId xmlns:a16="http://schemas.microsoft.com/office/drawing/2014/main" id="{952EC873-8493-AE5D-80EC-94A3EDFC643A}"/>
              </a:ext>
            </a:extLst>
          </p:cNvPr>
          <p:cNvSpPr txBox="1"/>
          <p:nvPr/>
        </p:nvSpPr>
        <p:spPr>
          <a:xfrm>
            <a:off x="5876818" y="4335694"/>
            <a:ext cx="5048036" cy="646331"/>
          </a:xfrm>
          <a:prstGeom prst="rect">
            <a:avLst/>
          </a:prstGeom>
          <a:noFill/>
        </p:spPr>
        <p:txBody>
          <a:bodyPr wrap="square" rtlCol="0">
            <a:spAutoFit/>
          </a:bodyPr>
          <a:lstStyle/>
          <a:p>
            <a:r>
              <a:rPr lang="ja-JP" altLang="en-US" dirty="0"/>
              <a:t>このように、ニューロンで出力値を変化させる関数を「活性化関数</a:t>
            </a:r>
            <a:r>
              <a:rPr lang="en-US" altLang="ja-JP" dirty="0"/>
              <a:t>(Activation Function)</a:t>
            </a:r>
            <a:r>
              <a:rPr lang="ja-JP" altLang="en-US" dirty="0"/>
              <a:t>」という。</a:t>
            </a:r>
            <a:endParaRPr lang="ko-KR" altLang="en-US" dirty="0"/>
          </a:p>
        </p:txBody>
      </p:sp>
      <p:sp>
        <p:nvSpPr>
          <p:cNvPr id="17" name="TextBox 16">
            <a:extLst>
              <a:ext uri="{FF2B5EF4-FFF2-40B4-BE49-F238E27FC236}">
                <a16:creationId xmlns:a16="http://schemas.microsoft.com/office/drawing/2014/main" id="{ACACE998-3FD7-CD50-678A-2CCDDD96D326}"/>
              </a:ext>
            </a:extLst>
          </p:cNvPr>
          <p:cNvSpPr txBox="1"/>
          <p:nvPr/>
        </p:nvSpPr>
        <p:spPr>
          <a:xfrm>
            <a:off x="5884164" y="5349454"/>
            <a:ext cx="5048036" cy="923330"/>
          </a:xfrm>
          <a:prstGeom prst="rect">
            <a:avLst/>
          </a:prstGeom>
          <a:noFill/>
        </p:spPr>
        <p:txBody>
          <a:bodyPr wrap="square" rtlCol="0">
            <a:spAutoFit/>
          </a:bodyPr>
          <a:lstStyle/>
          <a:p>
            <a:r>
              <a:rPr lang="en-US" altLang="ko-KR" dirty="0"/>
              <a:t>Logistic regression</a:t>
            </a:r>
            <a:r>
              <a:rPr lang="ja-JP" altLang="en-US" dirty="0"/>
              <a:t>と</a:t>
            </a:r>
            <a:r>
              <a:rPr lang="en-US" altLang="ja-JP" dirty="0"/>
              <a:t>Perceptron</a:t>
            </a:r>
            <a:r>
              <a:rPr lang="ja-JP" altLang="en-US" dirty="0"/>
              <a:t>の違いは活性化関数だけ。</a:t>
            </a:r>
            <a:endParaRPr lang="en-US" altLang="ja-JP" dirty="0"/>
          </a:p>
          <a:p>
            <a:r>
              <a:rPr lang="ja-JP" altLang="en-US" dirty="0"/>
              <a:t>→一つの人工ニューロンとして見做して良い。</a:t>
            </a:r>
            <a:endParaRPr lang="ko-KR" altLang="en-US" dirty="0"/>
          </a:p>
        </p:txBody>
      </p:sp>
    </p:spTree>
    <p:extLst>
      <p:ext uri="{BB962C8B-B14F-4D97-AF65-F5344CB8AC3E}">
        <p14:creationId xmlns:p14="http://schemas.microsoft.com/office/powerpoint/2010/main" val="1881289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A5F26E-2F20-93CD-40B8-B3FD6D67E0AE}"/>
              </a:ext>
            </a:extLst>
          </p:cNvPr>
          <p:cNvSpPr>
            <a:spLocks noGrp="1"/>
          </p:cNvSpPr>
          <p:nvPr>
            <p:ph type="title"/>
          </p:nvPr>
        </p:nvSpPr>
        <p:spPr/>
        <p:txBody>
          <a:bodyPr/>
          <a:lstStyle/>
          <a:p>
            <a:r>
              <a:rPr kumimoji="1" lang="en-US" altLang="ja-JP" dirty="0"/>
              <a:t>Single Layer perceptron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E2BDA9A-CC39-3A21-009D-F0E3074BCE2D}"/>
                  </a:ext>
                </a:extLst>
              </p:cNvPr>
              <p:cNvSpPr>
                <a:spLocks noGrp="1"/>
              </p:cNvSpPr>
              <p:nvPr>
                <p:ph idx="1"/>
              </p:nvPr>
            </p:nvSpPr>
            <p:spPr/>
            <p:txBody>
              <a:bodyPr/>
              <a:lstStyle/>
              <a:p>
                <a:r>
                  <a:rPr kumimoji="1" lang="en-US" altLang="ja-JP" dirty="0"/>
                  <a:t>Input layer</a:t>
                </a:r>
                <a:r>
                  <a:rPr kumimoji="1" lang="ja-JP" altLang="en-US" dirty="0"/>
                  <a:t>と</a:t>
                </a:r>
                <a:r>
                  <a:rPr kumimoji="1" lang="en-US" altLang="ja-JP" dirty="0"/>
                  <a:t>Output</a:t>
                </a:r>
                <a:r>
                  <a:rPr kumimoji="1" lang="ko-KR" altLang="en-US" dirty="0"/>
                  <a:t> </a:t>
                </a:r>
                <a:r>
                  <a:rPr kumimoji="1" lang="en-US" altLang="ko-KR" dirty="0"/>
                  <a:t>layer</a:t>
                </a:r>
                <a:r>
                  <a:rPr kumimoji="1" lang="ja-JP" altLang="en-US" dirty="0"/>
                  <a:t>二つしか存在しない。</a:t>
                </a:r>
                <a:endParaRPr kumimoji="1" lang="en-US" altLang="ja-JP" dirty="0"/>
              </a:p>
              <a:p>
                <a:r>
                  <a:rPr kumimoji="1" lang="en-US" altLang="ja-JP" dirty="0"/>
                  <a:t>AND, NAND, OR gate</a:t>
                </a:r>
                <a:r>
                  <a:rPr kumimoji="1" lang="ja-JP" altLang="en-US" dirty="0"/>
                  <a:t>は、具現できるが、</a:t>
                </a:r>
                <a:r>
                  <a:rPr kumimoji="1" lang="en-US" altLang="ja-JP" dirty="0"/>
                  <a:t>XOR</a:t>
                </a:r>
                <a:r>
                  <a:rPr kumimoji="1" lang="ko-KR" altLang="en-US" dirty="0"/>
                  <a:t> </a:t>
                </a:r>
                <a:r>
                  <a:rPr kumimoji="1" lang="en-US" altLang="ko-KR" dirty="0"/>
                  <a:t>gate</a:t>
                </a:r>
                <a:r>
                  <a:rPr kumimoji="1" lang="ja-JP" altLang="en-US" dirty="0"/>
                  <a:t>はできない。</a:t>
                </a:r>
                <a:endParaRPr kumimoji="1" lang="en-US" altLang="ja-JP" dirty="0"/>
              </a:p>
              <a:p>
                <a:pPr marL="0" indent="0">
                  <a:buNone/>
                </a:pPr>
                <a:endParaRPr kumimoji="1" lang="en-US" altLang="ja-JP" dirty="0"/>
              </a:p>
              <a:p>
                <a14:m>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endParaRPr kumimoji="1" lang="en-US" altLang="ja-JP" b="0" i="1" dirty="0">
                  <a:latin typeface="Cambria Math" panose="02040503050406030204" pitchFamily="18" charset="0"/>
                </a:endParaRPr>
              </a:p>
              <a:p>
                <a14:m>
                  <m:oMath xmlns:m="http://schemas.openxmlformats.org/officeDocument/2006/math">
                    <m:r>
                      <a:rPr kumimoji="1" lang="en-US" altLang="ja-JP" i="1">
                        <a:latin typeface="Cambria Math" panose="02040503050406030204" pitchFamily="18" charset="0"/>
                        <a:ea typeface="Cambria Math" panose="02040503050406030204" pitchFamily="18" charset="0"/>
                      </a:rPr>
                      <m:t>𝑖𝑓</m:t>
                    </m:r>
                    <m:r>
                      <a:rPr kumimoji="1" lang="en-US" altLang="ja-JP" b="0" i="0" smtClean="0">
                        <a:latin typeface="Cambria Math" panose="02040503050406030204" pitchFamily="18" charset="0"/>
                        <a:ea typeface="Cambria Math" panose="02040503050406030204" pitchFamily="18" charset="0"/>
                      </a:rPr>
                      <m:t> </m:t>
                    </m:r>
                    <m:r>
                      <m:rPr>
                        <m:sty m:val="p"/>
                      </m:rPr>
                      <a:rPr kumimoji="1" lang="en-US" altLang="ja-JP" b="0" i="0" smtClean="0">
                        <a:latin typeface="Cambria Math" panose="02040503050406030204" pitchFamily="18" charset="0"/>
                        <a:ea typeface="Cambria Math" panose="02040503050406030204" pitchFamily="18" charset="0"/>
                      </a:rPr>
                      <m:t>y</m:t>
                    </m:r>
                    <m:r>
                      <a:rPr kumimoji="1" lang="en-US" altLang="ja-JP" b="0" i="0" smtClean="0">
                        <a:latin typeface="Cambria Math" panose="02040503050406030204" pitchFamily="18" charset="0"/>
                      </a:rPr>
                      <m:t>&gt;</m:t>
                    </m:r>
                    <m:r>
                      <m:rPr>
                        <m:sty m:val="p"/>
                      </m:rPr>
                      <a:rPr kumimoji="1" lang="el-GR" altLang="ja-JP" b="0" i="1" smtClean="0">
                        <a:latin typeface="Cambria Math" panose="02040503050406030204" pitchFamily="18" charset="0"/>
                        <a:ea typeface="Cambria Math" panose="02040503050406030204" pitchFamily="18" charset="0"/>
                      </a:rPr>
                      <m:t>θ</m:t>
                    </m:r>
                    <m:r>
                      <a:rPr kumimoji="1" lang="en-US" altLang="ja-JP" b="0" i="1" smtClean="0">
                        <a:latin typeface="Cambria Math" panose="02040503050406030204" pitchFamily="18" charset="0"/>
                        <a:ea typeface="Cambria Math" panose="02040503050406030204" pitchFamily="18" charset="0"/>
                      </a:rPr>
                      <m:t> →1,   </m:t>
                    </m:r>
                    <m:r>
                      <a:rPr kumimoji="1" lang="en-US" altLang="ja-JP" b="0" i="1" smtClean="0">
                        <a:latin typeface="Cambria Math" panose="02040503050406030204" pitchFamily="18" charset="0"/>
                        <a:ea typeface="Cambria Math" panose="02040503050406030204" pitchFamily="18" charset="0"/>
                      </a:rPr>
                      <m:t>𝑖𝑓</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𝑦</m:t>
                    </m:r>
                    <m:r>
                      <a:rPr kumimoji="1" lang="en-US" altLang="ja-JP" b="0" i="1" smtClean="0">
                        <a:latin typeface="Cambria Math" panose="02040503050406030204" pitchFamily="18" charset="0"/>
                        <a:ea typeface="Cambria Math" panose="02040503050406030204" pitchFamily="18" charset="0"/>
                      </a:rPr>
                      <m:t>≤</m:t>
                    </m:r>
                    <m:r>
                      <a:rPr kumimoji="1" lang="ja-JP" altLang="en-US" b="0" i="1" smtClean="0">
                        <a:latin typeface="Cambria Math" panose="02040503050406030204" pitchFamily="18" charset="0"/>
                        <a:ea typeface="Cambria Math" panose="02040503050406030204" pitchFamily="18" charset="0"/>
                      </a:rPr>
                      <m:t>𝜃</m:t>
                    </m:r>
                    <m:r>
                      <a:rPr kumimoji="1" lang="ja-JP" altLang="en-US" b="0" i="1" smtClean="0">
                        <a:latin typeface="Cambria Math" panose="02040503050406030204" pitchFamily="18" charset="0"/>
                        <a:ea typeface="Cambria Math" panose="02040503050406030204" pitchFamily="18" charset="0"/>
                      </a:rPr>
                      <m:t>→0</m:t>
                    </m:r>
                  </m:oMath>
                </a14:m>
                <a:endParaRPr kumimoji="1" lang="en-US" altLang="ja-JP" dirty="0"/>
              </a:p>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m:t>
                    </m:r>
                  </m:oMath>
                </a14:m>
                <a:r>
                  <a:rPr kumimoji="1" lang="en-US" altLang="ja-JP" dirty="0"/>
                  <a:t> </a:t>
                </a:r>
                <a:r>
                  <a:rPr kumimoji="1" lang="ja-JP" altLang="en-US" dirty="0"/>
                  <a:t>の値を調整して、具現できるか。</a:t>
                </a:r>
                <a:endParaRPr kumimoji="1" lang="en-US" altLang="ja-JP" dirty="0"/>
              </a:p>
              <a:p>
                <a:r>
                  <a:rPr kumimoji="1" lang="ja-JP" altLang="en-US" dirty="0"/>
                  <a:t>一つの直線で区別することができる問題しか解けないので</a:t>
                </a:r>
                <a:r>
                  <a:rPr kumimoji="1" lang="en-US" altLang="ja-JP" dirty="0"/>
                  <a:t>XOR gate</a:t>
                </a:r>
                <a:r>
                  <a:rPr kumimoji="1" lang="ja-JP" altLang="en-US" dirty="0"/>
                  <a:t>の具現は不可能。</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E2BDA9A-CC39-3A21-009D-F0E3074BCE2D}"/>
                  </a:ext>
                </a:extLst>
              </p:cNvPr>
              <p:cNvSpPr>
                <a:spLocks noGrp="1" noRot="1" noChangeAspect="1" noMove="1" noResize="1" noEditPoints="1" noAdjustHandles="1" noChangeArrowheads="1" noChangeShapeType="1" noTextEdit="1"/>
              </p:cNvSpPr>
              <p:nvPr>
                <p:ph idx="1"/>
              </p:nvPr>
            </p:nvSpPr>
            <p:spPr>
              <a:blipFill>
                <a:blip r:embed="rId2"/>
                <a:stretch>
                  <a:fillRect l="-1254" t="-1818"/>
                </a:stretch>
              </a:blipFill>
            </p:spPr>
            <p:txBody>
              <a:bodyPr/>
              <a:lstStyle/>
              <a:p>
                <a:r>
                  <a:rPr lang="ja-JP" altLang="en-US">
                    <a:noFill/>
                  </a:rPr>
                  <a:t> </a:t>
                </a:r>
              </a:p>
            </p:txBody>
          </p:sp>
        </mc:Fallback>
      </mc:AlternateContent>
      <p:graphicFrame>
        <p:nvGraphicFramePr>
          <p:cNvPr id="9" name="グラフ 8">
            <a:extLst>
              <a:ext uri="{FF2B5EF4-FFF2-40B4-BE49-F238E27FC236}">
                <a16:creationId xmlns:a16="http://schemas.microsoft.com/office/drawing/2014/main" id="{5AA13E5B-5746-DEE6-C764-2788319C5939}"/>
              </a:ext>
            </a:extLst>
          </p:cNvPr>
          <p:cNvGraphicFramePr/>
          <p:nvPr>
            <p:extLst>
              <p:ext uri="{D42A27DB-BD31-4B8C-83A1-F6EECF244321}">
                <p14:modId xmlns:p14="http://schemas.microsoft.com/office/powerpoint/2010/main" val="3976312301"/>
              </p:ext>
            </p:extLst>
          </p:nvPr>
        </p:nvGraphicFramePr>
        <p:xfrm>
          <a:off x="9681029" y="2978332"/>
          <a:ext cx="2126341" cy="20900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89821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D2B176-D498-1A7E-2227-B44E0760E471}"/>
              </a:ext>
            </a:extLst>
          </p:cNvPr>
          <p:cNvSpPr>
            <a:spLocks noGrp="1"/>
          </p:cNvSpPr>
          <p:nvPr>
            <p:ph type="title"/>
          </p:nvPr>
        </p:nvSpPr>
        <p:spPr/>
        <p:txBody>
          <a:bodyPr>
            <a:normAutofit/>
          </a:bodyPr>
          <a:lstStyle/>
          <a:p>
            <a:r>
              <a:rPr kumimoji="1" lang="en-US" altLang="ja-JP" sz="4800" dirty="0"/>
              <a:t>Multilayer perceptron (MLP)</a:t>
            </a:r>
            <a:endParaRPr kumimoji="1" lang="ja-JP" altLang="en-US" sz="4800" dirty="0"/>
          </a:p>
        </p:txBody>
      </p:sp>
      <p:sp>
        <p:nvSpPr>
          <p:cNvPr id="3" name="コンテンツ プレースホルダー 2">
            <a:extLst>
              <a:ext uri="{FF2B5EF4-FFF2-40B4-BE49-F238E27FC236}">
                <a16:creationId xmlns:a16="http://schemas.microsoft.com/office/drawing/2014/main" id="{529907B2-4B07-42DF-4D5A-07BB73361E7E}"/>
              </a:ext>
            </a:extLst>
          </p:cNvPr>
          <p:cNvSpPr>
            <a:spLocks noGrp="1"/>
          </p:cNvSpPr>
          <p:nvPr>
            <p:ph idx="1"/>
          </p:nvPr>
        </p:nvSpPr>
        <p:spPr/>
        <p:txBody>
          <a:bodyPr/>
          <a:lstStyle/>
          <a:p>
            <a:r>
              <a:rPr kumimoji="1" lang="en-US" altLang="ja-JP" dirty="0"/>
              <a:t>XOR gate</a:t>
            </a:r>
            <a:r>
              <a:rPr kumimoji="1" lang="ja-JP" altLang="en-US" dirty="0"/>
              <a:t>が一つの線で不可能だったら、他の線も引けばいい。</a:t>
            </a:r>
            <a:endParaRPr kumimoji="1" lang="en-US" altLang="ja-JP" dirty="0"/>
          </a:p>
          <a:p>
            <a:r>
              <a:rPr kumimoji="1" lang="ja-JP" altLang="en-US" dirty="0"/>
              <a:t>→</a:t>
            </a:r>
            <a:r>
              <a:rPr kumimoji="1" lang="en-US" altLang="ja-JP" dirty="0"/>
              <a:t>AND, NAND, OR gate</a:t>
            </a:r>
            <a:r>
              <a:rPr kumimoji="1" lang="ja-JP" altLang="en-US" dirty="0"/>
              <a:t>の組み合わせで具現できる。</a:t>
            </a:r>
            <a:r>
              <a:rPr kumimoji="1" lang="en-US" altLang="ja-JP" dirty="0"/>
              <a:t>(NAND,OR</a:t>
            </a:r>
            <a:r>
              <a:rPr kumimoji="1" lang="ko-KR" altLang="en-US" dirty="0"/>
              <a:t>→</a:t>
            </a:r>
            <a:r>
              <a:rPr kumimoji="1" lang="en-US" altLang="ko-KR" dirty="0"/>
              <a:t>AND)</a:t>
            </a:r>
            <a:endParaRPr kumimoji="1" lang="en-US" altLang="ja-JP" dirty="0"/>
          </a:p>
          <a:p>
            <a:r>
              <a:rPr kumimoji="1" lang="ja-JP" altLang="en-US" dirty="0"/>
              <a:t>→層を増やせばいい。</a:t>
            </a:r>
            <a:endParaRPr kumimoji="1" lang="en-US" altLang="ja-JP" dirty="0"/>
          </a:p>
          <a:p>
            <a:endParaRPr kumimoji="1" lang="en-US" altLang="ja-JP" dirty="0"/>
          </a:p>
          <a:p>
            <a:r>
              <a:rPr kumimoji="1" lang="ja-JP" altLang="en-US" dirty="0"/>
              <a:t>入力層と出力層の間の層を隠れ層</a:t>
            </a:r>
            <a:r>
              <a:rPr kumimoji="1" lang="en-US" altLang="ja-JP" dirty="0"/>
              <a:t>(Hidden layer)</a:t>
            </a:r>
            <a:r>
              <a:rPr kumimoji="1" lang="ja-JP" altLang="en-US" dirty="0"/>
              <a:t>という。</a:t>
            </a:r>
            <a:endParaRPr kumimoji="1" lang="en-US" altLang="ja-JP" dirty="0"/>
          </a:p>
          <a:p>
            <a:r>
              <a:rPr kumimoji="1" lang="en-US" altLang="ja-JP" dirty="0"/>
              <a:t>Hidden layer</a:t>
            </a:r>
            <a:r>
              <a:rPr kumimoji="1" lang="ja-JP" altLang="en-US" dirty="0"/>
              <a:t>が二つ以上である神経網を深層神経網</a:t>
            </a:r>
            <a:r>
              <a:rPr kumimoji="1" lang="en-US" altLang="ja-JP" dirty="0"/>
              <a:t>(Deep Neural Network, DNN)</a:t>
            </a:r>
            <a:r>
              <a:rPr kumimoji="1" lang="ja-JP" altLang="en-US" dirty="0"/>
              <a:t>という。</a:t>
            </a:r>
          </a:p>
        </p:txBody>
      </p:sp>
    </p:spTree>
    <p:extLst>
      <p:ext uri="{BB962C8B-B14F-4D97-AF65-F5344CB8AC3E}">
        <p14:creationId xmlns:p14="http://schemas.microsoft.com/office/powerpoint/2010/main" val="127404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B675FF-B657-0DBB-260F-0D707460012B}"/>
              </a:ext>
            </a:extLst>
          </p:cNvPr>
          <p:cNvSpPr>
            <a:spLocks noGrp="1"/>
          </p:cNvSpPr>
          <p:nvPr>
            <p:ph type="title"/>
          </p:nvPr>
        </p:nvSpPr>
        <p:spPr/>
        <p:txBody>
          <a:bodyPr/>
          <a:lstStyle/>
          <a:p>
            <a:r>
              <a:rPr kumimoji="1" lang="en-US" altLang="ja-JP" dirty="0"/>
              <a:t>Activation Function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65BBFEA-5A1A-1432-A0F3-69C8C6A9E55C}"/>
                  </a:ext>
                </a:extLst>
              </p:cNvPr>
              <p:cNvSpPr>
                <a:spLocks noGrp="1"/>
              </p:cNvSpPr>
              <p:nvPr>
                <p:ph idx="1"/>
              </p:nvPr>
            </p:nvSpPr>
            <p:spPr>
              <a:xfrm>
                <a:off x="1024128" y="1878227"/>
                <a:ext cx="9720073" cy="4893275"/>
              </a:xfrm>
            </p:spPr>
            <p:txBody>
              <a:bodyPr>
                <a:normAutofit fontScale="92500" lnSpcReduction="10000"/>
              </a:bodyPr>
              <a:lstStyle/>
              <a:p>
                <a:r>
                  <a:rPr kumimoji="1" lang="en-US" altLang="ja-JP" dirty="0"/>
                  <a:t>Nonlinear function. </a:t>
                </a:r>
                <a:r>
                  <a:rPr kumimoji="1" lang="ja-JP" altLang="en-US" dirty="0"/>
                  <a:t>→ 線形関数である場合、数値の範囲が変わるだけ。</a:t>
                </a:r>
                <a:endParaRPr kumimoji="1" lang="en-US" altLang="ja-JP" dirty="0"/>
              </a:p>
              <a:p>
                <a:r>
                  <a:rPr kumimoji="1" lang="en-US" altLang="ja-JP" dirty="0"/>
                  <a:t>(</a:t>
                </a:r>
                <a:r>
                  <a:rPr kumimoji="1" lang="ja-JP" altLang="en-US" dirty="0"/>
                  <a:t>例外として、学習可能である新しい重み値ができるという点があるので使われる場合もある。</a:t>
                </a:r>
                <a:r>
                  <a:rPr kumimoji="1" lang="en-US" altLang="ja-JP" dirty="0"/>
                  <a:t>)</a:t>
                </a:r>
              </a:p>
              <a:p>
                <a:endParaRPr kumimoji="1" lang="en-US" altLang="ja-JP" dirty="0"/>
              </a:p>
              <a:p>
                <a:r>
                  <a:rPr kumimoji="1" lang="en-US" altLang="ja-JP" b="1" dirty="0"/>
                  <a:t>Step function</a:t>
                </a:r>
              </a:p>
              <a:p>
                <a:r>
                  <a:rPr kumimoji="1" lang="en-US" altLang="ja-JP" b="1" dirty="0"/>
                  <a:t>Sigmoid function </a:t>
                </a:r>
                <a:r>
                  <a:rPr kumimoji="1" lang="en-US" altLang="ja-JP" dirty="0"/>
                  <a:t>: </a:t>
                </a:r>
                <a:r>
                  <a:rPr kumimoji="1" lang="ja-JP" altLang="en-US" dirty="0"/>
                  <a:t>出力値が</a:t>
                </a:r>
                <a:r>
                  <a:rPr kumimoji="1" lang="en-US" altLang="ja-JP" dirty="0"/>
                  <a:t>0</a:t>
                </a:r>
                <a:r>
                  <a:rPr kumimoji="1" lang="ja-JP" altLang="en-US" dirty="0"/>
                  <a:t>や</a:t>
                </a:r>
                <a:r>
                  <a:rPr kumimoji="1" lang="en-US" altLang="ja-JP" dirty="0"/>
                  <a:t>1</a:t>
                </a:r>
                <a:r>
                  <a:rPr kumimoji="1" lang="ja-JP" altLang="en-US" dirty="0"/>
                  <a:t>に近づくほど傾きが</a:t>
                </a:r>
                <a:r>
                  <a:rPr kumimoji="1" lang="en-US" altLang="ja-JP" dirty="0"/>
                  <a:t>0</a:t>
                </a:r>
                <a:r>
                  <a:rPr kumimoji="1" lang="ja-JP" altLang="en-US" dirty="0"/>
                  <a:t>に近い値がなってしまう </a:t>
                </a:r>
                <a:r>
                  <a:rPr kumimoji="1" lang="en-US" altLang="ja-JP" dirty="0"/>
                  <a:t>&amp; </a:t>
                </a:r>
                <a:r>
                  <a:rPr kumimoji="1" lang="ja-JP" altLang="en-US" dirty="0"/>
                  <a:t>傾きの最大値が</a:t>
                </a:r>
                <a:r>
                  <a:rPr kumimoji="1" lang="en-US" altLang="ja-JP" dirty="0"/>
                  <a:t>0.25</a:t>
                </a:r>
                <a:r>
                  <a:rPr kumimoji="1" lang="ja-JP" altLang="en-US" dirty="0"/>
                  <a:t>→</a:t>
                </a:r>
                <a:r>
                  <a:rPr kumimoji="1" lang="ko-KR" altLang="en-US" dirty="0"/>
                  <a:t> </a:t>
                </a:r>
                <a:r>
                  <a:rPr kumimoji="1" lang="en-US" altLang="ko-KR" dirty="0"/>
                  <a:t>Vanishing Gradient (w</a:t>
                </a:r>
                <a:r>
                  <a:rPr kumimoji="1" lang="ja-JP" altLang="en-US" dirty="0"/>
                  <a:t>がアップデートされない。</a:t>
                </a:r>
                <a:r>
                  <a:rPr kumimoji="1" lang="en-US" altLang="ja-JP" dirty="0"/>
                  <a:t>)</a:t>
                </a:r>
              </a:p>
              <a:p>
                <a:r>
                  <a:rPr kumimoji="1" lang="en-US" altLang="ja-JP" b="1" dirty="0"/>
                  <a:t>Hyperbolic tangent function </a:t>
                </a:r>
                <a:r>
                  <a:rPr kumimoji="1" lang="en-US" altLang="ja-JP" dirty="0"/>
                  <a:t>: </a:t>
                </a:r>
                <a:r>
                  <a:rPr kumimoji="1" lang="ja-JP" altLang="en-US" dirty="0"/>
                  <a:t>傾きの最大値が</a:t>
                </a:r>
                <a:r>
                  <a:rPr kumimoji="1" lang="en-US" altLang="ja-JP" dirty="0"/>
                  <a:t>1</a:t>
                </a:r>
                <a:r>
                  <a:rPr kumimoji="1" lang="ja-JP" altLang="en-US" dirty="0"/>
                  <a:t>→</a:t>
                </a:r>
                <a:r>
                  <a:rPr kumimoji="1" lang="en-US" altLang="ja-JP" dirty="0"/>
                  <a:t>Sigmoid</a:t>
                </a:r>
                <a:r>
                  <a:rPr kumimoji="1" lang="ja-JP" altLang="en-US" dirty="0"/>
                  <a:t>関数よりは</a:t>
                </a:r>
                <a:r>
                  <a:rPr kumimoji="1" lang="en-US" altLang="ja-JP" dirty="0"/>
                  <a:t>Vanishing Gradient </a:t>
                </a:r>
                <a:r>
                  <a:rPr kumimoji="1" lang="ja-JP" altLang="en-US" dirty="0"/>
                  <a:t>問題から自由。</a:t>
                </a:r>
                <a:endParaRPr kumimoji="1" lang="en-US" altLang="ja-JP" dirty="0"/>
              </a:p>
              <a:p>
                <a:r>
                  <a:rPr kumimoji="1" lang="en-US" altLang="ja-JP" b="1" dirty="0" err="1"/>
                  <a:t>ReLU</a:t>
                </a:r>
                <a:r>
                  <a:rPr kumimoji="1" lang="en-US" altLang="ja-JP" b="1" dirty="0"/>
                  <a:t> </a:t>
                </a:r>
                <a:r>
                  <a:rPr kumimoji="1" lang="en-US" altLang="ja-JP" dirty="0"/>
                  <a:t>: </a:t>
                </a:r>
                <a:r>
                  <a:rPr kumimoji="1" lang="ja-JP" altLang="en-US" dirty="0"/>
                  <a:t>早くて、出力値がある値に収斂しない。</a:t>
                </a:r>
                <a:endParaRPr kumimoji="1" lang="en-US" altLang="ja-JP" dirty="0"/>
              </a:p>
              <a:p>
                <a:r>
                  <a:rPr kumimoji="1" lang="ja-JP" altLang="en-US" dirty="0"/>
                  <a:t>入力値が負数の場合、傾きが</a:t>
                </a:r>
                <a:r>
                  <a:rPr kumimoji="1" lang="en-US" altLang="ja-JP" dirty="0"/>
                  <a:t>0</a:t>
                </a:r>
                <a:r>
                  <a:rPr kumimoji="1" lang="ja-JP" altLang="en-US" dirty="0"/>
                  <a:t>になり、ニューロンが死んでしまう</a:t>
                </a:r>
                <a:r>
                  <a:rPr kumimoji="1" lang="en-US" altLang="ja-JP" dirty="0"/>
                  <a:t>(dying </a:t>
                </a:r>
                <a:r>
                  <a:rPr kumimoji="1" lang="en-US" altLang="ja-JP" dirty="0" err="1"/>
                  <a:t>ReLU</a:t>
                </a:r>
                <a:r>
                  <a:rPr kumimoji="1" lang="en-US" altLang="ja-JP" dirty="0"/>
                  <a:t>)</a:t>
                </a:r>
                <a:r>
                  <a:rPr kumimoji="1" lang="ja-JP" altLang="en-US" dirty="0"/>
                  <a:t>。</a:t>
                </a:r>
                <a:endParaRPr kumimoji="1" lang="en-US" altLang="ja-JP" dirty="0"/>
              </a:p>
              <a:p>
                <a:r>
                  <a:rPr kumimoji="1" lang="en-US" altLang="ja-JP" b="1" dirty="0"/>
                  <a:t>Leaky </a:t>
                </a:r>
                <a:r>
                  <a:rPr kumimoji="1" lang="en-US" altLang="ja-JP" b="1" dirty="0" err="1"/>
                  <a:t>ReLU</a:t>
                </a:r>
                <a:r>
                  <a:rPr kumimoji="1" lang="en-US" altLang="ja-JP" b="1" dirty="0"/>
                  <a:t> </a:t>
                </a:r>
                <a:r>
                  <a:rPr kumimoji="1" lang="en-US" altLang="ja-JP" dirty="0"/>
                  <a:t>: </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max</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r>
                  <a:rPr kumimoji="1" lang="ja-JP" altLang="en-US" dirty="0"/>
                  <a:t> </a:t>
                </a:r>
                <a:r>
                  <a:rPr kumimoji="1" lang="en-US" altLang="ja-JP" dirty="0"/>
                  <a:t>dying </a:t>
                </a:r>
                <a:r>
                  <a:rPr kumimoji="1" lang="en-US" altLang="ja-JP" dirty="0" err="1"/>
                  <a:t>ReLU</a:t>
                </a:r>
                <a:r>
                  <a:rPr kumimoji="1" lang="ja-JP" altLang="en-US" dirty="0"/>
                  <a:t>を解決した関数。</a:t>
                </a:r>
                <a:endParaRPr kumimoji="1" lang="en-US" altLang="ja-JP" dirty="0"/>
              </a:p>
              <a:p>
                <a:r>
                  <a:rPr kumimoji="1" lang="en-US" altLang="ja-JP" b="1" dirty="0" err="1"/>
                  <a:t>Softmax</a:t>
                </a:r>
                <a:r>
                  <a:rPr kumimoji="1" lang="en-US" altLang="ja-JP" b="1" dirty="0"/>
                  <a:t> function</a:t>
                </a:r>
                <a:endParaRPr kumimoji="1" lang="ja-JP" altLang="en-US" b="1" dirty="0"/>
              </a:p>
            </p:txBody>
          </p:sp>
        </mc:Choice>
        <mc:Fallback xmlns="">
          <p:sp>
            <p:nvSpPr>
              <p:cNvPr id="3" name="コンテンツ プレースホルダー 2">
                <a:extLst>
                  <a:ext uri="{FF2B5EF4-FFF2-40B4-BE49-F238E27FC236}">
                    <a16:creationId xmlns:a16="http://schemas.microsoft.com/office/drawing/2014/main" id="{F65BBFEA-5A1A-1432-A0F3-69C8C6A9E55C}"/>
                  </a:ext>
                </a:extLst>
              </p:cNvPr>
              <p:cNvSpPr>
                <a:spLocks noGrp="1" noRot="1" noChangeAspect="1" noMove="1" noResize="1" noEditPoints="1" noAdjustHandles="1" noChangeArrowheads="1" noChangeShapeType="1" noTextEdit="1"/>
              </p:cNvSpPr>
              <p:nvPr>
                <p:ph idx="1"/>
              </p:nvPr>
            </p:nvSpPr>
            <p:spPr>
              <a:xfrm>
                <a:off x="1024128" y="1878227"/>
                <a:ext cx="9720073" cy="4893275"/>
              </a:xfrm>
              <a:blipFill>
                <a:blip r:embed="rId2"/>
                <a:stretch>
                  <a:fillRect l="-188" t="-2117" r="-627" b="-14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0584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AC1ED7-D2C6-EA28-9E7E-0A0D8EA63839}"/>
              </a:ext>
            </a:extLst>
          </p:cNvPr>
          <p:cNvSpPr>
            <a:spLocks noGrp="1"/>
          </p:cNvSpPr>
          <p:nvPr>
            <p:ph type="title"/>
          </p:nvPr>
        </p:nvSpPr>
        <p:spPr/>
        <p:txBody>
          <a:bodyPr/>
          <a:lstStyle/>
          <a:p>
            <a:r>
              <a:rPr lang="en-US" altLang="ko-KR" dirty="0"/>
              <a:t>Loss function(</a:t>
            </a:r>
            <a:r>
              <a:rPr lang="ja-JP" altLang="en-US" dirty="0"/>
              <a:t>損失関数</a:t>
            </a:r>
            <a:r>
              <a:rPr lang="es-419" altLang="ja-JP" dirty="0"/>
              <a:t>)</a:t>
            </a:r>
            <a:endParaRPr lang="ko-KR" altLang="en-US" dirty="0"/>
          </a:p>
        </p:txBody>
      </p:sp>
      <p:sp>
        <p:nvSpPr>
          <p:cNvPr id="3" name="내용 개체 틀 2">
            <a:extLst>
              <a:ext uri="{FF2B5EF4-FFF2-40B4-BE49-F238E27FC236}">
                <a16:creationId xmlns:a16="http://schemas.microsoft.com/office/drawing/2014/main" id="{DC2376D8-FE09-6A7B-3C9A-CA9524D80377}"/>
              </a:ext>
            </a:extLst>
          </p:cNvPr>
          <p:cNvSpPr>
            <a:spLocks noGrp="1"/>
          </p:cNvSpPr>
          <p:nvPr>
            <p:ph idx="1"/>
          </p:nvPr>
        </p:nvSpPr>
        <p:spPr/>
        <p:txBody>
          <a:bodyPr/>
          <a:lstStyle/>
          <a:p>
            <a:r>
              <a:rPr lang="ja-JP" altLang="en-US" dirty="0"/>
              <a:t>実際値と予測値の差を数値化する関数。</a:t>
            </a:r>
            <a:endParaRPr lang="en-US" altLang="ja-JP" dirty="0"/>
          </a:p>
          <a:p>
            <a:r>
              <a:rPr lang="en-US" altLang="ja-JP" dirty="0"/>
              <a:t>Loss</a:t>
            </a:r>
            <a:r>
              <a:rPr lang="ja-JP" altLang="en-US" dirty="0"/>
              <a:t>を最小限にする</a:t>
            </a:r>
            <a:r>
              <a:rPr lang="en-US" altLang="ja-JP" dirty="0"/>
              <a:t>w</a:t>
            </a:r>
            <a:r>
              <a:rPr lang="ja-JP" altLang="en-US" dirty="0"/>
              <a:t>と</a:t>
            </a:r>
            <a:r>
              <a:rPr lang="en-US" altLang="ja-JP" dirty="0"/>
              <a:t>b</a:t>
            </a:r>
            <a:r>
              <a:rPr lang="ja-JP" altLang="en-US" dirty="0"/>
              <a:t>の値を探していくのがディープラーニングの学習。</a:t>
            </a:r>
            <a:endParaRPr lang="en-US" altLang="ja-JP" dirty="0"/>
          </a:p>
          <a:p>
            <a:endParaRPr lang="en-US" altLang="ko-KR" dirty="0"/>
          </a:p>
          <a:p>
            <a:r>
              <a:rPr lang="en-US" altLang="ko-KR" dirty="0"/>
              <a:t>1. MSE(Mean Squared Error) : </a:t>
            </a:r>
            <a:r>
              <a:rPr lang="ja-JP" altLang="en-US" dirty="0"/>
              <a:t>線形回帰</a:t>
            </a:r>
            <a:r>
              <a:rPr lang="en-US" altLang="ja-JP" dirty="0"/>
              <a:t>(Linear Regression)</a:t>
            </a:r>
            <a:r>
              <a:rPr lang="ja-JP" altLang="en-US" dirty="0"/>
              <a:t>によく使われる。（連続形変数の予測に使われる。）</a:t>
            </a:r>
            <a:endParaRPr lang="en-US" altLang="ja-JP" dirty="0"/>
          </a:p>
          <a:p>
            <a:r>
              <a:rPr lang="en-US" altLang="ko-KR" dirty="0"/>
              <a:t>2. Binary Cross-Entropy : </a:t>
            </a:r>
            <a:r>
              <a:rPr lang="ja-JP" altLang="en-US" dirty="0"/>
              <a:t>出力層で </a:t>
            </a:r>
            <a:r>
              <a:rPr lang="es-419" altLang="ja-JP" dirty="0" err="1"/>
              <a:t>Sigmoid</a:t>
            </a:r>
            <a:r>
              <a:rPr lang="ja-JP" altLang="en-US" dirty="0"/>
              <a:t>関数を使う</a:t>
            </a:r>
            <a:r>
              <a:rPr lang="en-US" altLang="ja-JP" dirty="0"/>
              <a:t>Binary Classification</a:t>
            </a:r>
            <a:r>
              <a:rPr lang="ja-JP" altLang="en-US" dirty="0"/>
              <a:t>問題で使われる。（</a:t>
            </a:r>
            <a:r>
              <a:rPr lang="en-US" altLang="ja-JP" dirty="0"/>
              <a:t>Logistic Regression)</a:t>
            </a:r>
          </a:p>
          <a:p>
            <a:r>
              <a:rPr lang="en-US" altLang="ko-KR" dirty="0"/>
              <a:t>3. Categorical Cross-Entropy :</a:t>
            </a:r>
            <a:r>
              <a:rPr lang="ja-JP" altLang="en-US" dirty="0"/>
              <a:t>出力層で </a:t>
            </a:r>
            <a:r>
              <a:rPr lang="es-419" altLang="ja-JP" dirty="0" err="1"/>
              <a:t>Sigmoid</a:t>
            </a:r>
            <a:r>
              <a:rPr lang="ja-JP" altLang="en-US" dirty="0"/>
              <a:t>関数を使う</a:t>
            </a:r>
            <a:r>
              <a:rPr lang="en-US" altLang="ja-JP" dirty="0"/>
              <a:t>Multi-Class Classification</a:t>
            </a:r>
            <a:r>
              <a:rPr lang="ja-JP" altLang="en-US" dirty="0"/>
              <a:t>問題で使われる。</a:t>
            </a:r>
            <a:r>
              <a:rPr lang="en-US" altLang="ja-JP" dirty="0"/>
              <a:t>(</a:t>
            </a:r>
            <a:r>
              <a:rPr lang="en-US" altLang="ja-JP" dirty="0" err="1"/>
              <a:t>Softmax</a:t>
            </a:r>
            <a:r>
              <a:rPr lang="en-US" altLang="ja-JP" dirty="0"/>
              <a:t> Regression)</a:t>
            </a:r>
          </a:p>
          <a:p>
            <a:endParaRPr lang="ko-KR" altLang="en-US" dirty="0"/>
          </a:p>
        </p:txBody>
      </p:sp>
    </p:spTree>
    <p:extLst>
      <p:ext uri="{BB962C8B-B14F-4D97-AF65-F5344CB8AC3E}">
        <p14:creationId xmlns:p14="http://schemas.microsoft.com/office/powerpoint/2010/main" val="39711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1FB64F-0ACA-CC19-D99A-49BC6E2EF17B}"/>
              </a:ext>
            </a:extLst>
          </p:cNvPr>
          <p:cNvSpPr>
            <a:spLocks noGrp="1"/>
          </p:cNvSpPr>
          <p:nvPr>
            <p:ph type="title"/>
          </p:nvPr>
        </p:nvSpPr>
        <p:spPr/>
        <p:txBody>
          <a:bodyPr>
            <a:normAutofit fontScale="90000"/>
          </a:bodyPr>
          <a:lstStyle/>
          <a:p>
            <a:r>
              <a:rPr lang="ja-JP" altLang="en-US" dirty="0"/>
              <a:t>傾斜下降法</a:t>
            </a:r>
            <a:r>
              <a:rPr lang="en-US" altLang="ja-JP" dirty="0"/>
              <a:t>(</a:t>
            </a:r>
            <a:r>
              <a:rPr lang="en-US" altLang="ko-KR" dirty="0"/>
              <a:t>Gradient Descent)</a:t>
            </a:r>
            <a:br>
              <a:rPr lang="en-US" altLang="ko-KR" dirty="0"/>
            </a:br>
            <a:r>
              <a:rPr lang="ja-JP" altLang="en-US" dirty="0"/>
              <a:t>の </a:t>
            </a:r>
            <a:r>
              <a:rPr lang="en-US" altLang="ko-KR" dirty="0"/>
              <a:t>Batch size</a:t>
            </a:r>
            <a:endParaRPr lang="ko-KR" altLang="en-US" dirty="0"/>
          </a:p>
        </p:txBody>
      </p:sp>
      <p:sp>
        <p:nvSpPr>
          <p:cNvPr id="3" name="내용 개체 틀 2">
            <a:extLst>
              <a:ext uri="{FF2B5EF4-FFF2-40B4-BE49-F238E27FC236}">
                <a16:creationId xmlns:a16="http://schemas.microsoft.com/office/drawing/2014/main" id="{23711052-3541-EBBB-4981-93A1247A2863}"/>
              </a:ext>
            </a:extLst>
          </p:cNvPr>
          <p:cNvSpPr>
            <a:spLocks noGrp="1"/>
          </p:cNvSpPr>
          <p:nvPr>
            <p:ph idx="1"/>
          </p:nvPr>
        </p:nvSpPr>
        <p:spPr>
          <a:xfrm>
            <a:off x="1024128" y="2286000"/>
            <a:ext cx="9720073" cy="4572000"/>
          </a:xfrm>
        </p:spPr>
        <p:txBody>
          <a:bodyPr>
            <a:normAutofit lnSpcReduction="10000"/>
          </a:bodyPr>
          <a:lstStyle/>
          <a:p>
            <a:r>
              <a:rPr lang="en-US" altLang="ko-KR" dirty="0"/>
              <a:t>Batch=</a:t>
            </a:r>
            <a:r>
              <a:rPr lang="ja-JP" altLang="en-US" dirty="0"/>
              <a:t>重み</a:t>
            </a:r>
            <a:r>
              <a:rPr lang="en-US" altLang="ja-JP" dirty="0"/>
              <a:t>(w)</a:t>
            </a:r>
            <a:r>
              <a:rPr lang="ja-JP" altLang="en-US" dirty="0"/>
              <a:t>、偏向</a:t>
            </a:r>
            <a:r>
              <a:rPr lang="en-US" altLang="ja-JP" dirty="0"/>
              <a:t>(b)</a:t>
            </a:r>
            <a:r>
              <a:rPr lang="ja-JP" altLang="en-US" dirty="0"/>
              <a:t>等のパラメータの調整のために参考するデータの量。</a:t>
            </a:r>
            <a:endParaRPr lang="en-US" altLang="ja-JP" dirty="0"/>
          </a:p>
          <a:p>
            <a:endParaRPr lang="en-US" altLang="ko-KR" dirty="0"/>
          </a:p>
          <a:p>
            <a:r>
              <a:rPr lang="en-US" altLang="ko-KR" dirty="0"/>
              <a:t>1. Batch</a:t>
            </a:r>
            <a:r>
              <a:rPr lang="ko-KR" altLang="en-US" dirty="0"/>
              <a:t> </a:t>
            </a:r>
            <a:r>
              <a:rPr lang="en-US" altLang="ko-KR" dirty="0"/>
              <a:t>Gradient</a:t>
            </a:r>
            <a:r>
              <a:rPr lang="ko-KR" altLang="en-US" dirty="0"/>
              <a:t> </a:t>
            </a:r>
            <a:r>
              <a:rPr lang="en-US" altLang="ko-KR" dirty="0"/>
              <a:t>Descent</a:t>
            </a:r>
            <a:r>
              <a:rPr lang="ko-KR" altLang="en-US" dirty="0"/>
              <a:t> </a:t>
            </a:r>
            <a:r>
              <a:rPr lang="en-US" altLang="ko-KR" dirty="0"/>
              <a:t>:</a:t>
            </a:r>
            <a:r>
              <a:rPr lang="ko-KR" altLang="en-US" dirty="0"/>
              <a:t> </a:t>
            </a:r>
            <a:r>
              <a:rPr lang="ja-JP" altLang="en-US" dirty="0"/>
              <a:t>基本的な傾斜下降法。</a:t>
            </a:r>
            <a:r>
              <a:rPr lang="en-US" altLang="ja-JP" dirty="0"/>
              <a:t>Loss</a:t>
            </a:r>
            <a:r>
              <a:rPr lang="ja-JP" altLang="en-US" dirty="0"/>
              <a:t>を求めるときに、データ全体を考慮する。</a:t>
            </a:r>
            <a:r>
              <a:rPr lang="en-US" altLang="ja-JP" dirty="0"/>
              <a:t>1</a:t>
            </a:r>
            <a:r>
              <a:rPr lang="ja-JP" altLang="en-US" dirty="0"/>
              <a:t>回の</a:t>
            </a:r>
            <a:r>
              <a:rPr lang="en-US" altLang="ja-JP" dirty="0"/>
              <a:t>epoch</a:t>
            </a:r>
            <a:r>
              <a:rPr lang="ja-JP" altLang="en-US" dirty="0"/>
              <a:t>に全てのパラメータのアップデートを一回行う。（正確だけど、遅くて求めるメモリ量が大きい）</a:t>
            </a:r>
            <a:endParaRPr lang="en-US" altLang="ja-JP" dirty="0"/>
          </a:p>
          <a:p>
            <a:r>
              <a:rPr lang="en-US" altLang="ko-KR" dirty="0"/>
              <a:t>2. SGD(Stochastic Gradient Descent) : Batch size=1</a:t>
            </a:r>
            <a:r>
              <a:rPr lang="ja-JP" altLang="en-US" dirty="0"/>
              <a:t>、パラメータ調整の時、ランダムで一つのデータだけを選択し、演算する方法。普通の傾斜下降法よりパラメータの変更の幅が不安定で、正確度が低いけど、一つのデータしか考慮しないので、メモリをあんまり使わないという長所がある。</a:t>
            </a:r>
            <a:endParaRPr lang="en-US" altLang="ja-JP" dirty="0"/>
          </a:p>
          <a:p>
            <a:r>
              <a:rPr lang="en-US" altLang="ko-KR" dirty="0"/>
              <a:t>3. Mini-Batch Gradient Descent : </a:t>
            </a:r>
            <a:r>
              <a:rPr lang="ja-JP" altLang="en-US" dirty="0"/>
              <a:t>一定の量を決めて、その量のデータだけについて演算し、パラメータの値を調整する傾斜下降法。</a:t>
            </a:r>
            <a:endParaRPr lang="en-US" altLang="ja-JP" dirty="0"/>
          </a:p>
          <a:p>
            <a:r>
              <a:rPr lang="en-US" altLang="ko-KR" dirty="0"/>
              <a:t>Batch Gradient Descent </a:t>
            </a:r>
            <a:r>
              <a:rPr lang="ja-JP" altLang="en-US" dirty="0"/>
              <a:t>と</a:t>
            </a:r>
            <a:r>
              <a:rPr lang="es-419" altLang="ja-JP" dirty="0"/>
              <a:t> </a:t>
            </a:r>
            <a:r>
              <a:rPr lang="en-US" altLang="ja-JP" dirty="0"/>
              <a:t>SGD</a:t>
            </a:r>
            <a:r>
              <a:rPr lang="ja-JP" altLang="en-US" dirty="0"/>
              <a:t>の妥協点</a:t>
            </a:r>
            <a:endParaRPr lang="ko-KR" altLang="en-US" dirty="0"/>
          </a:p>
        </p:txBody>
      </p:sp>
    </p:spTree>
    <p:extLst>
      <p:ext uri="{BB962C8B-B14F-4D97-AF65-F5344CB8AC3E}">
        <p14:creationId xmlns:p14="http://schemas.microsoft.com/office/powerpoint/2010/main" val="806523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통합">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5807_TF22378848.potx" id="{7A6C0402-7A58-43FC-81D8-9FAB257DF379}" vid="{4736779E-486D-4071-869F-42D5B9232581}"/>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통합 디자인</Template>
  <TotalTime>1238</TotalTime>
  <Words>1064</Words>
  <Application>Microsoft Office PowerPoint</Application>
  <PresentationFormat>와이드스크린</PresentationFormat>
  <Paragraphs>78</Paragraphs>
  <Slides>12</Slides>
  <Notes>2</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12</vt:i4>
      </vt:variant>
    </vt:vector>
  </HeadingPairs>
  <TitlesOfParts>
    <vt:vector size="18" baseType="lpstr">
      <vt:lpstr>맑은 고딕</vt:lpstr>
      <vt:lpstr>Calibri</vt:lpstr>
      <vt:lpstr>Cambria Math</vt:lpstr>
      <vt:lpstr>Tw Cen MT</vt:lpstr>
      <vt:lpstr>Wingdings 3</vt:lpstr>
      <vt:lpstr>통합</vt:lpstr>
      <vt:lpstr>テーマ模索7&amp;進捗発表</vt:lpstr>
      <vt:lpstr>제목 Lorem Ipsum Dolor</vt:lpstr>
      <vt:lpstr>Perceptron</vt:lpstr>
      <vt:lpstr>Perceptron (Single Layer)</vt:lpstr>
      <vt:lpstr>Single Layer perceptron</vt:lpstr>
      <vt:lpstr>Multilayer perceptron (MLP)</vt:lpstr>
      <vt:lpstr>Activation Function</vt:lpstr>
      <vt:lpstr>Loss function(損失関数)</vt:lpstr>
      <vt:lpstr>傾斜下降法(Gradient Descent) の Batch size</vt:lpstr>
      <vt:lpstr>Optimizer</vt:lpstr>
      <vt:lpstr>Epochs, Batch Size, Iteration</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テーマ模索7&amp;進捗発表</dc:title>
  <dc:creator>9LDI1101</dc:creator>
  <cp:lastModifiedBy>9LDI1101</cp:lastModifiedBy>
  <cp:revision>46</cp:revision>
  <dcterms:created xsi:type="dcterms:W3CDTF">2022-12-14T05:19:29Z</dcterms:created>
  <dcterms:modified xsi:type="dcterms:W3CDTF">2022-12-19T13:15:14Z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