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99F_10C09C6A.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462" r:id="rId6"/>
    <p:sldId id="259" r:id="rId7"/>
    <p:sldId id="2467" r:id="rId8"/>
    <p:sldId id="2463" r:id="rId9"/>
    <p:sldId id="2465" r:id="rId10"/>
    <p:sldId id="2468" r:id="rId11"/>
    <p:sldId id="2469" r:id="rId12"/>
    <p:sldId id="2466" r:id="rId13"/>
    <p:sldId id="2436" r:id="rId1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E5DED92-5D91-C7EC-D967-EEE81D3D9608}" name="9LDI1101" initials="9" userId="S::9LDI1101@cc.u-tokai.ac.jp::618cf31b-7011-4bc7-914d-d56dc4599318" providerId="AD"/>
  <p188:author id="{1EFC48C2-2497-73DC-7537-DF61019DF009}" name="9LDI1101" initials="9" userId="9LDI110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4" autoAdjust="0"/>
    <p:restoredTop sz="82873" autoAdjust="0"/>
  </p:normalViewPr>
  <p:slideViewPr>
    <p:cSldViewPr snapToGrid="0">
      <p:cViewPr varScale="1">
        <p:scale>
          <a:sx n="109" d="100"/>
          <a:sy n="109" d="100"/>
        </p:scale>
        <p:origin x="234" y="114"/>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74" d="100"/>
          <a:sy n="74" d="100"/>
        </p:scale>
        <p:origin x="245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modernComment_99F_10C09C6A.xml><?xml version="1.0" encoding="utf-8"?>
<p188:cmLst xmlns:a="http://schemas.openxmlformats.org/drawingml/2006/main" xmlns:r="http://schemas.openxmlformats.org/officeDocument/2006/relationships" xmlns:p188="http://schemas.microsoft.com/office/powerpoint/2018/8/main">
  <p188:cm id="{0300F9F1-95B3-4788-9B19-87159DBB3712}" authorId="{1EFC48C2-2497-73DC-7537-DF61019DF009}" created="2023-01-15T09:20:29.568">
    <pc:sldMkLst xmlns:pc="http://schemas.microsoft.com/office/powerpoint/2013/main/command">
      <pc:docMk/>
      <pc:sldMk cId="281058410" sldId="2463"/>
    </pc:sldMkLst>
    <p188:txBody>
      <a:bodyPr/>
      <a:lstStyle/>
      <a:p>
        <a:r>
          <a:rPr lang="ko-KR" altLang="en-US"/>
          <a:t>BARTとは、Seq2Seqモデルを事前学習させるための Denoising autoencoderである。
BARTは任意の noising fuctionでテキストを変形させ、元に復元するようにモデルを学習させるようになっている。
BARTは、BERTとGPTというモデルをそれぞれEncoder, Decoderとして合わせて作られたモデルである。</a:t>
        </a:r>
      </a:p>
    </p188:txBody>
  </p188:cm>
  <p188:cm id="{7C275100-51B4-4A77-8E80-A1E94E9B6078}" authorId="{CE5DED92-5D91-C7EC-D967-EEE81D3D9608}" created="2023-01-16T11:42:43.874">
    <pc:sldMkLst xmlns:pc="http://schemas.microsoft.com/office/powerpoint/2013/main/command">
      <pc:docMk/>
      <pc:sldMk cId="281058410" sldId="2463"/>
    </pc:sldMkLst>
    <p188:txBody>
      <a:bodyPr/>
      <a:lstStyle/>
      <a:p>
        <a:r>
          <a:rPr lang="ja-JP" altLang="en-US"/>
          <a:t>BERT と GPT両方共、Transformerから出てるもので、BERTはTransformerのEncorderの部分、GPTはDecorderの所だけを使ってトレーニングされたモデルである。
Transformerとは、Seq2Seq構造を基として作られたモデルで、論文の名前からも分けれるように、Attentionメカニズムを使ったモデルである。
Attentionメカニズムとは、単語の間の相関関係を数値化し、学習に反映することで、文章を単語の間のAttention達の集まりとしてあつかうようになり、より正確で自然に自然語の処理ができるようにしたメカニズムである。
BERTはAttentionの参照の方向がBi-directionalであるため、情報量が多く、より優れている性能を見せるが、文章の生成は片方から反対の方にされるので、文章の生成には使うことが出来ず、Uni-directionalであるGPTが文章とかの生成には使われる。</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2EA74B-ADBA-40FB-8795-3C8E6C404AB7}" type="datetime1">
              <a:rPr lang="ja-JP" altLang="en-US" smtClean="0">
                <a:latin typeface="Meiryo UI" panose="020B0604030504040204" pitchFamily="50" charset="-128"/>
                <a:ea typeface="Meiryo UI" panose="020B0604030504040204" pitchFamily="50" charset="-128"/>
              </a:rPr>
              <a:t>2023/1/17</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E6E828E-191C-489F-B083-9CD39052DDA4}" type="datetime1">
              <a:rPr lang="ja-JP" altLang="en-US" smtClean="0"/>
              <a:pPr/>
              <a:t>2023/1/17</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28B34ED-4CDD-41C9-90F7-D768D5559A6F}"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a:t>
            </a:fld>
            <a:endParaRPr lang="ja-JP" altLang="en-US"/>
          </a:p>
        </p:txBody>
      </p:sp>
    </p:spTree>
    <p:extLst>
      <p:ext uri="{BB962C8B-B14F-4D97-AF65-F5344CB8AC3E}">
        <p14:creationId xmlns:p14="http://schemas.microsoft.com/office/powerpoint/2010/main" val="37965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2</a:t>
            </a:fld>
            <a:endParaRPr lang="ja-JP" altLang="en-US"/>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3</a:t>
            </a:fld>
            <a:endParaRPr lang="ja-JP" altLang="en-US"/>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dirty="0">
                <a:latin typeface="Noto Sans CJK KR Regular" panose="020B0500000000000000" pitchFamily="34" charset="-128"/>
                <a:ea typeface="Noto Sans CJK KR Regular" panose="020B0500000000000000" pitchFamily="34" charset="-128"/>
              </a:rPr>
              <a:t>私の研究の基になる、関連研究として、</a:t>
            </a:r>
            <a:endParaRPr lang="en-US" altLang="ja-JP" sz="1200" b="0" dirty="0">
              <a:latin typeface="Noto Sans CJK KR Regular" panose="020B0500000000000000" pitchFamily="34" charset="-128"/>
              <a:ea typeface="Noto Sans CJK KR Regular" panose="020B0500000000000000" pitchFamily="34" charset="-128"/>
            </a:endParaRPr>
          </a:p>
          <a:p>
            <a:r>
              <a:rPr lang="en-US" altLang="ja-JP" sz="12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200" dirty="0">
                <a:latin typeface="Noto Sans CJK KR Regular" panose="020B0500000000000000" pitchFamily="34" charset="-128"/>
                <a:ea typeface="Noto Sans CJK KR Regular" panose="020B0500000000000000" pitchFamily="34" charset="-128"/>
              </a:rPr>
              <a:t>. </a:t>
            </a:r>
            <a:r>
              <a:rPr lang="ja-JP" altLang="en-US" sz="1200" dirty="0">
                <a:latin typeface="Noto Sans CJK KR Regular" panose="020B0500000000000000" pitchFamily="34" charset="-128"/>
                <a:ea typeface="Noto Sans CJK KR Regular" panose="020B0500000000000000" pitchFamily="34" charset="-128"/>
              </a:rPr>
              <a:t>という論文を紹介させていただきます。</a:t>
            </a:r>
            <a:endParaRPr lang="en-US" altLang="ja-JP" sz="1200" dirty="0">
              <a:latin typeface="Noto Sans CJK KR Regular" panose="020B0500000000000000" pitchFamily="34" charset="-128"/>
              <a:ea typeface="Noto Sans CJK KR Regular" panose="020B0500000000000000" pitchFamily="34" charset="-128"/>
            </a:endParaRPr>
          </a:p>
          <a:p>
            <a:r>
              <a:rPr kumimoji="1" lang="ja-JP" altLang="en-US" sz="1200" dirty="0">
                <a:latin typeface="Noto Sans CJK KR Regular" panose="020B0500000000000000" pitchFamily="34" charset="-128"/>
                <a:ea typeface="Noto Sans CJK KR Regular" panose="020B0500000000000000" pitchFamily="34" charset="-128"/>
              </a:rPr>
              <a:t>この論文では、</a:t>
            </a:r>
            <a:r>
              <a:rPr kumimoji="1" lang="en-US" altLang="ja-JP" sz="1200" dirty="0">
                <a:latin typeface="Noto Sans CJK KR Regular" panose="020B0500000000000000" pitchFamily="34" charset="-128"/>
                <a:ea typeface="Noto Sans CJK KR Regular" panose="020B0500000000000000" pitchFamily="34" charset="-128"/>
              </a:rPr>
              <a:t>BART</a:t>
            </a:r>
            <a:r>
              <a:rPr kumimoji="1" lang="ja-JP" altLang="en-US" sz="1200" dirty="0">
                <a:latin typeface="Noto Sans CJK KR Regular" panose="020B0500000000000000" pitchFamily="34" charset="-128"/>
                <a:ea typeface="Noto Sans CJK KR Regular" panose="020B0500000000000000" pitchFamily="34" charset="-128"/>
              </a:rPr>
              <a:t>を使い、</a:t>
            </a:r>
            <a:r>
              <a:rPr kumimoji="1" lang="ko-KR" altLang="en-US" sz="1200" dirty="0">
                <a:latin typeface="Noto Sans CJK KR Regular" panose="020B0500000000000000" pitchFamily="34" charset="-128"/>
                <a:ea typeface="Noto Sans CJK KR Regular" panose="020B0500000000000000" pitchFamily="34" charset="-128"/>
              </a:rPr>
              <a:t> </a:t>
            </a:r>
            <a:r>
              <a:rPr kumimoji="1" lang="en-US" altLang="ko-KR" sz="1200" dirty="0">
                <a:latin typeface="Noto Sans CJK KR Regular" panose="020B0500000000000000" pitchFamily="34" charset="-128"/>
                <a:ea typeface="Noto Sans CJK KR Regular" panose="020B0500000000000000" pitchFamily="34" charset="-128"/>
              </a:rPr>
              <a:t>Language Model</a:t>
            </a:r>
            <a:r>
              <a:rPr kumimoji="1" lang="ja-JP" altLang="en-US" sz="1200" dirty="0">
                <a:latin typeface="Noto Sans CJK KR Regular" panose="020B0500000000000000" pitchFamily="34" charset="-128"/>
                <a:ea typeface="Noto Sans CJK KR Regular" panose="020B0500000000000000" pitchFamily="34" charset="-128"/>
              </a:rPr>
              <a:t>と</a:t>
            </a:r>
            <a:r>
              <a:rPr kumimoji="1" lang="en-US" altLang="ja-JP" sz="1200" dirty="0">
                <a:latin typeface="Noto Sans CJK KR Regular" panose="020B0500000000000000" pitchFamily="34" charset="-128"/>
                <a:ea typeface="Noto Sans CJK KR Regular" panose="020B0500000000000000" pitchFamily="34" charset="-128"/>
              </a:rPr>
              <a:t>Classification</a:t>
            </a:r>
            <a:r>
              <a:rPr kumimoji="1" lang="ja-JP" altLang="en-US" sz="1200" dirty="0">
                <a:latin typeface="Noto Sans CJK KR Regular" panose="020B0500000000000000" pitchFamily="34" charset="-128"/>
                <a:ea typeface="Noto Sans CJK KR Regular" panose="020B0500000000000000" pitchFamily="34" charset="-128"/>
              </a:rPr>
              <a:t>作業を</a:t>
            </a:r>
            <a:r>
              <a:rPr kumimoji="1" lang="en-US" altLang="ja-JP" sz="1200" dirty="0">
                <a:latin typeface="Noto Sans CJK KR Regular" panose="020B0500000000000000" pitchFamily="34" charset="-128"/>
                <a:ea typeface="Noto Sans CJK KR Regular" panose="020B0500000000000000" pitchFamily="34" charset="-128"/>
              </a:rPr>
              <a:t>Multi-Tasking </a:t>
            </a:r>
            <a:r>
              <a:rPr kumimoji="1" lang="ja-JP" altLang="en-US" sz="1200" dirty="0">
                <a:latin typeface="Noto Sans CJK KR Regular" panose="020B0500000000000000" pitchFamily="34" charset="-128"/>
                <a:ea typeface="Noto Sans CJK KR Regular" panose="020B0500000000000000" pitchFamily="34" charset="-128"/>
              </a:rPr>
              <a:t>することで、感情を反映した答えを出すモデルを構築し、感情の分類が　</a:t>
            </a:r>
            <a:r>
              <a:rPr kumimoji="1" lang="en-US" altLang="ja-JP" sz="1200" dirty="0">
                <a:latin typeface="Noto Sans CJK KR Regular" panose="020B0500000000000000" pitchFamily="34" charset="-128"/>
                <a:ea typeface="Noto Sans CJK KR Regular" panose="020B0500000000000000" pitchFamily="34" charset="-128"/>
              </a:rPr>
              <a:t>2</a:t>
            </a:r>
            <a:r>
              <a:rPr kumimoji="1" lang="ja-JP" altLang="en-US" sz="1200" dirty="0">
                <a:latin typeface="Noto Sans CJK KR Regular" panose="020B0500000000000000" pitchFamily="34" charset="-128"/>
                <a:ea typeface="Noto Sans CJK KR Regular" panose="020B0500000000000000" pitchFamily="34" charset="-128"/>
              </a:rPr>
              <a:t>、６、</a:t>
            </a:r>
            <a:r>
              <a:rPr kumimoji="1" lang="en-US" altLang="ja-JP" sz="1200" dirty="0">
                <a:latin typeface="Noto Sans CJK KR Regular" panose="020B0500000000000000" pitchFamily="34" charset="-128"/>
                <a:ea typeface="Noto Sans CJK KR Regular" panose="020B0500000000000000" pitchFamily="34" charset="-128"/>
              </a:rPr>
              <a:t>12</a:t>
            </a:r>
            <a:r>
              <a:rPr kumimoji="1" lang="ja-JP" altLang="en-US" sz="1200" dirty="0">
                <a:latin typeface="Noto Sans CJK KR Regular" panose="020B0500000000000000" pitchFamily="34" charset="-128"/>
                <a:ea typeface="Noto Sans CJK KR Regular" panose="020B0500000000000000" pitchFamily="34" charset="-128"/>
              </a:rPr>
              <a:t>で、粗い、普通、細かい　という三つの基準で分類作業を行い、</a:t>
            </a:r>
            <a:endParaRPr kumimoji="1" lang="en-US" altLang="ja-JP" sz="1200" dirty="0">
              <a:latin typeface="Noto Sans CJK KR Regular" panose="020B0500000000000000" pitchFamily="34" charset="-128"/>
              <a:ea typeface="Noto Sans CJK KR Regular" panose="020B0500000000000000" pitchFamily="34" charset="-128"/>
            </a:endParaRPr>
          </a:p>
          <a:p>
            <a:r>
              <a:rPr kumimoji="1" lang="ja-JP" altLang="en-US" dirty="0"/>
              <a:t>一番いい結果を出す組み合わせを探すっていうことをしてました。</a:t>
            </a:r>
            <a:endParaRPr kumimoji="1" lang="en-US" altLang="ja-JP" dirty="0"/>
          </a:p>
          <a:p>
            <a:r>
              <a:rPr kumimoji="1" lang="ja-JP" altLang="en-US" dirty="0"/>
              <a:t>私はこの研究を基に、</a:t>
            </a:r>
            <a:r>
              <a:rPr kumimoji="1" lang="en-US" altLang="ja-JP" dirty="0"/>
              <a:t>BART</a:t>
            </a:r>
            <a:r>
              <a:rPr kumimoji="1" lang="ja-JP" altLang="en-US" dirty="0"/>
              <a:t>を用いてモデルを作り、研究をしていきたいと思っております。</a:t>
            </a:r>
            <a:endParaRPr kumimoji="1" lang="en-US" altLang="ja-JP"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4</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2769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構想を基に作られた</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モデルを事前学習させるための </a:t>
            </a:r>
            <a:r>
              <a:rPr lang="en-US" altLang="ja-JP" sz="1800" dirty="0">
                <a:effectLst/>
                <a:latin typeface="Malgun Gothic" panose="020B0503020000020004" pitchFamily="50" charset="-127"/>
                <a:ea typeface="Malgun Gothic" panose="020B0503020000020004" pitchFamily="50" charset="-127"/>
              </a:rPr>
              <a:t>Denoising autoencoder</a:t>
            </a:r>
            <a:r>
              <a:rPr lang="ja-JP" altLang="en-US" sz="1800" dirty="0">
                <a:effectLst/>
                <a:latin typeface="Malgun Gothic" panose="020B0503020000020004" pitchFamily="50" charset="-127"/>
                <a:ea typeface="Malgun Gothic" panose="020B0503020000020004" pitchFamily="50" charset="-127"/>
              </a:rPr>
              <a:t>である。</a:t>
            </a: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は任意の </a:t>
            </a:r>
            <a:r>
              <a:rPr lang="en-US" altLang="ja-JP" sz="1800" dirty="0">
                <a:effectLst/>
                <a:latin typeface="Malgun Gothic" panose="020B0503020000020004" pitchFamily="50" charset="-127"/>
                <a:ea typeface="Malgun Gothic" panose="020B0503020000020004" pitchFamily="50" charset="-127"/>
              </a:rPr>
              <a:t>noising </a:t>
            </a:r>
            <a:r>
              <a:rPr lang="en-US" altLang="ja-JP" sz="1800" dirty="0" err="1">
                <a:effectLst/>
                <a:latin typeface="Malgun Gothic" panose="020B0503020000020004" pitchFamily="50" charset="-127"/>
                <a:ea typeface="Malgun Gothic" panose="020B0503020000020004" pitchFamily="50" charset="-127"/>
              </a:rPr>
              <a:t>fuction</a:t>
            </a:r>
            <a:r>
              <a:rPr lang="ja-JP" altLang="en-US" sz="1800" dirty="0">
                <a:effectLst/>
                <a:latin typeface="Malgun Gothic" panose="020B0503020000020004" pitchFamily="50" charset="-127"/>
                <a:ea typeface="Malgun Gothic" panose="020B0503020000020004" pitchFamily="50" charset="-127"/>
              </a:rPr>
              <a:t>でテキストを変形させ、元に復元するようにモデルを学習させるようになっている。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BART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と</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というモデルをそれぞれ</a:t>
            </a:r>
            <a:r>
              <a:rPr lang="en-US" altLang="ja-JP" sz="1800" dirty="0">
                <a:effectLst/>
                <a:latin typeface="Malgun Gothic" panose="020B0503020000020004" pitchFamily="50" charset="-127"/>
                <a:ea typeface="Malgun Gothic" panose="020B0503020000020004" pitchFamily="50" charset="-127"/>
              </a:rPr>
              <a:t>Encoder, Decoder</a:t>
            </a:r>
            <a:r>
              <a:rPr lang="ja-JP" altLang="en-US" sz="1800" dirty="0">
                <a:effectLst/>
                <a:latin typeface="Malgun Gothic" panose="020B0503020000020004" pitchFamily="50" charset="-127"/>
                <a:ea typeface="Malgun Gothic" panose="020B0503020000020004" pitchFamily="50" charset="-127"/>
              </a:rPr>
              <a:t>として合わせて作られたモデルである。</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 </a:t>
            </a:r>
            <a:r>
              <a:rPr lang="ja-JP" altLang="en-US" sz="1800" dirty="0">
                <a:effectLst/>
                <a:latin typeface="Malgun Gothic" panose="020B0503020000020004" pitchFamily="50" charset="-127"/>
                <a:ea typeface="Malgun Gothic" panose="020B0503020000020004" pitchFamily="50" charset="-127"/>
              </a:rPr>
              <a:t>と </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両方共、</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から出てるもので、</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の</a:t>
            </a:r>
            <a:r>
              <a:rPr lang="en-US" altLang="ja-JP" sz="1800" dirty="0" err="1">
                <a:effectLst/>
                <a:latin typeface="Malgun Gothic" panose="020B0503020000020004" pitchFamily="50" charset="-127"/>
                <a:ea typeface="Malgun Gothic" panose="020B0503020000020004" pitchFamily="50" charset="-127"/>
              </a:rPr>
              <a:t>Encorder</a:t>
            </a:r>
            <a:r>
              <a:rPr lang="ja-JP" altLang="en-US" sz="1800" dirty="0">
                <a:effectLst/>
                <a:latin typeface="Malgun Gothic" panose="020B0503020000020004" pitchFamily="50" charset="-127"/>
                <a:ea typeface="Malgun Gothic" panose="020B0503020000020004" pitchFamily="50" charset="-127"/>
              </a:rPr>
              <a:t>の部分、</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は</a:t>
            </a:r>
            <a:r>
              <a:rPr lang="en-US" altLang="ja-JP" sz="1800" dirty="0" err="1">
                <a:effectLst/>
                <a:latin typeface="Malgun Gothic" panose="020B0503020000020004" pitchFamily="50" charset="-127"/>
                <a:ea typeface="Malgun Gothic" panose="020B0503020000020004" pitchFamily="50" charset="-127"/>
              </a:rPr>
              <a:t>Decorder</a:t>
            </a:r>
            <a:r>
              <a:rPr lang="ja-JP" altLang="en-US" sz="1800" dirty="0">
                <a:effectLst/>
                <a:latin typeface="Malgun Gothic" panose="020B0503020000020004" pitchFamily="50" charset="-127"/>
                <a:ea typeface="Malgun Gothic" panose="020B0503020000020004" pitchFamily="50" charset="-127"/>
              </a:rPr>
              <a:t>の所だけを使ってトレーニングされたモデルである。</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BERT</a:t>
            </a:r>
            <a:r>
              <a:rPr lang="ja-JP" altLang="en-US" sz="1800" dirty="0">
                <a:effectLst/>
                <a:latin typeface="Malgun Gothic" panose="020B0503020000020004" pitchFamily="50" charset="-127"/>
                <a:ea typeface="Malgun Gothic" panose="020B0503020000020004" pitchFamily="50" charset="-127"/>
              </a:rPr>
              <a:t>は</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の参照の方向が</a:t>
            </a:r>
            <a:r>
              <a:rPr lang="en-US" altLang="ja-JP" sz="1800" dirty="0">
                <a:effectLst/>
                <a:latin typeface="Malgun Gothic" panose="020B0503020000020004" pitchFamily="50" charset="-127"/>
                <a:ea typeface="Malgun Gothic" panose="020B0503020000020004" pitchFamily="50" charset="-127"/>
              </a:rPr>
              <a:t>Bi-directional</a:t>
            </a:r>
            <a:r>
              <a:rPr lang="ja-JP" altLang="en-US" sz="1800" dirty="0">
                <a:effectLst/>
                <a:latin typeface="Malgun Gothic" panose="020B0503020000020004" pitchFamily="50" charset="-127"/>
                <a:ea typeface="Malgun Gothic" panose="020B0503020000020004" pitchFamily="50" charset="-127"/>
              </a:rPr>
              <a:t>であるため、情報量が多く、より優れている性能を見せるが、文章の生成は片方から反対の方にされるので、文章の生成には使うことが出来ず、</a:t>
            </a:r>
            <a:endParaRPr lang="en-US" altLang="ja-JP" sz="1800" dirty="0">
              <a:effectLst/>
              <a:latin typeface="Malgun Gothic" panose="020B0503020000020004" pitchFamily="50" charset="-127"/>
              <a:ea typeface="Malgun Gothic" panose="020B0503020000020004" pitchFamily="50" charset="-127"/>
            </a:endParaRPr>
          </a:p>
          <a:p>
            <a:r>
              <a:rPr lang="en-US" altLang="ja-JP" sz="1800" dirty="0">
                <a:effectLst/>
                <a:latin typeface="Malgun Gothic" panose="020B0503020000020004" pitchFamily="50" charset="-127"/>
                <a:ea typeface="Malgun Gothic" panose="020B0503020000020004" pitchFamily="50" charset="-127"/>
              </a:rPr>
              <a:t>Uni-directional</a:t>
            </a:r>
            <a:r>
              <a:rPr lang="ja-JP" altLang="en-US" sz="1800" dirty="0">
                <a:effectLst/>
                <a:latin typeface="Malgun Gothic" panose="020B0503020000020004" pitchFamily="50" charset="-127"/>
                <a:ea typeface="Malgun Gothic" panose="020B0503020000020004" pitchFamily="50" charset="-127"/>
              </a:rPr>
              <a:t>である</a:t>
            </a:r>
            <a:r>
              <a:rPr lang="en-US" altLang="ja-JP" sz="1800" dirty="0">
                <a:effectLst/>
                <a:latin typeface="Malgun Gothic" panose="020B0503020000020004" pitchFamily="50" charset="-127"/>
                <a:ea typeface="Malgun Gothic" panose="020B0503020000020004" pitchFamily="50" charset="-127"/>
              </a:rPr>
              <a:t>GPT</a:t>
            </a:r>
            <a:r>
              <a:rPr lang="ja-JP" altLang="en-US" sz="1800" dirty="0">
                <a:effectLst/>
                <a:latin typeface="Malgun Gothic" panose="020B0503020000020004" pitchFamily="50" charset="-127"/>
                <a:ea typeface="Malgun Gothic" panose="020B0503020000020004" pitchFamily="50" charset="-127"/>
              </a:rPr>
              <a:t>が文章とかの生成には使われる。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//Transformer</a:t>
            </a:r>
            <a:r>
              <a:rPr lang="ja-JP" altLang="en-US" sz="1800" dirty="0">
                <a:effectLst/>
                <a:latin typeface="Malgun Gothic" panose="020B0503020000020004" pitchFamily="50" charset="-127"/>
                <a:ea typeface="Malgun Gothic" panose="020B0503020000020004" pitchFamily="50" charset="-127"/>
              </a:rPr>
              <a:t>とは、</a:t>
            </a:r>
            <a:r>
              <a:rPr lang="en-US" altLang="ja-JP" sz="1800" dirty="0">
                <a:effectLst/>
                <a:latin typeface="Malgun Gothic" panose="020B0503020000020004" pitchFamily="50" charset="-127"/>
                <a:ea typeface="Malgun Gothic" panose="020B0503020000020004" pitchFamily="50" charset="-127"/>
              </a:rPr>
              <a:t>Seq2Seq</a:t>
            </a:r>
            <a:r>
              <a:rPr lang="ja-JP" altLang="en-US" sz="1800" dirty="0">
                <a:effectLst/>
                <a:latin typeface="Malgun Gothic" panose="020B0503020000020004" pitchFamily="50" charset="-127"/>
                <a:ea typeface="Malgun Gothic" panose="020B0503020000020004" pitchFamily="50" charset="-127"/>
              </a:rPr>
              <a:t>構造を基として作られたモデルで、論文の名前からも分けれるように、</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メカニズムを使ったモデルである。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メカニズムとは、単語の間の相関関係を数値化し、学習に反映することで、文章を単語の間の</a:t>
            </a:r>
            <a:r>
              <a:rPr lang="en-US" altLang="ja-JP" sz="1800" dirty="0">
                <a:effectLst/>
                <a:latin typeface="Malgun Gothic" panose="020B0503020000020004" pitchFamily="50" charset="-127"/>
                <a:ea typeface="Malgun Gothic" panose="020B0503020000020004" pitchFamily="50" charset="-127"/>
              </a:rPr>
              <a:t>Attention</a:t>
            </a:r>
            <a:r>
              <a:rPr lang="ja-JP" altLang="en-US" sz="1800" dirty="0">
                <a:effectLst/>
                <a:latin typeface="Malgun Gothic" panose="020B0503020000020004" pitchFamily="50" charset="-127"/>
                <a:ea typeface="Malgun Gothic" panose="020B0503020000020004" pitchFamily="50" charset="-127"/>
              </a:rPr>
              <a:t>達の集まりとしてあつかうようになり、より正確で自然に自然語の処理ができるようにしたメカニズムである。</a:t>
            </a:r>
            <a:br>
              <a:rPr lang="ja-JP" altLang="en-US" sz="1800" dirty="0">
                <a:effectLst/>
                <a:latin typeface="Malgun Gothic" panose="020B0503020000020004" pitchFamily="50" charset="-127"/>
                <a:ea typeface="Malgun Gothic" panose="020B0503020000020004" pitchFamily="50" charset="-127"/>
              </a:rPr>
            </a:br>
            <a:br>
              <a:rPr lang="ja-JP" altLang="en-US" sz="1800" dirty="0">
                <a:effectLst/>
                <a:latin typeface="Malgun Gothic" panose="020B0503020000020004" pitchFamily="50" charset="-127"/>
                <a:ea typeface="Malgun Gothic" panose="020B0503020000020004" pitchFamily="50" charset="-127"/>
              </a:rPr>
            </a:br>
            <a:endParaRPr lang="ko-KR" altLang="en-US" dirty="0"/>
          </a:p>
        </p:txBody>
      </p:sp>
      <p:sp>
        <p:nvSpPr>
          <p:cNvPr id="4" name="슬라이드 번호 개체 틀 3"/>
          <p:cNvSpPr>
            <a:spLocks noGrp="1"/>
          </p:cNvSpPr>
          <p:nvPr>
            <p:ph type="sldNum" sz="quarter" idx="5"/>
          </p:nvPr>
        </p:nvSpPr>
        <p:spPr/>
        <p:txBody>
          <a:bodyPr/>
          <a:lstStyle/>
          <a:p>
            <a:fld id="{228B34ED-4CDD-41C9-90F7-D768D5559A6F}" type="slidenum">
              <a:rPr lang="en-US" altLang="ja-JP" smtClean="0"/>
              <a:pPr/>
              <a:t>5</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3084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6</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812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7</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6627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28B34ED-4CDD-41C9-90F7-D768D5559A6F}" type="slidenum">
              <a:rPr lang="en-US" altLang="ja-JP" smtClean="0"/>
              <a:pPr/>
              <a:t>9</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1965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10</a:t>
            </a:fld>
            <a:endParaRPr lang="ja-JP" altLang="en-US"/>
          </a:p>
        </p:txBody>
      </p:sp>
    </p:spTree>
    <p:extLst>
      <p:ext uri="{BB962C8B-B14F-4D97-AF65-F5344CB8AC3E}">
        <p14:creationId xmlns:p14="http://schemas.microsoft.com/office/powerpoint/2010/main" val="4115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アイコンをクリックして写真を追加</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dirty="0"/>
              <a:t>クリックしてマスター テキストのスタイルを編集</a:t>
            </a:r>
          </a:p>
        </p:txBody>
      </p:sp>
      <p:sp>
        <p:nvSpPr>
          <p:cNvPr id="7" name="テキスト プレースホルダー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ja-JP" altLang="en-US" spc="300" noProof="0" dirty="0"/>
              <a:t>年次レビュー</a:t>
            </a:r>
          </a:p>
        </p:txBody>
      </p:sp>
      <p:sp>
        <p:nvSpPr>
          <p:cNvPr id="2" name="タイトル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ja-JP" altLang="en-US" noProof="0" dirty="0"/>
              <a:t>クリックしてマスター テキストのスタイルを編集</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 name="長方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結び">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アイコンをクリックして画像を追加</a:t>
            </a:r>
          </a:p>
        </p:txBody>
      </p:sp>
      <p:sp>
        <p:nvSpPr>
          <p:cNvPr id="6" name="タイトル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ja-JP" altLang="en-US" sz="4000" spc="300" noProof="0"/>
              <a:t>マスター タイトルの書式設定</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クリックしてマスター テキストのスタイルを編集</a:t>
            </a:r>
          </a:p>
        </p:txBody>
      </p:sp>
      <p:sp>
        <p:nvSpPr>
          <p:cNvPr id="31" name="テキスト プレースホルダー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クリックして編集する</a:t>
            </a:r>
          </a:p>
        </p:txBody>
      </p:sp>
      <p:sp>
        <p:nvSpPr>
          <p:cNvPr id="32" name="テキスト プレースホルダー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3" name="テキスト プレースホルダー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4" name="オンライン イメージ プレースホルダー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ja-JP" altLang="en-US" noProof="0"/>
              <a:t>アイコン</a:t>
            </a:r>
          </a:p>
        </p:txBody>
      </p:sp>
      <p:sp>
        <p:nvSpPr>
          <p:cNvPr id="35" name="オンライン イメージ プレースホルダー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ja-JP" altLang="en-US" noProof="0"/>
              <a:t>アイコン</a:t>
            </a:r>
          </a:p>
        </p:txBody>
      </p:sp>
      <p:sp>
        <p:nvSpPr>
          <p:cNvPr id="36" name="オンライン イメージ プレースホルダー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ja-JP" altLang="en-US" noProof="0"/>
              <a:t>アイコン</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13" name="テキスト プレースホルダー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 name="長方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20" name="テキスト プレースホルダー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eiryo UI" panose="020B0604030504040204" pitchFamily="50" charset="-128"/>
                <a:ea typeface="Meiryo UI" panose="020B0604030504040204" pitchFamily="50" charset="-128"/>
              </a:defRPr>
            </a:lvl1pPr>
          </a:lstStyle>
          <a:p>
            <a:pPr marL="0" lvl="0" algn="ctr" rtl="0"/>
            <a:r>
              <a:rPr lang="ja-JP" altLang="en-US" noProof="0"/>
              <a:t>クリックしてマスター テキストのスタイルを編集</a:t>
            </a:r>
          </a:p>
        </p:txBody>
      </p:sp>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ja-JP" altLang="en-US" noProof="0"/>
              <a:t>アイコンをクリックして画像を追加</a:t>
            </a:r>
          </a:p>
        </p:txBody>
      </p:sp>
      <p:sp>
        <p:nvSpPr>
          <p:cNvPr id="8" name="タイトル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ja-JP" altLang="en-US" noProof="0"/>
              <a:t>クリックしてマスター タイトルを編集する</a:t>
            </a:r>
          </a:p>
        </p:txBody>
      </p:sp>
      <p:sp>
        <p:nvSpPr>
          <p:cNvPr id="3" name="テキスト プレースホルダー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マスター テキストのスタイルを編集する</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eiryo UI" panose="020B0604030504040204" pitchFamily="50" charset="-128"/>
                <a:ea typeface="Meiryo UI" panose="020B0604030504040204" pitchFamily="50" charset="-128"/>
              </a:defRPr>
            </a:lvl1pPr>
          </a:lstStyle>
          <a:p>
            <a:pPr rtl="0"/>
            <a:r>
              <a:rPr lang="ja-JP" altLang="en-US" noProof="0"/>
              <a:t>スライドのタイトルをここに入力</a:t>
            </a:r>
          </a:p>
        </p:txBody>
      </p:sp>
      <p:sp>
        <p:nvSpPr>
          <p:cNvPr id="3" name="コンテンツ プレースホルダー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eiryo UI" panose="020B0604030504040204" pitchFamily="50" charset="-128"/>
                <a:ea typeface="Meiryo UI" panose="020B0604030504040204" pitchFamily="50" charset="-128"/>
              </a:defRPr>
            </a:lvl1pPr>
            <a:lvl2pPr>
              <a:lnSpc>
                <a:spcPct val="150000"/>
              </a:lnSpc>
              <a:spcBef>
                <a:spcPts val="500"/>
              </a:spcBef>
              <a:defRPr sz="1400">
                <a:latin typeface="Meiryo UI" panose="020B0604030504040204" pitchFamily="50" charset="-128"/>
                <a:ea typeface="Meiryo UI" panose="020B0604030504040204" pitchFamily="50" charset="-128"/>
              </a:defRPr>
            </a:lvl2pPr>
            <a:lvl3pPr>
              <a:lnSpc>
                <a:spcPct val="150000"/>
              </a:lnSpc>
              <a:spcBef>
                <a:spcPts val="500"/>
              </a:spcBef>
              <a:defRPr sz="1400">
                <a:latin typeface="Meiryo UI" panose="020B0604030504040204" pitchFamily="50" charset="-128"/>
                <a:ea typeface="Meiryo UI" panose="020B0604030504040204" pitchFamily="50" charset="-128"/>
              </a:defRPr>
            </a:lvl3pPr>
            <a:lvl4pPr>
              <a:lnSpc>
                <a:spcPct val="150000"/>
              </a:lnSpc>
              <a:spcBef>
                <a:spcPts val="500"/>
              </a:spcBef>
              <a:defRPr sz="1200">
                <a:latin typeface="Meiryo UI" panose="020B0604030504040204" pitchFamily="50" charset="-128"/>
                <a:ea typeface="Meiryo UI" panose="020B0604030504040204" pitchFamily="50" charset="-128"/>
              </a:defRPr>
            </a:lvl4pPr>
            <a:lvl5pPr>
              <a:lnSpc>
                <a:spcPct val="150000"/>
              </a:lnSpc>
              <a:spcBef>
                <a:spcPts val="500"/>
              </a:spcBef>
              <a:defRPr sz="12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9" name="スライド番号プレースホルダー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5" name="図プレースホルダー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9" name="図プレースホルダー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0" name="図プレースホルダー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図プレースホルダー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2" name="図プレースホルダー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3" name="図プレースホルダー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4" name="長方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グラフおよび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ja-JP" altLang="en-US" noProof="0"/>
              <a:t>マスター タイトルの書式設定</a:t>
            </a:r>
          </a:p>
        </p:txBody>
      </p:sp>
      <p:sp>
        <p:nvSpPr>
          <p:cNvPr id="3" name="フッター プレースホルダー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ja-JP" altLang="en-US" noProof="0"/>
              <a:t>フッターを追加</a:t>
            </a:r>
          </a:p>
        </p:txBody>
      </p:sp>
      <p:sp>
        <p:nvSpPr>
          <p:cNvPr id="4" name="スライド番号プレースホルダー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文">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ja-JP" altLang="en-US" noProof="0"/>
              <a:t>マスター タイトルの書式設定</a:t>
            </a:r>
          </a:p>
        </p:txBody>
      </p:sp>
      <p:sp>
        <p:nvSpPr>
          <p:cNvPr id="7" name="テキスト プレースホルダー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ja-JP" altLang="en-US" noProof="0"/>
              <a:t>クリックしてマスター テキストのスタイルを編集</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 2 列">
    <p:spTree>
      <p:nvGrpSpPr>
        <p:cNvPr id="1" name=""/>
        <p:cNvGrpSpPr/>
        <p:nvPr/>
      </p:nvGrpSpPr>
      <p:grpSpPr>
        <a:xfrm>
          <a:off x="0" y="0"/>
          <a:ext cx="0" cy="0"/>
          <a:chOff x="0" y="0"/>
          <a:chExt cx="0" cy="0"/>
        </a:xfrm>
      </p:grpSpPr>
      <p:sp>
        <p:nvSpPr>
          <p:cNvPr id="17" name="タイトル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19" name="図プレースホルダー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ja-JP" altLang="en-US" noProof="0"/>
              <a:t>アイコンをクリックして画像を追加</a:t>
            </a:r>
          </a:p>
        </p:txBody>
      </p:sp>
      <p:sp>
        <p:nvSpPr>
          <p:cNvPr id="18" name="図プレースホルダー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ja-JP" altLang="en-US" noProof="0"/>
              <a:t>アイコンをクリックして画像を追加</a:t>
            </a:r>
          </a:p>
        </p:txBody>
      </p:sp>
      <p:sp>
        <p:nvSpPr>
          <p:cNvPr id="10" name="テキスト プレースホルダー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1" name="コンテンツ プレースホルダー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12" name="テキスト プレースホルダー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4" name="コンテンツ プレースホルダー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20" name="スライド番号プレースホルダー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 3 列">
    <p:spTree>
      <p:nvGrpSpPr>
        <p:cNvPr id="1" name=""/>
        <p:cNvGrpSpPr/>
        <p:nvPr/>
      </p:nvGrpSpPr>
      <p:grpSpPr>
        <a:xfrm>
          <a:off x="0" y="0"/>
          <a:ext cx="0" cy="0"/>
          <a:chOff x="0" y="0"/>
          <a:chExt cx="0" cy="0"/>
        </a:xfrm>
      </p:grpSpPr>
      <p:sp>
        <p:nvSpPr>
          <p:cNvPr id="22" name="タイトル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28" name="テキスト プレースホルダー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4" name="図プレースホルダー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ja-JP" altLang="en-US" noProof="0"/>
              <a:t>アイコンをクリックして画像を追加</a:t>
            </a:r>
          </a:p>
        </p:txBody>
      </p:sp>
      <p:sp>
        <p:nvSpPr>
          <p:cNvPr id="25" name="図プレースホルダー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ja-JP" altLang="en-US" noProof="0"/>
              <a:t>アイコンをクリックして画像を追加</a:t>
            </a:r>
          </a:p>
        </p:txBody>
      </p:sp>
      <p:sp>
        <p:nvSpPr>
          <p:cNvPr id="26" name="図プレースホルダー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ja-JP" altLang="en-US" noProof="0"/>
              <a:t>アイコンをクリックして画像を追加</a:t>
            </a:r>
          </a:p>
        </p:txBody>
      </p:sp>
      <p:sp>
        <p:nvSpPr>
          <p:cNvPr id="29" name="テキスト プレースホルダー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0" name="テキスト プレースホルダー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1" name="スライド番号プレースホルダー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kumimoji="1" sz="36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microsoft.com/office/2007/relationships/hdphoto" Target="../media/hdphoto1.wdp"/><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jfif"/><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18/10/relationships/comments" Target="../comments/modernComment_99F_10C09C6A.xm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プレースホルダー 7" descr="抽象的な画像">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タイトル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感情認識に基づく対話システム</a:t>
            </a:r>
          </a:p>
        </p:txBody>
      </p:sp>
      <p:sp>
        <p:nvSpPr>
          <p:cNvPr id="3" name="テキスト プレースホルダー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US" altLang="ja-JP" dirty="0">
                <a:latin typeface="Meiryo UI" panose="020B0604030504040204" pitchFamily="50" charset="-128"/>
                <a:ea typeface="Meiryo UI" panose="020B0604030504040204" pitchFamily="50" charset="-128"/>
              </a:rPr>
              <a:t>1.14.23</a:t>
            </a:r>
            <a:endParaRPr lang="ja-JP" altLang="en-US" dirty="0">
              <a:latin typeface="Meiryo UI" panose="020B0604030504040204" pitchFamily="50" charset="-128"/>
              <a:ea typeface="Meiryo UI" panose="020B0604030504040204" pitchFamily="50" charset="-128"/>
            </a:endParaRPr>
          </a:p>
        </p:txBody>
      </p:sp>
      <p:sp>
        <p:nvSpPr>
          <p:cNvPr id="7" name="テキスト プレースホルダー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n-US" altLang="ja-JP" dirty="0">
                <a:latin typeface="Meiryo UI" panose="020B0604030504040204" pitchFamily="50" charset="-128"/>
                <a:ea typeface="Meiryo UI" panose="020B0604030504040204" pitchFamily="50" charset="-128"/>
              </a:rPr>
              <a:t>9LDI1101 Siwon Seo</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図プレースホルダー 7" descr="抽象的な画像">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タイトル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ja-JP" altLang="en-US" sz="4000" spc="300" dirty="0"/>
              <a:t>ありがとうございます</a:t>
            </a:r>
          </a:p>
        </p:txBody>
      </p:sp>
      <p:pic>
        <p:nvPicPr>
          <p:cNvPr id="24" name="オンライン イメージ プレースホルダー 23" descr="ユーザー">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p:pic>
      <p:pic>
        <p:nvPicPr>
          <p:cNvPr id="12" name="オンライン イメージ プレースホルダー 11" descr="펼쳐진 책 단색으로 채워진">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7">
            <a:extLst>
              <a:ext uri="{96DAC541-7B7A-43D3-8B79-37D633B846F1}">
                <asvg:svgBlip xmlns:asvg="http://schemas.microsoft.com/office/drawing/2016/SVG/main" r:embed="rId8"/>
              </a:ext>
            </a:extLst>
          </a:blip>
          <a:srcRect/>
          <a:stretch/>
        </p:blipFill>
        <p:spPr>
          <a:xfrm>
            <a:off x="5730873" y="3118670"/>
            <a:ext cx="730250" cy="730250"/>
          </a:xfrm>
        </p:spPr>
      </p:pic>
      <p:pic>
        <p:nvPicPr>
          <p:cNvPr id="28" name="オンライン イメージ プレースホルダー 27" descr="封筒">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p:pic>
      <p:sp>
        <p:nvSpPr>
          <p:cNvPr id="8" name="テキスト プレースホルダー 7">
            <a:extLst>
              <a:ext uri="{FF2B5EF4-FFF2-40B4-BE49-F238E27FC236}">
                <a16:creationId xmlns:a16="http://schemas.microsoft.com/office/drawing/2014/main" id="{0B070B25-2BBC-49AC-9CFA-1CD7195DF2D6}"/>
              </a:ext>
            </a:extLst>
          </p:cNvPr>
          <p:cNvSpPr>
            <a:spLocks noGrp="1"/>
          </p:cNvSpPr>
          <p:nvPr>
            <p:ph type="body" sz="quarter" idx="16"/>
          </p:nvPr>
        </p:nvSpPr>
        <p:spPr>
          <a:xfrm>
            <a:off x="421941" y="3903126"/>
            <a:ext cx="3387275" cy="518795"/>
          </a:xfrm>
        </p:spPr>
        <p:txBody>
          <a:bodyPr rtlCol="0"/>
          <a:lstStyle/>
          <a:p>
            <a:pPr rtl="0"/>
            <a:r>
              <a:rPr lang="en-US" altLang="ja-JP" dirty="0"/>
              <a:t>Siwon Seo</a:t>
            </a:r>
          </a:p>
        </p:txBody>
      </p:sp>
      <p:sp>
        <p:nvSpPr>
          <p:cNvPr id="9" name="テキスト プレースホルダー 8">
            <a:extLst>
              <a:ext uri="{FF2B5EF4-FFF2-40B4-BE49-F238E27FC236}">
                <a16:creationId xmlns:a16="http://schemas.microsoft.com/office/drawing/2014/main" id="{9E2524A0-105C-4170-BB48-CD0756FB3DFE}"/>
              </a:ext>
            </a:extLst>
          </p:cNvPr>
          <p:cNvSpPr>
            <a:spLocks noGrp="1"/>
          </p:cNvSpPr>
          <p:nvPr>
            <p:ph type="body" sz="quarter" idx="17"/>
          </p:nvPr>
        </p:nvSpPr>
        <p:spPr/>
        <p:txBody>
          <a:bodyPr rtlCol="0"/>
          <a:lstStyle/>
          <a:p>
            <a:pPr rtl="0">
              <a:lnSpc>
                <a:spcPct val="100000"/>
              </a:lnSpc>
            </a:pPr>
            <a:r>
              <a:rPr lang="en-US" altLang="ja-JP" dirty="0"/>
              <a:t>Tokai Univ.</a:t>
            </a:r>
          </a:p>
          <a:p>
            <a:pPr rtl="0">
              <a:lnSpc>
                <a:spcPct val="100000"/>
              </a:lnSpc>
            </a:pPr>
            <a:r>
              <a:rPr lang="en-US" altLang="ja-JP" dirty="0"/>
              <a:t>9LDI1101</a:t>
            </a:r>
          </a:p>
          <a:p>
            <a:pPr rtl="0">
              <a:lnSpc>
                <a:spcPct val="100000"/>
              </a:lnSpc>
            </a:pPr>
            <a:r>
              <a:rPr lang="en-US" altLang="ja-JP" sz="1200" dirty="0"/>
              <a:t>8BDI2226</a:t>
            </a:r>
          </a:p>
        </p:txBody>
      </p:sp>
      <p:sp>
        <p:nvSpPr>
          <p:cNvPr id="10" name="テキスト プレースホルダー 9">
            <a:extLst>
              <a:ext uri="{FF2B5EF4-FFF2-40B4-BE49-F238E27FC236}">
                <a16:creationId xmlns:a16="http://schemas.microsoft.com/office/drawing/2014/main" id="{6E57A531-5B0F-485D-A015-BC78AD089BA6}"/>
              </a:ext>
            </a:extLst>
          </p:cNvPr>
          <p:cNvSpPr>
            <a:spLocks noGrp="1"/>
          </p:cNvSpPr>
          <p:nvPr>
            <p:ph type="body" sz="quarter" idx="18"/>
          </p:nvPr>
        </p:nvSpPr>
        <p:spPr>
          <a:xfrm>
            <a:off x="8382784" y="3892871"/>
            <a:ext cx="3387275" cy="518795"/>
          </a:xfrm>
        </p:spPr>
        <p:txBody>
          <a:bodyPr rtlCol="0">
            <a:noAutofit/>
          </a:bodyPr>
          <a:lstStyle/>
          <a:p>
            <a:pPr rtl="0"/>
            <a:r>
              <a:rPr lang="en-US" altLang="ja-JP" dirty="0"/>
              <a:t>visiopo44@naver.com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A87B3-0A27-4EE9-979E-B69581E476F0}"/>
              </a:ext>
            </a:extLst>
          </p:cNvPr>
          <p:cNvSpPr>
            <a:spLocks noGrp="1"/>
          </p:cNvSpPr>
          <p:nvPr>
            <p:ph type="title"/>
          </p:nvPr>
        </p:nvSpPr>
        <p:spPr>
          <a:xfrm>
            <a:off x="7068819" y="326667"/>
            <a:ext cx="4846320" cy="1435947"/>
          </a:xfrm>
        </p:spPr>
        <p:txBody>
          <a:bodyPr rtlCol="0"/>
          <a:lstStyle/>
          <a:p>
            <a:pPr rtl="0"/>
            <a:r>
              <a:rPr lang="ja-JP" altLang="en-US" dirty="0"/>
              <a:t>目次</a:t>
            </a:r>
          </a:p>
        </p:txBody>
      </p:sp>
      <p:pic>
        <p:nvPicPr>
          <p:cNvPr id="8" name="図プレースホルダー 7" descr="会議のテーブルに座っている人々のグループ">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テキスト プレースホルダー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1695239"/>
            <a:ext cx="4846319" cy="3798888"/>
          </a:xfrm>
        </p:spPr>
        <p:txBody>
          <a:bodyPr rtlCol="0"/>
          <a:lstStyle/>
          <a:p>
            <a:pPr marL="285750" indent="-285750">
              <a:buFont typeface="Arial" panose="020B0604020202020204" pitchFamily="34" charset="0"/>
              <a:buChar char="•"/>
            </a:pPr>
            <a:r>
              <a:rPr lang="ja-JP" altLang="en-US" sz="2800" dirty="0"/>
              <a:t>研究背景</a:t>
            </a:r>
            <a:endParaRPr lang="en-US" altLang="ja-JP" sz="2800" dirty="0"/>
          </a:p>
          <a:p>
            <a:pPr marL="285750" indent="-285750">
              <a:buFont typeface="Arial" panose="020B0604020202020204" pitchFamily="34" charset="0"/>
              <a:buChar char="•"/>
            </a:pPr>
            <a:r>
              <a:rPr lang="en-JP" altLang="ja-JP" sz="2800" dirty="0"/>
              <a:t>関連研究</a:t>
            </a:r>
            <a:endParaRPr lang="en-US" altLang="ja-JP" sz="2800" dirty="0"/>
          </a:p>
          <a:p>
            <a:pPr marL="285750" indent="-285750" rtl="0">
              <a:buFont typeface="Arial" panose="020B0604020202020204" pitchFamily="34" charset="0"/>
              <a:buChar char="•"/>
            </a:pPr>
            <a:r>
              <a:rPr lang="en-US" altLang="ja-JP" sz="2800" dirty="0"/>
              <a:t>BART</a:t>
            </a:r>
          </a:p>
          <a:p>
            <a:pPr marL="285750" indent="-285750" rtl="0">
              <a:buFont typeface="Arial" panose="020B0604020202020204" pitchFamily="34" charset="0"/>
              <a:buChar char="•"/>
            </a:pPr>
            <a:r>
              <a:rPr lang="ja-JP" altLang="en-US" sz="2800" dirty="0"/>
              <a:t>感情的な応答生成モデル</a:t>
            </a:r>
            <a:endParaRPr lang="en-US" altLang="ja-JP" sz="2800" dirty="0"/>
          </a:p>
          <a:p>
            <a:pPr marL="285750" indent="-285750" rtl="0">
              <a:buFont typeface="Arial" panose="020B0604020202020204" pitchFamily="34" charset="0"/>
              <a:buChar char="•"/>
            </a:pPr>
            <a:r>
              <a:rPr lang="ja-JP" altLang="en-US" sz="2800" dirty="0"/>
              <a:t>目的</a:t>
            </a:r>
            <a:endParaRPr lang="en-US" altLang="ja-JP" sz="2800" dirty="0"/>
          </a:p>
          <a:p>
            <a:pPr marL="285750" indent="-285750" rtl="0">
              <a:buFont typeface="Arial" panose="020B0604020202020204" pitchFamily="34" charset="0"/>
              <a:buChar char="•"/>
            </a:pPr>
            <a:r>
              <a:rPr lang="ja-JP" altLang="en-US" sz="2800" dirty="0"/>
              <a:t>予定</a:t>
            </a:r>
          </a:p>
        </p:txBody>
      </p:sp>
      <p:sp>
        <p:nvSpPr>
          <p:cNvPr id="7" name="スライド番号プレースホルダー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US" altLang="ja-JP" smtClean="0"/>
              <a:pPr/>
              <a:t>2</a:t>
            </a:fld>
            <a:endParaRPr lang="ja-JP" altLang="en-US"/>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03950CF-5BF2-4FB0-A36C-48C194F39E12}"/>
              </a:ext>
            </a:extLst>
          </p:cNvPr>
          <p:cNvSpPr>
            <a:spLocks noGrp="1"/>
          </p:cNvSpPr>
          <p:nvPr>
            <p:ph type="title"/>
          </p:nvPr>
        </p:nvSpPr>
        <p:spPr>
          <a:xfrm>
            <a:off x="6095999" y="561237"/>
            <a:ext cx="5897218" cy="884238"/>
          </a:xfrm>
        </p:spPr>
        <p:txBody>
          <a:bodyPr rtlCol="0"/>
          <a:lstStyle/>
          <a:p>
            <a:pPr rtl="0"/>
            <a:r>
              <a:rPr lang="ja-JP" altLang="en-US" sz="4000" dirty="0"/>
              <a:t>研究背景</a:t>
            </a:r>
          </a:p>
        </p:txBody>
      </p:sp>
      <p:pic>
        <p:nvPicPr>
          <p:cNvPr id="5" name="図プレースホルダー 4" descr="さまざまな人々がノート PC を操作しているテーブル">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コンテンツ プレースホルダー 8">
            <a:extLst>
              <a:ext uri="{FF2B5EF4-FFF2-40B4-BE49-F238E27FC236}">
                <a16:creationId xmlns:a16="http://schemas.microsoft.com/office/drawing/2014/main" id="{256319DF-036A-473B-95D3-C5F6FF849FD4}"/>
              </a:ext>
            </a:extLst>
          </p:cNvPr>
          <p:cNvSpPr>
            <a:spLocks noGrp="1"/>
          </p:cNvSpPr>
          <p:nvPr>
            <p:ph idx="1"/>
          </p:nvPr>
        </p:nvSpPr>
        <p:spPr>
          <a:xfrm>
            <a:off x="6095999" y="1688277"/>
            <a:ext cx="5416550" cy="4665726"/>
          </a:xfrm>
        </p:spPr>
        <p:txBody>
          <a:bodyPr rtlCol="0">
            <a:noAutofit/>
          </a:bodyPr>
          <a:lstStyle/>
          <a:p>
            <a:pPr marL="0" indent="0" rtl="0">
              <a:lnSpc>
                <a:spcPct val="100000"/>
              </a:lnSpc>
              <a:buNone/>
            </a:pP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は、人間社会で凄く大事なことである。</a:t>
            </a:r>
            <a:endParaRPr lang="en-US" altLang="ja-JP" sz="2200" dirty="0">
              <a:cs typeface="Biome Light" panose="020B0303030204020804" pitchFamily="34" charset="0"/>
            </a:endParaRPr>
          </a:p>
          <a:p>
            <a:pPr marL="0" indent="0" rtl="0">
              <a:lnSpc>
                <a:spcPct val="100000"/>
              </a:lnSpc>
              <a:buNone/>
            </a:pPr>
            <a:r>
              <a:rPr lang="ja-JP" altLang="en-US" sz="2200" dirty="0">
                <a:solidFill>
                  <a:srgbClr val="FF0000"/>
                </a:solidFill>
                <a:cs typeface="Biome Light" panose="020B0303030204020804" pitchFamily="34" charset="0"/>
              </a:rPr>
              <a:t>共感</a:t>
            </a:r>
            <a:r>
              <a:rPr lang="en-US" altLang="ja-JP" sz="2200" dirty="0">
                <a:solidFill>
                  <a:srgbClr val="FF0000"/>
                </a:solidFill>
                <a:cs typeface="Biome Light" panose="020B0303030204020804" pitchFamily="34" charset="0"/>
              </a:rPr>
              <a:t>(Empathy)</a:t>
            </a:r>
            <a:r>
              <a:rPr lang="ja-JP" altLang="en-US" sz="2200" dirty="0">
                <a:cs typeface="Biome Light" panose="020B0303030204020804" pitchFamily="34" charset="0"/>
              </a:rPr>
              <a:t>というのは、相手の立場から物事を理解したり、考える能力である</a:t>
            </a:r>
            <a:r>
              <a:rPr lang="en-US" altLang="ja-JP" sz="2200" dirty="0">
                <a:cs typeface="Biome Light" panose="020B0303030204020804" pitchFamily="34" charset="0"/>
              </a:rPr>
              <a:t>[1]</a:t>
            </a:r>
            <a:r>
              <a:rPr lang="ja-JP" altLang="en-US" sz="2200" dirty="0">
                <a:cs typeface="Biome Light" panose="020B0303030204020804" pitchFamily="34" charset="0"/>
              </a:rPr>
              <a:t> 。</a:t>
            </a:r>
            <a:endParaRPr lang="en-US" altLang="ja-JP" sz="2200" dirty="0">
              <a:cs typeface="Biome Light" panose="020B0303030204020804" pitchFamily="34" charset="0"/>
            </a:endParaRPr>
          </a:p>
          <a:p>
            <a:r>
              <a:rPr lang="ja-JP" altLang="en-US" sz="2200" dirty="0">
                <a:cs typeface="Biome Light" panose="020B0303030204020804" pitchFamily="34" charset="0"/>
              </a:rPr>
              <a:t>人は、このような</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を認識し、</a:t>
            </a:r>
            <a:r>
              <a:rPr lang="ja-JP" altLang="en-US" sz="2200" dirty="0">
                <a:solidFill>
                  <a:srgbClr val="FF0000"/>
                </a:solidFill>
                <a:cs typeface="Biome Light" panose="020B0303030204020804" pitchFamily="34" charset="0"/>
              </a:rPr>
              <a:t>共感</a:t>
            </a:r>
            <a:r>
              <a:rPr lang="ja-JP" altLang="en-US" sz="2200" dirty="0">
                <a:cs typeface="Biome Light" panose="020B0303030204020804" pitchFamily="34" charset="0"/>
              </a:rPr>
              <a:t>することで、相手の意図をはっきり把握したり、相手を理解する</a:t>
            </a:r>
            <a:r>
              <a:rPr lang="de-DE" altLang="ja-JP" sz="2200" dirty="0">
                <a:cs typeface="Biome Light" panose="020B0303030204020804" pitchFamily="34" charset="0"/>
              </a:rPr>
              <a:t>[2]</a:t>
            </a:r>
            <a:r>
              <a:rPr lang="ja-JP" altLang="en-US" sz="2200" dirty="0">
                <a:cs typeface="Biome Light" panose="020B0303030204020804" pitchFamily="34" charset="0"/>
              </a:rPr>
              <a:t>ことで社会的な関係を築いていく。</a:t>
            </a:r>
            <a:endParaRPr lang="en-US" altLang="ja-JP" sz="2200" dirty="0">
              <a:cs typeface="Biome Light" panose="020B0303030204020804" pitchFamily="34" charset="0"/>
            </a:endParaRPr>
          </a:p>
          <a:p>
            <a:endParaRPr lang="en-US" altLang="ja-JP" sz="2200" dirty="0">
              <a:cs typeface="Biome Light" panose="020B0303030204020804" pitchFamily="34" charset="0"/>
            </a:endParaRPr>
          </a:p>
          <a:p>
            <a:r>
              <a:rPr lang="ja-JP" altLang="en-US" sz="2200" dirty="0">
                <a:cs typeface="Biome Light" panose="020B0303030204020804" pitchFamily="34" charset="0"/>
              </a:rPr>
              <a:t>コンピューターも同様で，人の指示をより正確に理解したり、より親しみのある、信頼できる存在になるためには、人間のように感情を理解し、</a:t>
            </a:r>
            <a:r>
              <a:rPr lang="ja-JP" altLang="en-US" sz="2200" dirty="0">
                <a:solidFill>
                  <a:srgbClr val="FF0000"/>
                </a:solidFill>
                <a:cs typeface="Biome Light" panose="020B0303030204020804" pitchFamily="34" charset="0"/>
              </a:rPr>
              <a:t>感情</a:t>
            </a:r>
            <a:r>
              <a:rPr lang="ja-JP" altLang="en-US" sz="2200" dirty="0">
                <a:cs typeface="Biome Light" panose="020B0303030204020804" pitchFamily="34" charset="0"/>
              </a:rPr>
              <a:t>を考慮して言葉の意味を把握したり、</a:t>
            </a:r>
            <a:r>
              <a:rPr lang="ja-JP" altLang="en-US" sz="2200" dirty="0">
                <a:solidFill>
                  <a:srgbClr val="FF0000"/>
                </a:solidFill>
                <a:cs typeface="Biome Light" panose="020B0303030204020804" pitchFamily="34" charset="0"/>
              </a:rPr>
              <a:t>感情的</a:t>
            </a:r>
            <a:r>
              <a:rPr lang="ja-JP" altLang="en-US" sz="2200" dirty="0">
                <a:cs typeface="Biome Light" panose="020B0303030204020804" pitchFamily="34" charset="0"/>
              </a:rPr>
              <a:t>である回答をする必要があると考えられる。</a:t>
            </a:r>
            <a:endParaRPr lang="en-US" altLang="ja-JP" sz="2200" dirty="0">
              <a:cs typeface="Biome Light" panose="020B0303030204020804" pitchFamily="34" charset="0"/>
            </a:endParaRPr>
          </a:p>
          <a:p>
            <a:pPr marL="0" indent="0" rtl="0">
              <a:lnSpc>
                <a:spcPct val="100000"/>
              </a:lnSpc>
              <a:buNone/>
            </a:pPr>
            <a:endParaRPr lang="en-US" altLang="ja-JP" sz="2200" dirty="0">
              <a:cs typeface="Biome Light" panose="020B0303030204020804" pitchFamily="34" charset="0"/>
            </a:endParaRPr>
          </a:p>
        </p:txBody>
      </p:sp>
      <p:sp>
        <p:nvSpPr>
          <p:cNvPr id="4" name="スライド番号プレースホルダー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ja-JP" smtClean="0"/>
              <a:t>3</a:t>
            </a:fld>
            <a:endParaRPr lang="ja-JP" altLang="en-US"/>
          </a:p>
        </p:txBody>
      </p:sp>
      <p:sp>
        <p:nvSpPr>
          <p:cNvPr id="2" name="テキスト ボックス 1">
            <a:extLst>
              <a:ext uri="{FF2B5EF4-FFF2-40B4-BE49-F238E27FC236}">
                <a16:creationId xmlns:a16="http://schemas.microsoft.com/office/drawing/2014/main" id="{7D1CE7A1-AEE2-29F1-184B-2EE1566C8A95}"/>
              </a:ext>
            </a:extLst>
          </p:cNvPr>
          <p:cNvSpPr txBox="1"/>
          <p:nvPr/>
        </p:nvSpPr>
        <p:spPr>
          <a:xfrm>
            <a:off x="6095999" y="6350169"/>
            <a:ext cx="5416550" cy="507831"/>
          </a:xfrm>
          <a:prstGeom prst="rect">
            <a:avLst/>
          </a:prstGeom>
          <a:noFill/>
        </p:spPr>
        <p:txBody>
          <a:bodyPr wrap="square" rtlCol="0">
            <a:spAutoFit/>
          </a:bodyPr>
          <a:lstStyle/>
          <a:p>
            <a:r>
              <a:rPr kumimoji="1" lang="en-US" altLang="ja-JP" sz="900" dirty="0">
                <a:latin typeface="Noto Sans CJK KR Regular" panose="020B0500000000000000" pitchFamily="34" charset="-128"/>
                <a:ea typeface="Noto Sans CJK KR Regular" panose="020B0500000000000000" pitchFamily="34" charset="-128"/>
              </a:rPr>
              <a:t>[1] </a:t>
            </a:r>
            <a:r>
              <a:rPr kumimoji="1" lang="en-US" altLang="ja-JP" sz="900" dirty="0" err="1">
                <a:latin typeface="Noto Sans CJK KR Regular" panose="020B0500000000000000" pitchFamily="34" charset="-128"/>
                <a:ea typeface="Noto Sans CJK KR Regular" panose="020B0500000000000000" pitchFamily="34" charset="-128"/>
              </a:rPr>
              <a:t>Bellet</a:t>
            </a:r>
            <a:r>
              <a:rPr kumimoji="1" lang="en-US" altLang="ja-JP" sz="900" dirty="0">
                <a:latin typeface="Noto Sans CJK KR Regular" panose="020B0500000000000000" pitchFamily="34" charset="-128"/>
                <a:ea typeface="Noto Sans CJK KR Regular" panose="020B0500000000000000" pitchFamily="34" charset="-128"/>
              </a:rPr>
              <a:t> PS, Maloney MJ. The Importance of Empathy as an Interviewing Skill in Medicine. JAMA. 1991;266(13):1831–1832. doi:10.1001/jama.1991.03470130111039</a:t>
            </a:r>
          </a:p>
          <a:p>
            <a:r>
              <a:rPr kumimoji="1" lang="en-US" altLang="ja-JP" sz="900" dirty="0">
                <a:latin typeface="Noto Sans CJK KR Regular" panose="020B0500000000000000" pitchFamily="34" charset="-128"/>
                <a:ea typeface="Noto Sans CJK KR Regular" panose="020B0500000000000000" pitchFamily="34" charset="-128"/>
              </a:rPr>
              <a:t>[2] </a:t>
            </a:r>
            <a:r>
              <a:rPr kumimoji="1" lang="en-US" altLang="ja-JP" sz="900" dirty="0" err="1">
                <a:latin typeface="Noto Sans CJK KR Regular" panose="020B0500000000000000" pitchFamily="34" charset="-128"/>
                <a:ea typeface="Noto Sans CJK KR Regular" panose="020B0500000000000000" pitchFamily="34" charset="-128"/>
              </a:rPr>
              <a:t>Warum</a:t>
            </a:r>
            <a:r>
              <a:rPr kumimoji="1" lang="en-US" altLang="ja-JP" sz="900" dirty="0">
                <a:latin typeface="Noto Sans CJK KR Regular" panose="020B0500000000000000" pitchFamily="34" charset="-128"/>
                <a:ea typeface="Noto Sans CJK KR Regular" panose="020B0500000000000000" pitchFamily="34" charset="-128"/>
              </a:rPr>
              <a:t> ich </a:t>
            </a:r>
            <a:r>
              <a:rPr kumimoji="1" lang="en-US" altLang="ja-JP" sz="900" dirty="0" err="1">
                <a:latin typeface="Noto Sans CJK KR Regular" panose="020B0500000000000000" pitchFamily="34" charset="-128"/>
                <a:ea typeface="Noto Sans CJK KR Regular" panose="020B0500000000000000" pitchFamily="34" charset="-128"/>
              </a:rPr>
              <a:t>fühle</a:t>
            </a:r>
            <a:r>
              <a:rPr kumimoji="1" lang="en-US" altLang="ja-JP" sz="900" dirty="0">
                <a:latin typeface="Noto Sans CJK KR Regular" panose="020B0500000000000000" pitchFamily="34" charset="-128"/>
                <a:ea typeface="Noto Sans CJK KR Regular" panose="020B0500000000000000" pitchFamily="34" charset="-128"/>
              </a:rPr>
              <a:t>, was Du </a:t>
            </a:r>
            <a:r>
              <a:rPr kumimoji="1" lang="en-US" altLang="ja-JP" sz="900" dirty="0" err="1">
                <a:latin typeface="Noto Sans CJK KR Regular" panose="020B0500000000000000" pitchFamily="34" charset="-128"/>
                <a:ea typeface="Noto Sans CJK KR Regular" panose="020B0500000000000000" pitchFamily="34" charset="-128"/>
              </a:rPr>
              <a:t>fühlst</a:t>
            </a:r>
            <a:r>
              <a:rPr kumimoji="1" lang="en-US" altLang="ja-JP" sz="900" dirty="0">
                <a:latin typeface="Noto Sans CJK KR Regular" panose="020B0500000000000000" pitchFamily="34" charset="-128"/>
                <a:ea typeface="Noto Sans CJK KR Regular" panose="020B0500000000000000" pitchFamily="34" charset="-128"/>
              </a:rPr>
              <a:t> (Joachim Bauer, 2005)</a:t>
            </a:r>
            <a:endParaRPr kumimoji="1" lang="ja-JP" altLang="en-US" sz="900" dirty="0">
              <a:latin typeface="Noto Sans CJK KR Regular" panose="020B0500000000000000" pitchFamily="34" charset="-128"/>
              <a:ea typeface="Noto Sans CJK KR Regular" panose="020B0500000000000000" pitchFamily="34" charset="-128"/>
            </a:endParaRPr>
          </a:p>
        </p:txBody>
      </p:sp>
      <p:pic>
        <p:nvPicPr>
          <p:cNvPr id="16" name="図 15" descr="人, 女性, テーブル, 男 が含まれている画像&#10;&#10;自動的に生成された説明">
            <a:extLst>
              <a:ext uri="{FF2B5EF4-FFF2-40B4-BE49-F238E27FC236}">
                <a16:creationId xmlns:a16="http://schemas.microsoft.com/office/drawing/2014/main" id="{83CE0138-DB16-21D6-2B1F-1438BEF0A2DE}"/>
              </a:ext>
            </a:extLst>
          </p:cNvPr>
          <p:cNvPicPr>
            <a:picLocks noChangeAspect="1"/>
          </p:cNvPicPr>
          <p:nvPr/>
        </p:nvPicPr>
        <p:blipFill rotWithShape="1">
          <a:blip r:embed="rId5"/>
          <a:srcRect l="7196" r="45450"/>
          <a:stretch/>
        </p:blipFill>
        <p:spPr>
          <a:xfrm>
            <a:off x="0" y="-6516"/>
            <a:ext cx="5416550" cy="6863275"/>
          </a:xfrm>
          <a:prstGeom prst="rect">
            <a:avLst/>
          </a:prstGeom>
        </p:spPr>
      </p:pic>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FCCEE-25FF-E697-36AE-49259692A329}"/>
              </a:ext>
            </a:extLst>
          </p:cNvPr>
          <p:cNvSpPr>
            <a:spLocks noGrp="1"/>
          </p:cNvSpPr>
          <p:nvPr>
            <p:ph type="body" sz="quarter" idx="16"/>
          </p:nvPr>
        </p:nvSpPr>
        <p:spPr>
          <a:xfrm>
            <a:off x="734291" y="1479649"/>
            <a:ext cx="10723418" cy="884238"/>
          </a:xfrm>
        </p:spPr>
        <p:txBody>
          <a:bodyPr/>
          <a:lstStyle/>
          <a:p>
            <a:pPr algn="l"/>
            <a:r>
              <a:rPr lang="en-US" altLang="ja-JP" sz="1800" b="1" dirty="0">
                <a:latin typeface="Noto Sans CJK KR Regular" panose="020B0500000000000000" pitchFamily="34" charset="-128"/>
                <a:ea typeface="Noto Sans CJK KR Regular" panose="020B0500000000000000" pitchFamily="34" charset="-128"/>
              </a:rPr>
              <a:t>Multi-Task Learning of Generation and Classification for Emotion-Aware Dialogue Response Generation</a:t>
            </a:r>
            <a:r>
              <a:rPr lang="en-US" altLang="ja-JP" sz="1800" dirty="0">
                <a:latin typeface="Noto Sans CJK KR Regular" panose="020B0500000000000000" pitchFamily="34" charset="-128"/>
                <a:ea typeface="Noto Sans CJK KR Regular" panose="020B0500000000000000" pitchFamily="34" charset="-128"/>
              </a:rPr>
              <a:t>. [Ide at al., 2021]</a:t>
            </a:r>
          </a:p>
        </p:txBody>
      </p:sp>
      <p:sp>
        <p:nvSpPr>
          <p:cNvPr id="4" name="Slide Number Placeholder 3">
            <a:extLst>
              <a:ext uri="{FF2B5EF4-FFF2-40B4-BE49-F238E27FC236}">
                <a16:creationId xmlns:a16="http://schemas.microsoft.com/office/drawing/2014/main" id="{0A0CF66B-F20A-F87E-4B71-1CD35E4D633E}"/>
              </a:ext>
            </a:extLst>
          </p:cNvPr>
          <p:cNvSpPr>
            <a:spLocks noGrp="1"/>
          </p:cNvSpPr>
          <p:nvPr>
            <p:ph type="sldNum" sz="quarter" idx="4"/>
          </p:nvPr>
        </p:nvSpPr>
        <p:spPr/>
        <p:txBody>
          <a:bodyPr/>
          <a:lstStyle/>
          <a:p>
            <a:fld id="{8C2E478F-E849-4A8C-AF1F-CBCC78A7CBFA}" type="slidenum">
              <a:rPr lang="en-US" altLang="ja-JP" noProof="0" smtClean="0"/>
              <a:pPr/>
              <a:t>4</a:t>
            </a:fld>
            <a:endParaRPr lang="ja-JP" altLang="en-US" noProof="0"/>
          </a:p>
        </p:txBody>
      </p:sp>
      <p:sp>
        <p:nvSpPr>
          <p:cNvPr id="6" name="Title 5">
            <a:extLst>
              <a:ext uri="{FF2B5EF4-FFF2-40B4-BE49-F238E27FC236}">
                <a16:creationId xmlns:a16="http://schemas.microsoft.com/office/drawing/2014/main" id="{1049D00C-58EE-9690-CE55-0FE89BA6A855}"/>
              </a:ext>
            </a:extLst>
          </p:cNvPr>
          <p:cNvSpPr>
            <a:spLocks noGrp="1"/>
          </p:cNvSpPr>
          <p:nvPr>
            <p:ph type="title"/>
          </p:nvPr>
        </p:nvSpPr>
        <p:spPr>
          <a:xfrm>
            <a:off x="734291" y="534843"/>
            <a:ext cx="5897218" cy="884238"/>
          </a:xfrm>
        </p:spPr>
        <p:txBody>
          <a:bodyPr/>
          <a:lstStyle/>
          <a:p>
            <a:r>
              <a:rPr lang="en-JP" sz="4000" dirty="0"/>
              <a:t>関連研究</a:t>
            </a:r>
          </a:p>
        </p:txBody>
      </p:sp>
      <p:sp>
        <p:nvSpPr>
          <p:cNvPr id="3" name="テキスト ボックス 2">
            <a:extLst>
              <a:ext uri="{FF2B5EF4-FFF2-40B4-BE49-F238E27FC236}">
                <a16:creationId xmlns:a16="http://schemas.microsoft.com/office/drawing/2014/main" id="{EB595E34-1AEF-BD4F-AA3A-02CD1D99655F}"/>
              </a:ext>
            </a:extLst>
          </p:cNvPr>
          <p:cNvSpPr txBox="1"/>
          <p:nvPr/>
        </p:nvSpPr>
        <p:spPr>
          <a:xfrm>
            <a:off x="734291" y="5793697"/>
            <a:ext cx="8458200" cy="461665"/>
          </a:xfrm>
          <a:prstGeom prst="rect">
            <a:avLst/>
          </a:prstGeom>
          <a:noFill/>
        </p:spPr>
        <p:txBody>
          <a:bodyPr wrap="square" rtlCol="0">
            <a:spAutoFit/>
          </a:bodyPr>
          <a:lstStyle/>
          <a:p>
            <a:r>
              <a:rPr kumimoji="1" lang="en-US" altLang="ja-JP" sz="1200" dirty="0">
                <a:latin typeface="Noto Sans CJK KR Regular" panose="020B0500000000000000" pitchFamily="34" charset="-128"/>
                <a:ea typeface="Noto Sans CJK KR Regular" panose="020B0500000000000000" pitchFamily="34" charset="-128"/>
              </a:rPr>
              <a:t>[8] Ide, Tatsuya and Daisuke Kawahara. “Multi-Task Learning of Generation and Classification for Emotion-Aware Dialogue Response Generation.” North American Chapter of the Association for Computational Linguistics (2021).</a:t>
            </a:r>
            <a:endParaRPr kumimoji="1" lang="ja-JP" altLang="en-US" sz="1200" dirty="0">
              <a:latin typeface="Noto Sans CJK KR Regular" panose="020B0500000000000000" pitchFamily="34" charset="-128"/>
              <a:ea typeface="Noto Sans CJK KR Regular" panose="020B0500000000000000" pitchFamily="34" charset="-128"/>
            </a:endParaRPr>
          </a:p>
        </p:txBody>
      </p:sp>
      <p:pic>
        <p:nvPicPr>
          <p:cNvPr id="7" name="図 6">
            <a:extLst>
              <a:ext uri="{FF2B5EF4-FFF2-40B4-BE49-F238E27FC236}">
                <a16:creationId xmlns:a16="http://schemas.microsoft.com/office/drawing/2014/main" id="{A3800FE5-FC10-382F-292C-3D489A6A5B67}"/>
              </a:ext>
            </a:extLst>
          </p:cNvPr>
          <p:cNvPicPr>
            <a:picLocks noChangeAspect="1"/>
          </p:cNvPicPr>
          <p:nvPr/>
        </p:nvPicPr>
        <p:blipFill rotWithShape="1">
          <a:blip r:embed="rId3"/>
          <a:srcRect l="658" t="23048" r="14109" b="28782"/>
          <a:stretch/>
        </p:blipFill>
        <p:spPr>
          <a:xfrm>
            <a:off x="716806" y="2427065"/>
            <a:ext cx="6897189" cy="3303453"/>
          </a:xfrm>
          <a:prstGeom prst="rect">
            <a:avLst/>
          </a:prstGeom>
        </p:spPr>
      </p:pic>
    </p:spTree>
    <p:extLst>
      <p:ext uri="{BB962C8B-B14F-4D97-AF65-F5344CB8AC3E}">
        <p14:creationId xmlns:p14="http://schemas.microsoft.com/office/powerpoint/2010/main" val="265247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65B69BD9-6E2E-60CB-3980-7BC8A9B92AA7}"/>
              </a:ext>
            </a:extLst>
          </p:cNvPr>
          <p:cNvSpPr>
            <a:spLocks noGrp="1"/>
          </p:cNvSpPr>
          <p:nvPr>
            <p:ph type="sldNum" sz="quarter" idx="12"/>
          </p:nvPr>
        </p:nvSpPr>
        <p:spPr/>
        <p:txBody>
          <a:bodyPr/>
          <a:lstStyle/>
          <a:p>
            <a:pPr rtl="0"/>
            <a:fld id="{8C2E478F-E849-4A8C-AF1F-CBCC78A7CBFA}" type="slidenum">
              <a:rPr lang="en-US" altLang="ja-JP" noProof="0" smtClean="0"/>
              <a:t>5</a:t>
            </a:fld>
            <a:endParaRPr lang="ja-JP" altLang="en-US" noProof="0"/>
          </a:p>
        </p:txBody>
      </p:sp>
      <p:sp>
        <p:nvSpPr>
          <p:cNvPr id="6" name="テキスト ボックス 5">
            <a:extLst>
              <a:ext uri="{FF2B5EF4-FFF2-40B4-BE49-F238E27FC236}">
                <a16:creationId xmlns:a16="http://schemas.microsoft.com/office/drawing/2014/main" id="{973A2E6C-DBCF-001D-BE02-307CC57DA3A7}"/>
              </a:ext>
            </a:extLst>
          </p:cNvPr>
          <p:cNvSpPr txBox="1"/>
          <p:nvPr/>
        </p:nvSpPr>
        <p:spPr>
          <a:xfrm>
            <a:off x="312512" y="281944"/>
            <a:ext cx="11798460" cy="830997"/>
          </a:xfrm>
          <a:prstGeom prst="rect">
            <a:avLst/>
          </a:prstGeom>
          <a:noFill/>
          <a:ln>
            <a:noFill/>
          </a:ln>
        </p:spPr>
        <p:txBody>
          <a:bodyPr wrap="square" rtlCol="0">
            <a:spAutoFit/>
          </a:bodyPr>
          <a:lstStyle/>
          <a:p>
            <a:pPr algn="ctr"/>
            <a:r>
              <a:rPr kumimoji="1" lang="en-US" altLang="ja-JP" sz="4800" dirty="0">
                <a:solidFill>
                  <a:srgbClr val="FFC000"/>
                </a:solidFill>
                <a:latin typeface="Arial" panose="020B0604020202020204" pitchFamily="34" charset="0"/>
                <a:cs typeface="Arial" panose="020B0604020202020204" pitchFamily="34" charset="0"/>
              </a:rPr>
              <a:t>B</a:t>
            </a:r>
            <a:r>
              <a:rPr kumimoji="1" lang="en-US" altLang="ja-JP" sz="4800" dirty="0">
                <a:latin typeface="Arial" panose="020B0604020202020204" pitchFamily="34" charset="0"/>
                <a:cs typeface="Arial" panose="020B0604020202020204" pitchFamily="34" charset="0"/>
              </a:rPr>
              <a:t>idirectional </a:t>
            </a:r>
            <a:r>
              <a:rPr kumimoji="1" lang="en-US" altLang="ja-JP" sz="4800" dirty="0">
                <a:solidFill>
                  <a:srgbClr val="FFC000"/>
                </a:solidFill>
                <a:latin typeface="Arial" panose="020B0604020202020204" pitchFamily="34" charset="0"/>
                <a:cs typeface="Arial" panose="020B0604020202020204" pitchFamily="34" charset="0"/>
              </a:rPr>
              <a:t>A</a:t>
            </a:r>
            <a:r>
              <a:rPr kumimoji="1" lang="en-US" altLang="ja-JP" sz="4800" dirty="0">
                <a:latin typeface="Arial" panose="020B0604020202020204" pitchFamily="34" charset="0"/>
                <a:cs typeface="Arial" panose="020B0604020202020204" pitchFamily="34" charset="0"/>
              </a:rPr>
              <a:t>uto-</a:t>
            </a:r>
            <a:r>
              <a:rPr kumimoji="1" lang="en-US" altLang="ja-JP" sz="4800" dirty="0">
                <a:solidFill>
                  <a:srgbClr val="FFC000"/>
                </a:solidFill>
                <a:latin typeface="Arial" panose="020B0604020202020204" pitchFamily="34" charset="0"/>
                <a:cs typeface="Arial" panose="020B0604020202020204" pitchFamily="34" charset="0"/>
              </a:rPr>
              <a:t>R</a:t>
            </a:r>
            <a:r>
              <a:rPr kumimoji="1" lang="en-US" altLang="ja-JP" sz="4800" dirty="0">
                <a:latin typeface="Arial" panose="020B0604020202020204" pitchFamily="34" charset="0"/>
                <a:cs typeface="Arial" panose="020B0604020202020204" pitchFamily="34" charset="0"/>
              </a:rPr>
              <a:t>egressive </a:t>
            </a:r>
            <a:r>
              <a:rPr kumimoji="1" lang="en-US" altLang="ja-JP" sz="4800" dirty="0">
                <a:solidFill>
                  <a:srgbClr val="FFC000"/>
                </a:solidFill>
                <a:latin typeface="Arial" panose="020B0604020202020204" pitchFamily="34" charset="0"/>
                <a:cs typeface="Arial" panose="020B0604020202020204" pitchFamily="34" charset="0"/>
              </a:rPr>
              <a:t>T</a:t>
            </a:r>
            <a:r>
              <a:rPr kumimoji="1" lang="en-US" altLang="ja-JP" sz="4800" dirty="0">
                <a:solidFill>
                  <a:srgbClr val="7030A0"/>
                </a:solidFill>
                <a:latin typeface="Arial" panose="020B0604020202020204" pitchFamily="34" charset="0"/>
                <a:cs typeface="Arial" panose="020B0604020202020204" pitchFamily="34" charset="0"/>
              </a:rPr>
              <a:t>ransformer</a:t>
            </a:r>
            <a:endParaRPr kumimoji="1" lang="ja-JP" altLang="en-US" sz="4800" dirty="0">
              <a:solidFill>
                <a:srgbClr val="7030A0"/>
              </a:solidFill>
              <a:latin typeface="Arial" panose="020B0604020202020204" pitchFamily="34" charset="0"/>
              <a:cs typeface="Arial" panose="020B0604020202020204" pitchFamily="34" charset="0"/>
            </a:endParaRPr>
          </a:p>
        </p:txBody>
      </p:sp>
      <p:pic>
        <p:nvPicPr>
          <p:cNvPr id="2" name="Picture 2" descr="그림1">
            <a:extLst>
              <a:ext uri="{FF2B5EF4-FFF2-40B4-BE49-F238E27FC236}">
                <a16:creationId xmlns:a16="http://schemas.microsoft.com/office/drawing/2014/main" id="{666DE930-26E0-66DD-0319-5AA0B02AA0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617" t="47944" r="25885" b="20161"/>
          <a:stretch/>
        </p:blipFill>
        <p:spPr bwMode="auto">
          <a:xfrm>
            <a:off x="3875360" y="4896647"/>
            <a:ext cx="4305300" cy="16088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1">
            <a:extLst>
              <a:ext uri="{FF2B5EF4-FFF2-40B4-BE49-F238E27FC236}">
                <a16:creationId xmlns:a16="http://schemas.microsoft.com/office/drawing/2014/main" id="{BBA88393-AFF6-0E57-6050-CF0012E37745}"/>
              </a:ext>
            </a:extLst>
          </p:cNvPr>
          <p:cNvSpPr txBox="1"/>
          <p:nvPr/>
        </p:nvSpPr>
        <p:spPr>
          <a:xfrm>
            <a:off x="99391" y="6442977"/>
            <a:ext cx="11993218" cy="461665"/>
          </a:xfrm>
          <a:prstGeom prst="rect">
            <a:avLst/>
          </a:prstGeom>
          <a:noFill/>
        </p:spPr>
        <p:txBody>
          <a:bodyPr wrap="square">
            <a:spAutoFit/>
          </a:bodyPr>
          <a:lstStyle/>
          <a:p>
            <a:pPr algn="ctr"/>
            <a:r>
              <a:rPr lang="en-US" altLang="ko-KR" sz="1200" b="0" i="0" dirty="0">
                <a:solidFill>
                  <a:schemeClr val="tx1">
                    <a:lumMod val="75000"/>
                    <a:lumOff val="25000"/>
                  </a:schemeClr>
                </a:solidFill>
                <a:effectLst/>
                <a:latin typeface="Noto Sans CJK KR Regular" panose="020B0500000000000000" pitchFamily="34" charset="-128"/>
                <a:ea typeface="Noto Sans CJK KR Regular" panose="020B0500000000000000" pitchFamily="34" charset="-128"/>
              </a:rPr>
              <a:t>[4] Vaswani, Ashish et al. “Attention is All you Need” (2017)</a:t>
            </a:r>
            <a:endPar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endParaRPr>
          </a:p>
          <a:p>
            <a:pPr algn="ctr"/>
            <a:r>
              <a:rPr lang="en-US" altLang="ja-JP"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[3] </a:t>
            </a:r>
            <a:r>
              <a:rPr lang="ja-JP" altLang="en-US" sz="1200" dirty="0">
                <a:solidFill>
                  <a:schemeClr val="tx1">
                    <a:lumMod val="75000"/>
                    <a:lumOff val="25000"/>
                  </a:schemeClr>
                </a:solidFill>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(Lewis et al., ACL 2020)</a:t>
            </a:r>
          </a:p>
        </p:txBody>
      </p:sp>
      <p:grpSp>
        <p:nvGrpSpPr>
          <p:cNvPr id="8" name="그룹 11">
            <a:extLst>
              <a:ext uri="{FF2B5EF4-FFF2-40B4-BE49-F238E27FC236}">
                <a16:creationId xmlns:a16="http://schemas.microsoft.com/office/drawing/2014/main" id="{006CC6D0-DC75-2920-554B-864D77D15225}"/>
              </a:ext>
            </a:extLst>
          </p:cNvPr>
          <p:cNvGrpSpPr/>
          <p:nvPr/>
        </p:nvGrpSpPr>
        <p:grpSpPr>
          <a:xfrm>
            <a:off x="4749912" y="1219994"/>
            <a:ext cx="2692176" cy="3676653"/>
            <a:chOff x="4817328" y="3395547"/>
            <a:chExt cx="2540713" cy="3469803"/>
          </a:xfrm>
        </p:grpSpPr>
        <p:pic>
          <p:nvPicPr>
            <p:cNvPr id="9" name="Picture 2">
              <a:extLst>
                <a:ext uri="{FF2B5EF4-FFF2-40B4-BE49-F238E27FC236}">
                  <a16:creationId xmlns:a16="http://schemas.microsoft.com/office/drawing/2014/main" id="{57FF5490-3A73-3513-3CF9-B7DBC3359B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4093" y="3395547"/>
              <a:ext cx="2350355" cy="3463681"/>
            </a:xfrm>
            <a:prstGeom prst="rect">
              <a:avLst/>
            </a:prstGeom>
            <a:noFill/>
            <a:extLst>
              <a:ext uri="{909E8E84-426E-40DD-AFC4-6F175D3DCCD1}">
                <a14:hiddenFill xmlns:a14="http://schemas.microsoft.com/office/drawing/2010/main">
                  <a:solidFill>
                    <a:srgbClr val="FFFFFF"/>
                  </a:solidFill>
                </a14:hiddenFill>
              </a:ext>
            </a:extLst>
          </p:spPr>
        </p:pic>
        <p:sp>
          <p:nvSpPr>
            <p:cNvPr id="10" name="곱하기 기호 8">
              <a:extLst>
                <a:ext uri="{FF2B5EF4-FFF2-40B4-BE49-F238E27FC236}">
                  <a16:creationId xmlns:a16="http://schemas.microsoft.com/office/drawing/2014/main" id="{D8BF6578-5F18-7497-FF33-472D207AC9C9}"/>
                </a:ext>
              </a:extLst>
            </p:cNvPr>
            <p:cNvSpPr/>
            <p:nvPr/>
          </p:nvSpPr>
          <p:spPr>
            <a:xfrm>
              <a:off x="6023520" y="4545260"/>
              <a:ext cx="1009237" cy="64704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9">
              <a:extLst>
                <a:ext uri="{FF2B5EF4-FFF2-40B4-BE49-F238E27FC236}">
                  <a16:creationId xmlns:a16="http://schemas.microsoft.com/office/drawing/2014/main" id="{FB5DD099-CE16-360F-393A-7C0ABE80596C}"/>
                </a:ext>
              </a:extLst>
            </p:cNvPr>
            <p:cNvSpPr/>
            <p:nvPr/>
          </p:nvSpPr>
          <p:spPr>
            <a:xfrm>
              <a:off x="4817328" y="4553034"/>
              <a:ext cx="1278672" cy="2311492"/>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0">
              <a:extLst>
                <a:ext uri="{FF2B5EF4-FFF2-40B4-BE49-F238E27FC236}">
                  <a16:creationId xmlns:a16="http://schemas.microsoft.com/office/drawing/2014/main" id="{C7E4E530-E559-AF7E-0A6F-507A0DA671D1}"/>
                </a:ext>
              </a:extLst>
            </p:cNvPr>
            <p:cNvSpPr/>
            <p:nvPr/>
          </p:nvSpPr>
          <p:spPr>
            <a:xfrm>
              <a:off x="6127713" y="4081479"/>
              <a:ext cx="1230328" cy="278387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テキスト プレースホルダー 6">
            <a:extLst>
              <a:ext uri="{FF2B5EF4-FFF2-40B4-BE49-F238E27FC236}">
                <a16:creationId xmlns:a16="http://schemas.microsoft.com/office/drawing/2014/main" id="{93730802-92BF-AEC2-2562-06B8B35F8665}"/>
              </a:ext>
            </a:extLst>
          </p:cNvPr>
          <p:cNvSpPr>
            <a:spLocks noGrp="1"/>
          </p:cNvSpPr>
          <p:nvPr>
            <p:ph type="body" idx="1"/>
          </p:nvPr>
        </p:nvSpPr>
        <p:spPr>
          <a:xfrm>
            <a:off x="2272381" y="2894660"/>
            <a:ext cx="2098247" cy="861644"/>
          </a:xfrm>
          <a:noFill/>
        </p:spPr>
        <p:txBody>
          <a:bodyPr/>
          <a:lstStyle/>
          <a:p>
            <a:pPr algn="ctr"/>
            <a:r>
              <a:rPr lang="en-US" altLang="ja-JP" sz="3200" spc="0" dirty="0">
                <a:solidFill>
                  <a:srgbClr val="002060"/>
                </a:solidFill>
              </a:rPr>
              <a:t>BERT</a:t>
            </a:r>
          </a:p>
        </p:txBody>
      </p:sp>
      <p:sp>
        <p:nvSpPr>
          <p:cNvPr id="14" name="TextBox 1">
            <a:extLst>
              <a:ext uri="{FF2B5EF4-FFF2-40B4-BE49-F238E27FC236}">
                <a16:creationId xmlns:a16="http://schemas.microsoft.com/office/drawing/2014/main" id="{E55D0FA6-9824-8D52-B159-E1B50D6EB874}"/>
              </a:ext>
            </a:extLst>
          </p:cNvPr>
          <p:cNvSpPr txBox="1"/>
          <p:nvPr/>
        </p:nvSpPr>
        <p:spPr>
          <a:xfrm>
            <a:off x="2585523" y="3497572"/>
            <a:ext cx="1471961" cy="923330"/>
          </a:xfrm>
          <a:prstGeom prst="rect">
            <a:avLst/>
          </a:prstGeom>
          <a:noFill/>
        </p:spPr>
        <p:txBody>
          <a:bodyPr wrap="square" rtlCol="0">
            <a:spAutoFit/>
          </a:bodyPr>
          <a:lstStyle/>
          <a:p>
            <a:pPr algn="ctr"/>
            <a:r>
              <a:rPr lang="en-US" altLang="ko-KR" dirty="0"/>
              <a:t>Self-Attention</a:t>
            </a:r>
          </a:p>
          <a:p>
            <a:pPr algn="ctr"/>
            <a:r>
              <a:rPr lang="en-US" altLang="ko-KR" dirty="0"/>
              <a:t>Bi-directional</a:t>
            </a:r>
          </a:p>
          <a:p>
            <a:pPr algn="ctr"/>
            <a:r>
              <a:rPr lang="en-US" altLang="ko-KR" dirty="0"/>
              <a:t>Google [5]</a:t>
            </a:r>
            <a:endParaRPr lang="ko-KR" altLang="en-US" dirty="0"/>
          </a:p>
        </p:txBody>
      </p:sp>
      <p:sp>
        <p:nvSpPr>
          <p:cNvPr id="15" name="テキスト プレースホルダー 6">
            <a:extLst>
              <a:ext uri="{FF2B5EF4-FFF2-40B4-BE49-F238E27FC236}">
                <a16:creationId xmlns:a16="http://schemas.microsoft.com/office/drawing/2014/main" id="{6B22EDA8-C4B2-B572-5F99-559FC03BE788}"/>
              </a:ext>
            </a:extLst>
          </p:cNvPr>
          <p:cNvSpPr txBox="1">
            <a:spLocks/>
          </p:cNvSpPr>
          <p:nvPr/>
        </p:nvSpPr>
        <p:spPr>
          <a:xfrm>
            <a:off x="7922356" y="2894660"/>
            <a:ext cx="2098247" cy="86164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kumimoji="1"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3200" dirty="0">
                <a:solidFill>
                  <a:srgbClr val="C00000"/>
                </a:solidFill>
              </a:rPr>
              <a:t>GPT</a:t>
            </a:r>
            <a:endParaRPr lang="ja-JP" altLang="en-US" sz="3200" dirty="0">
              <a:solidFill>
                <a:srgbClr val="C00000"/>
              </a:solidFill>
            </a:endParaRPr>
          </a:p>
        </p:txBody>
      </p:sp>
      <p:sp>
        <p:nvSpPr>
          <p:cNvPr id="16" name="TextBox 2">
            <a:extLst>
              <a:ext uri="{FF2B5EF4-FFF2-40B4-BE49-F238E27FC236}">
                <a16:creationId xmlns:a16="http://schemas.microsoft.com/office/drawing/2014/main" id="{34E1D1D8-2F56-8D52-67A7-458FDC80FD8D}"/>
              </a:ext>
            </a:extLst>
          </p:cNvPr>
          <p:cNvSpPr txBox="1"/>
          <p:nvPr/>
        </p:nvSpPr>
        <p:spPr>
          <a:xfrm>
            <a:off x="7714146" y="3459472"/>
            <a:ext cx="2514666" cy="923330"/>
          </a:xfrm>
          <a:prstGeom prst="rect">
            <a:avLst/>
          </a:prstGeom>
          <a:noFill/>
        </p:spPr>
        <p:txBody>
          <a:bodyPr wrap="square" rtlCol="0">
            <a:spAutoFit/>
          </a:bodyPr>
          <a:lstStyle/>
          <a:p>
            <a:pPr algn="ctr"/>
            <a:r>
              <a:rPr lang="en-US" altLang="ko-KR" dirty="0"/>
              <a:t>Masked-Self-Attention</a:t>
            </a:r>
          </a:p>
          <a:p>
            <a:pPr algn="ctr"/>
            <a:r>
              <a:rPr lang="en-US" altLang="ko-KR" dirty="0"/>
              <a:t>Uni-directional</a:t>
            </a:r>
          </a:p>
          <a:p>
            <a:pPr algn="ctr"/>
            <a:r>
              <a:rPr lang="en-US" altLang="ko-KR" dirty="0" err="1"/>
              <a:t>OpenAI</a:t>
            </a:r>
            <a:r>
              <a:rPr lang="en-US" altLang="ko-KR" dirty="0"/>
              <a:t> [6]</a:t>
            </a:r>
            <a:endParaRPr lang="ko-KR" altLang="en-US" dirty="0"/>
          </a:p>
        </p:txBody>
      </p:sp>
      <p:cxnSp>
        <p:nvCxnSpPr>
          <p:cNvPr id="24" name="コネクタ: カギ線 23">
            <a:extLst>
              <a:ext uri="{FF2B5EF4-FFF2-40B4-BE49-F238E27FC236}">
                <a16:creationId xmlns:a16="http://schemas.microsoft.com/office/drawing/2014/main" id="{8BF56CC6-9E8D-E88B-4F2F-1C9378A9EDF1}"/>
              </a:ext>
            </a:extLst>
          </p:cNvPr>
          <p:cNvCxnSpPr>
            <a:cxnSpLocks/>
          </p:cNvCxnSpPr>
          <p:nvPr/>
        </p:nvCxnSpPr>
        <p:spPr>
          <a:xfrm rot="10800000" flipV="1">
            <a:off x="7714146" y="1112938"/>
            <a:ext cx="2636354" cy="595091"/>
          </a:xfrm>
          <a:prstGeom prst="bentConnector3">
            <a:avLst>
              <a:gd name="adj1" fmla="val -1045"/>
            </a:avLst>
          </a:prstGeom>
          <a:ln w="57150">
            <a:solidFill>
              <a:srgbClr val="7030A0"/>
            </a:solidFill>
            <a:tailEnd type="triangle"/>
          </a:ln>
        </p:spPr>
        <p:style>
          <a:lnRef idx="3">
            <a:schemeClr val="accent5"/>
          </a:lnRef>
          <a:fillRef idx="0">
            <a:schemeClr val="accent5"/>
          </a:fillRef>
          <a:effectRef idx="2">
            <a:schemeClr val="accent5"/>
          </a:effectRef>
          <a:fontRef idx="minor">
            <a:schemeClr val="tx1"/>
          </a:fontRef>
        </p:style>
      </p:cxnSp>
      <p:cxnSp>
        <p:nvCxnSpPr>
          <p:cNvPr id="32" name="コネクタ: カギ線 31">
            <a:extLst>
              <a:ext uri="{FF2B5EF4-FFF2-40B4-BE49-F238E27FC236}">
                <a16:creationId xmlns:a16="http://schemas.microsoft.com/office/drawing/2014/main" id="{328721CB-1C67-492B-118A-B8C3263F4306}"/>
              </a:ext>
            </a:extLst>
          </p:cNvPr>
          <p:cNvCxnSpPr>
            <a:stCxn id="14" idx="2"/>
            <a:endCxn id="2" idx="1"/>
          </p:cNvCxnSpPr>
          <p:nvPr/>
        </p:nvCxnSpPr>
        <p:spPr>
          <a:xfrm rot="16200000" flipH="1">
            <a:off x="2958339" y="4784067"/>
            <a:ext cx="1280186" cy="553856"/>
          </a:xfrm>
          <a:prstGeom prst="bentConnector2">
            <a:avLst/>
          </a:prstGeom>
          <a:ln>
            <a:solidFill>
              <a:srgbClr val="002060"/>
            </a:solidFill>
            <a:tailEnd type="triangle"/>
          </a:ln>
        </p:spPr>
        <p:style>
          <a:lnRef idx="3">
            <a:schemeClr val="accent4"/>
          </a:lnRef>
          <a:fillRef idx="0">
            <a:schemeClr val="accent4"/>
          </a:fillRef>
          <a:effectRef idx="2">
            <a:schemeClr val="accent4"/>
          </a:effectRef>
          <a:fontRef idx="minor">
            <a:schemeClr val="tx1"/>
          </a:fontRef>
        </p:style>
      </p:cxnSp>
      <p:cxnSp>
        <p:nvCxnSpPr>
          <p:cNvPr id="34" name="コネクタ: カギ線 33">
            <a:extLst>
              <a:ext uri="{FF2B5EF4-FFF2-40B4-BE49-F238E27FC236}">
                <a16:creationId xmlns:a16="http://schemas.microsoft.com/office/drawing/2014/main" id="{FCEBAE3A-B681-1EF0-F568-A2E1FABCCB45}"/>
              </a:ext>
            </a:extLst>
          </p:cNvPr>
          <p:cNvCxnSpPr>
            <a:stCxn id="16" idx="2"/>
            <a:endCxn id="2" idx="3"/>
          </p:cNvCxnSpPr>
          <p:nvPr/>
        </p:nvCxnSpPr>
        <p:spPr>
          <a:xfrm rot="5400000">
            <a:off x="7916927" y="4646536"/>
            <a:ext cx="1318286" cy="790819"/>
          </a:xfrm>
          <a:prstGeom prst="bentConnector2">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8" name="正方形/長方形 37">
            <a:extLst>
              <a:ext uri="{FF2B5EF4-FFF2-40B4-BE49-F238E27FC236}">
                <a16:creationId xmlns:a16="http://schemas.microsoft.com/office/drawing/2014/main" id="{54E6AA2A-6D25-2AFB-1421-CC9340870896}"/>
              </a:ext>
            </a:extLst>
          </p:cNvPr>
          <p:cNvSpPr/>
          <p:nvPr/>
        </p:nvSpPr>
        <p:spPr>
          <a:xfrm>
            <a:off x="4655864" y="1143254"/>
            <a:ext cx="2888341" cy="382137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058410"/>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슬라이드 번호 개체 틀 8">
            <a:extLst>
              <a:ext uri="{FF2B5EF4-FFF2-40B4-BE49-F238E27FC236}">
                <a16:creationId xmlns:a16="http://schemas.microsoft.com/office/drawing/2014/main" id="{5958C26C-D347-0D76-057B-06496EC005AA}"/>
              </a:ext>
            </a:extLst>
          </p:cNvPr>
          <p:cNvSpPr>
            <a:spLocks noGrp="1"/>
          </p:cNvSpPr>
          <p:nvPr>
            <p:ph type="sldNum" sz="quarter" idx="4"/>
          </p:nvPr>
        </p:nvSpPr>
        <p:spPr>
          <a:xfrm>
            <a:off x="11549269" y="6468303"/>
            <a:ext cx="443948" cy="365125"/>
          </a:xfrm>
        </p:spPr>
        <p:txBody>
          <a:bodyPr anchor="ctr">
            <a:normAutofit/>
          </a:bodyPr>
          <a:lstStyle/>
          <a:p>
            <a:pPr rtl="0">
              <a:spcAft>
                <a:spcPts val="600"/>
              </a:spcAft>
            </a:pPr>
            <a:fld id="{8C2E478F-E849-4A8C-AF1F-CBCC78A7CBFA}" type="slidenum">
              <a:rPr lang="en-US" altLang="ja-JP" noProof="0" smtClean="0"/>
              <a:pPr rtl="0">
                <a:spcAft>
                  <a:spcPts val="600"/>
                </a:spcAft>
              </a:pPr>
              <a:t>6</a:t>
            </a:fld>
            <a:endParaRPr lang="ja-JP" altLang="en-US" noProof="0"/>
          </a:p>
        </p:txBody>
      </p:sp>
      <p:sp>
        <p:nvSpPr>
          <p:cNvPr id="19" name="Title 4">
            <a:extLst>
              <a:ext uri="{FF2B5EF4-FFF2-40B4-BE49-F238E27FC236}">
                <a16:creationId xmlns:a16="http://schemas.microsoft.com/office/drawing/2014/main" id="{477A6310-C793-28A2-CACA-9CD8CC183F90}"/>
              </a:ext>
            </a:extLst>
          </p:cNvPr>
          <p:cNvSpPr>
            <a:spLocks noGrp="1"/>
          </p:cNvSpPr>
          <p:nvPr>
            <p:ph type="title"/>
          </p:nvPr>
        </p:nvSpPr>
        <p:spPr>
          <a:xfrm>
            <a:off x="598453" y="511678"/>
            <a:ext cx="5897218" cy="884238"/>
          </a:xfrm>
        </p:spPr>
        <p:txBody>
          <a:bodyPr/>
          <a:lstStyle/>
          <a:p>
            <a:r>
              <a:rPr lang="ja-JP" altLang="en-US" sz="4000" dirty="0"/>
              <a:t>感情的な応答生成モデル</a:t>
            </a:r>
            <a:br>
              <a:rPr lang="ja-JP" altLang="en-US" sz="4000" dirty="0"/>
            </a:br>
            <a:endParaRPr lang="en-US" sz="4000" dirty="0"/>
          </a:p>
        </p:txBody>
      </p:sp>
      <p:sp>
        <p:nvSpPr>
          <p:cNvPr id="12" name="TextBox 11">
            <a:extLst>
              <a:ext uri="{FF2B5EF4-FFF2-40B4-BE49-F238E27FC236}">
                <a16:creationId xmlns:a16="http://schemas.microsoft.com/office/drawing/2014/main" id="{E5D31119-D6E1-7E50-A2C7-9FAFA53D4BB5}"/>
              </a:ext>
            </a:extLst>
          </p:cNvPr>
          <p:cNvSpPr txBox="1"/>
          <p:nvPr/>
        </p:nvSpPr>
        <p:spPr>
          <a:xfrm>
            <a:off x="425923" y="4672903"/>
            <a:ext cx="5774544" cy="461665"/>
          </a:xfrm>
          <a:prstGeom prst="rect">
            <a:avLst/>
          </a:prstGeom>
          <a:noFill/>
        </p:spPr>
        <p:txBody>
          <a:bodyPr wrap="square">
            <a:spAutoFit/>
          </a:bodyPr>
          <a:lstStyle/>
          <a:p>
            <a:r>
              <a:rPr lang="en-US" altLang="ja-JP" sz="1200" dirty="0">
                <a:latin typeface="Noto Sans CJK KR Regular" panose="020B0500000000000000" pitchFamily="34" charset="-128"/>
                <a:ea typeface="Noto Sans CJK KR Regular" panose="020B0500000000000000" pitchFamily="34" charset="-128"/>
              </a:rPr>
              <a:t>[3] </a:t>
            </a:r>
            <a:r>
              <a:rPr lang="ja-JP" altLang="en-US" sz="1200" dirty="0">
                <a:latin typeface="Noto Sans CJK KR Regular" panose="020B0500000000000000" pitchFamily="34" charset="-128"/>
                <a:ea typeface="Noto Sans CJK KR Regular" panose="020B0500000000000000" pitchFamily="34" charset="-128"/>
              </a:rPr>
              <a:t>[BART: Denoising Sequence-to-Sequence Pre-training for Natural Language Generation, Translation, and Comprehension] </a:t>
            </a:r>
            <a:r>
              <a:rPr lang="en-US" altLang="ja-JP" sz="1200" dirty="0">
                <a:latin typeface="Noto Sans CJK KR Regular" panose="020B0500000000000000" pitchFamily="34" charset="-128"/>
                <a:ea typeface="Noto Sans CJK KR Regular" panose="020B0500000000000000" pitchFamily="34" charset="-128"/>
              </a:rPr>
              <a:t>(</a:t>
            </a:r>
            <a:r>
              <a:rPr lang="ja-JP" altLang="en-US" sz="1200" dirty="0">
                <a:latin typeface="Noto Sans CJK KR Regular" panose="020B0500000000000000" pitchFamily="34" charset="-128"/>
                <a:ea typeface="Noto Sans CJK KR Regular" panose="020B0500000000000000" pitchFamily="34" charset="-128"/>
              </a:rPr>
              <a:t>Lewis et al., ACL 2020)</a:t>
            </a:r>
          </a:p>
        </p:txBody>
      </p:sp>
      <p:sp>
        <p:nvSpPr>
          <p:cNvPr id="13" name="말풍선: 사각형 12">
            <a:extLst>
              <a:ext uri="{FF2B5EF4-FFF2-40B4-BE49-F238E27FC236}">
                <a16:creationId xmlns:a16="http://schemas.microsoft.com/office/drawing/2014/main" id="{AB1D14C3-9E36-B463-D166-A080DA1CCCFE}"/>
              </a:ext>
            </a:extLst>
          </p:cNvPr>
          <p:cNvSpPr/>
          <p:nvPr/>
        </p:nvSpPr>
        <p:spPr>
          <a:xfrm>
            <a:off x="3838830" y="1772434"/>
            <a:ext cx="1210046" cy="545357"/>
          </a:xfrm>
          <a:prstGeom prst="wedgeRectCallout">
            <a:avLst>
              <a:gd name="adj1" fmla="val 21128"/>
              <a:gd name="adj2" fmla="val 8614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ja-JP" altLang="en-US" dirty="0"/>
              <a:t>感情分類</a:t>
            </a:r>
            <a:endParaRPr lang="ko-KR" altLang="en-US" dirty="0"/>
          </a:p>
        </p:txBody>
      </p:sp>
      <p:pic>
        <p:nvPicPr>
          <p:cNvPr id="16" name="그림 15">
            <a:extLst>
              <a:ext uri="{FF2B5EF4-FFF2-40B4-BE49-F238E27FC236}">
                <a16:creationId xmlns:a16="http://schemas.microsoft.com/office/drawing/2014/main" id="{505D70A9-22D2-D053-D512-BF88FA29A867}"/>
              </a:ext>
            </a:extLst>
          </p:cNvPr>
          <p:cNvPicPr>
            <a:picLocks noChangeAspect="1"/>
          </p:cNvPicPr>
          <p:nvPr/>
        </p:nvPicPr>
        <p:blipFill rotWithShape="1">
          <a:blip r:embed="rId3"/>
          <a:srcRect b="28760"/>
          <a:stretch/>
        </p:blipFill>
        <p:spPr>
          <a:xfrm>
            <a:off x="598453" y="2542200"/>
            <a:ext cx="4450423" cy="1795347"/>
          </a:xfrm>
          <a:prstGeom prst="rect">
            <a:avLst/>
          </a:prstGeom>
        </p:spPr>
      </p:pic>
      <p:sp>
        <p:nvSpPr>
          <p:cNvPr id="21" name="TextBox 20">
            <a:extLst>
              <a:ext uri="{FF2B5EF4-FFF2-40B4-BE49-F238E27FC236}">
                <a16:creationId xmlns:a16="http://schemas.microsoft.com/office/drawing/2014/main" id="{876A3200-E7FF-83DE-D1AA-689D5EEE3F01}"/>
              </a:ext>
            </a:extLst>
          </p:cNvPr>
          <p:cNvSpPr txBox="1"/>
          <p:nvPr/>
        </p:nvSpPr>
        <p:spPr>
          <a:xfrm>
            <a:off x="6495671" y="3612439"/>
            <a:ext cx="4811666" cy="1795347"/>
          </a:xfrm>
          <a:prstGeom prst="rect">
            <a:avLst/>
          </a:prstGeom>
          <a:noFill/>
        </p:spPr>
        <p:txBody>
          <a:bodyPr wrap="square" rtlCol="0">
            <a:spAutoFit/>
          </a:bodyPr>
          <a:lstStyle/>
          <a:p>
            <a:r>
              <a:rPr lang="en-US" altLang="ko-KR" dirty="0"/>
              <a:t>BART</a:t>
            </a:r>
            <a:r>
              <a:rPr lang="ja-JP" altLang="en-US" dirty="0"/>
              <a:t>の</a:t>
            </a:r>
            <a:endParaRPr lang="en-US" altLang="ja-JP" dirty="0"/>
          </a:p>
          <a:p>
            <a:r>
              <a:rPr lang="en-US" altLang="ko-KR" dirty="0"/>
              <a:t>Machine</a:t>
            </a:r>
            <a:r>
              <a:rPr lang="ko-KR" altLang="en-US" dirty="0"/>
              <a:t> </a:t>
            </a:r>
            <a:r>
              <a:rPr lang="en-US" altLang="ko-KR" dirty="0"/>
              <a:t>Translation</a:t>
            </a:r>
            <a:r>
              <a:rPr lang="ja-JP" altLang="en-US" dirty="0"/>
              <a:t>作業で答えを生成し、</a:t>
            </a:r>
            <a:endParaRPr lang="en-US" altLang="ja-JP" dirty="0"/>
          </a:p>
          <a:p>
            <a:r>
              <a:rPr lang="en-US" altLang="ko-KR" dirty="0"/>
              <a:t>Sequence Classification Tasks</a:t>
            </a:r>
            <a:r>
              <a:rPr lang="ja-JP" altLang="en-US" dirty="0"/>
              <a:t>を用いて感情の認識をする。</a:t>
            </a:r>
            <a:endParaRPr lang="en-US" altLang="ja-JP" dirty="0"/>
          </a:p>
          <a:p>
            <a:r>
              <a:rPr lang="en-US" altLang="ko-KR" dirty="0"/>
              <a:t>Multi </a:t>
            </a:r>
            <a:r>
              <a:rPr lang="en-US" altLang="ja-JP" dirty="0"/>
              <a:t>task</a:t>
            </a:r>
            <a:r>
              <a:rPr lang="en-US" altLang="ko-KR" dirty="0"/>
              <a:t> learning</a:t>
            </a:r>
            <a:r>
              <a:rPr lang="ja-JP" altLang="en-US" dirty="0"/>
              <a:t>であるため、感情を反映し、答えを生成することが出来るようになる。</a:t>
            </a:r>
            <a:endParaRPr lang="ko-KR" altLang="en-US" dirty="0"/>
          </a:p>
        </p:txBody>
      </p:sp>
      <p:pic>
        <p:nvPicPr>
          <p:cNvPr id="3" name="그림 2">
            <a:extLst>
              <a:ext uri="{FF2B5EF4-FFF2-40B4-BE49-F238E27FC236}">
                <a16:creationId xmlns:a16="http://schemas.microsoft.com/office/drawing/2014/main" id="{0744C347-4C93-432A-5B3B-06839CEB3E65}"/>
              </a:ext>
            </a:extLst>
          </p:cNvPr>
          <p:cNvPicPr>
            <a:picLocks noChangeAspect="1"/>
          </p:cNvPicPr>
          <p:nvPr/>
        </p:nvPicPr>
        <p:blipFill rotWithShape="1">
          <a:blip r:embed="rId4"/>
          <a:srcRect b="30748"/>
          <a:stretch/>
        </p:blipFill>
        <p:spPr>
          <a:xfrm>
            <a:off x="6021656" y="1074723"/>
            <a:ext cx="5774544" cy="2329513"/>
          </a:xfrm>
          <a:prstGeom prst="rect">
            <a:avLst/>
          </a:prstGeom>
        </p:spPr>
      </p:pic>
    </p:spTree>
    <p:extLst>
      <p:ext uri="{BB962C8B-B14F-4D97-AF65-F5344CB8AC3E}">
        <p14:creationId xmlns:p14="http://schemas.microsoft.com/office/powerpoint/2010/main" val="143306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E832AD-29BC-434F-9B09-30D215989E8D}"/>
              </a:ext>
            </a:extLst>
          </p:cNvPr>
          <p:cNvSpPr>
            <a:spLocks noGrp="1"/>
          </p:cNvSpPr>
          <p:nvPr>
            <p:ph type="body" sz="quarter" idx="16"/>
          </p:nvPr>
        </p:nvSpPr>
        <p:spPr/>
        <p:txBody>
          <a:bodyPr/>
          <a:lstStyle/>
          <a:p>
            <a:r>
              <a:rPr lang="en-US" dirty="0"/>
              <a:t> </a:t>
            </a:r>
            <a:endParaRPr lang="en-JP" dirty="0"/>
          </a:p>
        </p:txBody>
      </p:sp>
      <p:sp>
        <p:nvSpPr>
          <p:cNvPr id="4" name="Slide Number Placeholder 3">
            <a:extLst>
              <a:ext uri="{FF2B5EF4-FFF2-40B4-BE49-F238E27FC236}">
                <a16:creationId xmlns:a16="http://schemas.microsoft.com/office/drawing/2014/main" id="{251863AC-2231-D0E6-8FE7-1943CD76657F}"/>
              </a:ext>
            </a:extLst>
          </p:cNvPr>
          <p:cNvSpPr>
            <a:spLocks noGrp="1"/>
          </p:cNvSpPr>
          <p:nvPr>
            <p:ph type="sldNum" sz="quarter" idx="4"/>
          </p:nvPr>
        </p:nvSpPr>
        <p:spPr/>
        <p:txBody>
          <a:bodyPr/>
          <a:lstStyle/>
          <a:p>
            <a:fld id="{8C2E478F-E849-4A8C-AF1F-CBCC78A7CBFA}" type="slidenum">
              <a:rPr lang="en-US" altLang="ja-JP" noProof="0" smtClean="0"/>
              <a:pPr/>
              <a:t>7</a:t>
            </a:fld>
            <a:endParaRPr lang="ja-JP" altLang="en-US" noProof="0"/>
          </a:p>
        </p:txBody>
      </p:sp>
      <p:sp>
        <p:nvSpPr>
          <p:cNvPr id="5" name="Content Placeholder 4">
            <a:extLst>
              <a:ext uri="{FF2B5EF4-FFF2-40B4-BE49-F238E27FC236}">
                <a16:creationId xmlns:a16="http://schemas.microsoft.com/office/drawing/2014/main" id="{61F4FF6F-A491-1A20-B460-7915CCE841B2}"/>
              </a:ext>
            </a:extLst>
          </p:cNvPr>
          <p:cNvSpPr>
            <a:spLocks noGrp="1"/>
          </p:cNvSpPr>
          <p:nvPr>
            <p:ph idx="1"/>
          </p:nvPr>
        </p:nvSpPr>
        <p:spPr/>
        <p:txBody>
          <a:bodyPr/>
          <a:lstStyle/>
          <a:p>
            <a:r>
              <a:rPr lang="ja-JP" altLang="en-US" sz="2400" dirty="0">
                <a:cs typeface="Biome Light" panose="020B0303030204020804" pitchFamily="34" charset="0"/>
              </a:rPr>
              <a:t>この研究では、</a:t>
            </a:r>
            <a:r>
              <a:rPr lang="en-US" altLang="ko-KR" sz="2400" dirty="0">
                <a:solidFill>
                  <a:srgbClr val="FFC000"/>
                </a:solidFill>
                <a:cs typeface="Biome Light" panose="020B0303030204020804" pitchFamily="34" charset="0"/>
              </a:rPr>
              <a:t>BART</a:t>
            </a:r>
            <a:r>
              <a:rPr lang="ja-JP" altLang="en-US" sz="2400" dirty="0">
                <a:cs typeface="Biome Light" panose="020B0303030204020804" pitchFamily="34" charset="0"/>
              </a:rPr>
              <a:t>を使い、感情を理解し、それに適する</a:t>
            </a:r>
            <a:r>
              <a:rPr lang="ja-JP" altLang="en-US" sz="2400" dirty="0">
                <a:solidFill>
                  <a:srgbClr val="FF0000"/>
                </a:solidFill>
                <a:cs typeface="Biome Light" panose="020B0303030204020804" pitchFamily="34" charset="0"/>
              </a:rPr>
              <a:t>感情的</a:t>
            </a:r>
            <a:r>
              <a:rPr lang="ja-JP" altLang="en-US" sz="2400" dirty="0">
                <a:cs typeface="Biome Light" panose="020B0303030204020804" pitchFamily="34" charset="0"/>
              </a:rPr>
              <a:t>な答えができるチャットボットを具現することを目標とする。</a:t>
            </a:r>
            <a:endParaRPr lang="ja-JP" altLang="en-US" sz="2400" dirty="0"/>
          </a:p>
          <a:p>
            <a:endParaRPr lang="en-JP" sz="2400" dirty="0"/>
          </a:p>
        </p:txBody>
      </p:sp>
      <p:sp>
        <p:nvSpPr>
          <p:cNvPr id="6" name="Title 5">
            <a:extLst>
              <a:ext uri="{FF2B5EF4-FFF2-40B4-BE49-F238E27FC236}">
                <a16:creationId xmlns:a16="http://schemas.microsoft.com/office/drawing/2014/main" id="{6A4DC3A8-34A8-5EA6-7DCC-17EDE35E5AC1}"/>
              </a:ext>
            </a:extLst>
          </p:cNvPr>
          <p:cNvSpPr>
            <a:spLocks noGrp="1"/>
          </p:cNvSpPr>
          <p:nvPr>
            <p:ph type="title"/>
          </p:nvPr>
        </p:nvSpPr>
        <p:spPr/>
        <p:txBody>
          <a:bodyPr/>
          <a:lstStyle/>
          <a:p>
            <a:r>
              <a:rPr lang="en-JP" sz="3600" dirty="0"/>
              <a:t>目的</a:t>
            </a:r>
          </a:p>
        </p:txBody>
      </p:sp>
      <p:pic>
        <p:nvPicPr>
          <p:cNvPr id="1026" name="Picture 2">
            <a:extLst>
              <a:ext uri="{FF2B5EF4-FFF2-40B4-BE49-F238E27FC236}">
                <a16:creationId xmlns:a16="http://schemas.microsoft.com/office/drawing/2014/main" id="{461FB94F-140B-AC10-3B5A-A14571730655}"/>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t="4090" b="409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B1A1EE7B-9CB3-6302-9EF3-457D44DF6B43}"/>
              </a:ext>
            </a:extLst>
          </p:cNvPr>
          <p:cNvSpPr txBox="1"/>
          <p:nvPr/>
        </p:nvSpPr>
        <p:spPr>
          <a:xfrm>
            <a:off x="0" y="6619304"/>
            <a:ext cx="2455817" cy="319263"/>
          </a:xfrm>
          <a:prstGeom prst="rect">
            <a:avLst/>
          </a:prstGeom>
          <a:noFill/>
        </p:spPr>
        <p:txBody>
          <a:bodyPr wrap="square" rtlCol="0">
            <a:spAutoFit/>
          </a:bodyPr>
          <a:lstStyle/>
          <a:p>
            <a:r>
              <a:rPr kumimoji="1" lang="en-US" altLang="ja-JP" sz="1400" dirty="0"/>
              <a:t>Bart Simpson (Matt Groening)</a:t>
            </a:r>
            <a:endParaRPr kumimoji="1" lang="ja-JP" altLang="en-US" sz="1400" dirty="0"/>
          </a:p>
        </p:txBody>
      </p:sp>
    </p:spTree>
    <p:extLst>
      <p:ext uri="{BB962C8B-B14F-4D97-AF65-F5344CB8AC3E}">
        <p14:creationId xmlns:p14="http://schemas.microsoft.com/office/powerpoint/2010/main" val="119550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2A7E7B-DBED-D9BA-57CF-1DA5C1D4A9AA}"/>
              </a:ext>
            </a:extLst>
          </p:cNvPr>
          <p:cNvSpPr>
            <a:spLocks noGrp="1"/>
          </p:cNvSpPr>
          <p:nvPr>
            <p:ph type="title"/>
          </p:nvPr>
        </p:nvSpPr>
        <p:spPr/>
        <p:txBody>
          <a:bodyPr/>
          <a:lstStyle/>
          <a:p>
            <a:r>
              <a:rPr lang="en-JP" dirty="0"/>
              <a:t>予定</a:t>
            </a:r>
          </a:p>
        </p:txBody>
      </p:sp>
      <p:sp>
        <p:nvSpPr>
          <p:cNvPr id="4" name="Slide Number Placeholder 3">
            <a:extLst>
              <a:ext uri="{FF2B5EF4-FFF2-40B4-BE49-F238E27FC236}">
                <a16:creationId xmlns:a16="http://schemas.microsoft.com/office/drawing/2014/main" id="{A2B0077F-3C7E-9861-9C85-3572BF845EC8}"/>
              </a:ext>
            </a:extLst>
          </p:cNvPr>
          <p:cNvSpPr>
            <a:spLocks noGrp="1"/>
          </p:cNvSpPr>
          <p:nvPr>
            <p:ph type="sldNum" sz="quarter" idx="11"/>
          </p:nvPr>
        </p:nvSpPr>
        <p:spPr/>
        <p:txBody>
          <a:bodyPr/>
          <a:lstStyle/>
          <a:p>
            <a:fld id="{8C2E478F-E849-4A8C-AF1F-CBCC78A7CBFA}" type="slidenum">
              <a:rPr lang="en-US" altLang="ja-JP" noProof="0" smtClean="0"/>
              <a:pPr/>
              <a:t>8</a:t>
            </a:fld>
            <a:endParaRPr lang="ja-JP" altLang="en-US" noProof="0"/>
          </a:p>
        </p:txBody>
      </p:sp>
      <p:graphicFrame>
        <p:nvGraphicFramePr>
          <p:cNvPr id="16" name="表 16">
            <a:extLst>
              <a:ext uri="{FF2B5EF4-FFF2-40B4-BE49-F238E27FC236}">
                <a16:creationId xmlns:a16="http://schemas.microsoft.com/office/drawing/2014/main" id="{4B320AD9-A1F1-0A76-C1A6-982D6B59F25E}"/>
              </a:ext>
            </a:extLst>
          </p:cNvPr>
          <p:cNvGraphicFramePr>
            <a:graphicFrameLocks noGrp="1"/>
          </p:cNvGraphicFramePr>
          <p:nvPr>
            <p:extLst>
              <p:ext uri="{D42A27DB-BD31-4B8C-83A1-F6EECF244321}">
                <p14:modId xmlns:p14="http://schemas.microsoft.com/office/powerpoint/2010/main" val="2454559333"/>
              </p:ext>
            </p:extLst>
          </p:nvPr>
        </p:nvGraphicFramePr>
        <p:xfrm>
          <a:off x="1576977" y="2352643"/>
          <a:ext cx="9038046" cy="3016312"/>
        </p:xfrm>
        <a:graphic>
          <a:graphicData uri="http://schemas.openxmlformats.org/drawingml/2006/table">
            <a:tbl>
              <a:tblPr firstRow="1" bandRow="1">
                <a:tableStyleId>{5C22544A-7EE6-4342-B048-85BDC9FD1C3A}</a:tableStyleId>
              </a:tblPr>
              <a:tblGrid>
                <a:gridCol w="2046306">
                  <a:extLst>
                    <a:ext uri="{9D8B030D-6E8A-4147-A177-3AD203B41FA5}">
                      <a16:colId xmlns:a16="http://schemas.microsoft.com/office/drawing/2014/main" val="2667257741"/>
                    </a:ext>
                  </a:extLst>
                </a:gridCol>
                <a:gridCol w="1165290">
                  <a:extLst>
                    <a:ext uri="{9D8B030D-6E8A-4147-A177-3AD203B41FA5}">
                      <a16:colId xmlns:a16="http://schemas.microsoft.com/office/drawing/2014/main" val="3778995893"/>
                    </a:ext>
                  </a:extLst>
                </a:gridCol>
                <a:gridCol w="1165290">
                  <a:extLst>
                    <a:ext uri="{9D8B030D-6E8A-4147-A177-3AD203B41FA5}">
                      <a16:colId xmlns:a16="http://schemas.microsoft.com/office/drawing/2014/main" val="880400650"/>
                    </a:ext>
                  </a:extLst>
                </a:gridCol>
                <a:gridCol w="1165290">
                  <a:extLst>
                    <a:ext uri="{9D8B030D-6E8A-4147-A177-3AD203B41FA5}">
                      <a16:colId xmlns:a16="http://schemas.microsoft.com/office/drawing/2014/main" val="714997595"/>
                    </a:ext>
                  </a:extLst>
                </a:gridCol>
                <a:gridCol w="1165290">
                  <a:extLst>
                    <a:ext uri="{9D8B030D-6E8A-4147-A177-3AD203B41FA5}">
                      <a16:colId xmlns:a16="http://schemas.microsoft.com/office/drawing/2014/main" val="2884974181"/>
                    </a:ext>
                  </a:extLst>
                </a:gridCol>
                <a:gridCol w="1165290">
                  <a:extLst>
                    <a:ext uri="{9D8B030D-6E8A-4147-A177-3AD203B41FA5}">
                      <a16:colId xmlns:a16="http://schemas.microsoft.com/office/drawing/2014/main" val="1546451193"/>
                    </a:ext>
                  </a:extLst>
                </a:gridCol>
                <a:gridCol w="1165290">
                  <a:extLst>
                    <a:ext uri="{9D8B030D-6E8A-4147-A177-3AD203B41FA5}">
                      <a16:colId xmlns:a16="http://schemas.microsoft.com/office/drawing/2014/main" val="2827647075"/>
                    </a:ext>
                  </a:extLst>
                </a:gridCol>
              </a:tblGrid>
              <a:tr h="754078">
                <a:tc>
                  <a:txBody>
                    <a:bodyPr/>
                    <a:lstStyle/>
                    <a:p>
                      <a:pPr algn="ctr"/>
                      <a:endParaRPr kumimoji="1" lang="ja-JP" alt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２月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３月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４月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５月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６月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７月</a:t>
                      </a:r>
                      <a:endParaRPr kumimoji="1" lang="ja-JP"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86252"/>
                  </a:ext>
                </a:extLst>
              </a:tr>
              <a:tr h="754078">
                <a:tc>
                  <a:txBody>
                    <a:bodyPr/>
                    <a:lstStyle/>
                    <a:p>
                      <a:pPr algn="ctr"/>
                      <a:r>
                        <a:rPr kumimoji="1" lang="en-US" altLang="ja-JP" dirty="0">
                          <a:solidFill>
                            <a:schemeClr val="accent5">
                              <a:lumMod val="90000"/>
                              <a:lumOff val="10000"/>
                            </a:schemeClr>
                          </a:solidFill>
                        </a:rPr>
                        <a:t>RNN &amp; Transformer</a:t>
                      </a:r>
                    </a:p>
                    <a:p>
                      <a:pPr algn="ctr"/>
                      <a:r>
                        <a:rPr kumimoji="1" lang="en-US" altLang="ja-JP" dirty="0">
                          <a:solidFill>
                            <a:schemeClr val="accent5">
                              <a:lumMod val="90000"/>
                              <a:lumOff val="10000"/>
                            </a:schemeClr>
                          </a:solidFill>
                        </a:rPr>
                        <a:t>&amp; Bart</a:t>
                      </a:r>
                      <a:r>
                        <a:rPr kumimoji="1" lang="ja-JP" altLang="en-US" dirty="0">
                          <a:solidFill>
                            <a:schemeClr val="accent5">
                              <a:lumMod val="90000"/>
                              <a:lumOff val="10000"/>
                            </a:schemeClr>
                          </a:solidFill>
                        </a:rPr>
                        <a:t>の勉強</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2667835"/>
                  </a:ext>
                </a:extLst>
              </a:tr>
              <a:tr h="754078">
                <a:tc>
                  <a:txBody>
                    <a:bodyPr/>
                    <a:lstStyle/>
                    <a:p>
                      <a:pPr algn="ctr"/>
                      <a:r>
                        <a:rPr kumimoji="1" lang="ja-JP" altLang="en-US" dirty="0">
                          <a:solidFill>
                            <a:srgbClr val="00B050"/>
                          </a:solidFill>
                        </a:rPr>
                        <a:t>モデル構築</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506477"/>
                  </a:ext>
                </a:extLst>
              </a:tr>
              <a:tr h="754078">
                <a:tc>
                  <a:txBody>
                    <a:bodyPr/>
                    <a:lstStyle/>
                    <a:p>
                      <a:pPr algn="ctr"/>
                      <a:r>
                        <a:rPr kumimoji="1" lang="ja-JP" altLang="en-US" dirty="0">
                          <a:solidFill>
                            <a:srgbClr val="FFC000"/>
                          </a:solidFill>
                        </a:rPr>
                        <a:t>改善 </a:t>
                      </a:r>
                      <a:r>
                        <a:rPr kumimoji="1" lang="en-US" altLang="ja-JP" dirty="0">
                          <a:solidFill>
                            <a:srgbClr val="FFC000"/>
                          </a:solidFill>
                        </a:rPr>
                        <a:t>&amp; </a:t>
                      </a:r>
                      <a:r>
                        <a:rPr kumimoji="1" lang="ja-JP" altLang="en-US" dirty="0">
                          <a:solidFill>
                            <a:srgbClr val="FFC000"/>
                          </a:solidFill>
                        </a:rPr>
                        <a:t>論文</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46583682"/>
                  </a:ext>
                </a:extLst>
              </a:tr>
            </a:tbl>
          </a:graphicData>
        </a:graphic>
      </p:graphicFrame>
    </p:spTree>
    <p:extLst>
      <p:ext uri="{BB962C8B-B14F-4D97-AF65-F5344CB8AC3E}">
        <p14:creationId xmlns:p14="http://schemas.microsoft.com/office/powerpoint/2010/main" val="262248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プレースホルダー 7" descr="抽象的な画像">
            <a:extLst>
              <a:ext uri="{FF2B5EF4-FFF2-40B4-BE49-F238E27FC236}">
                <a16:creationId xmlns:a16="http://schemas.microsoft.com/office/drawing/2014/main" id="{4E7009E5-8986-697F-2744-9423C26CF66D}"/>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8" name="テキスト ボックス 7">
            <a:extLst>
              <a:ext uri="{FF2B5EF4-FFF2-40B4-BE49-F238E27FC236}">
                <a16:creationId xmlns:a16="http://schemas.microsoft.com/office/drawing/2014/main" id="{5D1D6EDA-BD39-C281-09B3-F69EAAFD63D9}"/>
              </a:ext>
            </a:extLst>
          </p:cNvPr>
          <p:cNvSpPr txBox="1"/>
          <p:nvPr/>
        </p:nvSpPr>
        <p:spPr>
          <a:xfrm>
            <a:off x="2393092" y="227971"/>
            <a:ext cx="7405816" cy="707886"/>
          </a:xfrm>
          <a:prstGeom prst="rect">
            <a:avLst/>
          </a:prstGeom>
          <a:noFill/>
        </p:spPr>
        <p:txBody>
          <a:bodyPr wrap="square" rtlCol="0">
            <a:spAutoFit/>
          </a:bodyPr>
          <a:lstStyle/>
          <a:p>
            <a:pPr algn="ctr"/>
            <a:r>
              <a:rPr kumimoji="1" lang="ja-JP" altLang="en-US" sz="4000" b="1" dirty="0"/>
              <a:t>参考文献</a:t>
            </a:r>
          </a:p>
        </p:txBody>
      </p:sp>
      <p:sp>
        <p:nvSpPr>
          <p:cNvPr id="10" name="テキスト プレースホルダー 9">
            <a:extLst>
              <a:ext uri="{FF2B5EF4-FFF2-40B4-BE49-F238E27FC236}">
                <a16:creationId xmlns:a16="http://schemas.microsoft.com/office/drawing/2014/main" id="{3D5FA6A7-F5C9-B781-C258-FF5668FA5258}"/>
              </a:ext>
            </a:extLst>
          </p:cNvPr>
          <p:cNvSpPr>
            <a:spLocks noGrp="1"/>
          </p:cNvSpPr>
          <p:nvPr>
            <p:ph type="body" sz="quarter" idx="11"/>
          </p:nvPr>
        </p:nvSpPr>
        <p:spPr>
          <a:xfrm>
            <a:off x="975197" y="1163828"/>
            <a:ext cx="10241606" cy="5680843"/>
          </a:xfrm>
        </p:spPr>
        <p:txBody>
          <a:bodyPr/>
          <a:lstStyle/>
          <a:p>
            <a:pPr algn="l"/>
            <a:r>
              <a:rPr lang="en-US" altLang="ja-JP" sz="1200" dirty="0"/>
              <a:t>[1] </a:t>
            </a:r>
            <a:r>
              <a:rPr lang="en-US" altLang="ja-JP" sz="1200" dirty="0" err="1"/>
              <a:t>Bellet</a:t>
            </a:r>
            <a:r>
              <a:rPr lang="en-US" altLang="ja-JP" sz="1200" dirty="0"/>
              <a:t> PS, Maloney MJ. The Importance of Empathy as an Interviewing Skill in Medicine. JAMA. 1991;266(13):1831–1832. doi:10.1001/jama.1991.03470130111039</a:t>
            </a:r>
          </a:p>
          <a:p>
            <a:pPr algn="l"/>
            <a:r>
              <a:rPr lang="de-DE" altLang="ja-JP" sz="1200" dirty="0"/>
              <a:t>[2] Warum ich fühle, was Du fühlst (Joachim Bauer, 2005)</a:t>
            </a:r>
            <a:endParaRPr lang="en-US" altLang="ja-JP" sz="1200" dirty="0"/>
          </a:p>
          <a:p>
            <a:pPr algn="l"/>
            <a:r>
              <a:rPr lang="en-US" altLang="ja-JP" sz="1200" dirty="0"/>
              <a:t>[3] [BART: Denoising Sequence-to-Sequence Pre-training for Natural Language Generation, Translation, and Comprehension](https://aclanthology.org/2020.acl-main.703) (Lewis et al., ACL 2020)</a:t>
            </a:r>
          </a:p>
          <a:p>
            <a:pPr algn="l"/>
            <a:r>
              <a:rPr lang="en-US" altLang="ja-JP" sz="1200" dirty="0"/>
              <a:t>[4] Vaswani, Ashish et al. “Attention is All you Need.” </a:t>
            </a:r>
            <a:r>
              <a:rPr lang="en-US" altLang="ja-JP" sz="1200" dirty="0" err="1"/>
              <a:t>ArXiv</a:t>
            </a:r>
            <a:r>
              <a:rPr lang="en-US" altLang="ja-JP" sz="1200" dirty="0"/>
              <a:t> abs/1706.03762 (2017): n. </a:t>
            </a:r>
            <a:r>
              <a:rPr lang="en-US" altLang="ja-JP" sz="1200" dirty="0" err="1"/>
              <a:t>pag</a:t>
            </a:r>
            <a:r>
              <a:rPr lang="en-US" altLang="ja-JP" sz="1200" dirty="0"/>
              <a:t>.</a:t>
            </a:r>
          </a:p>
          <a:p>
            <a:pPr algn="l"/>
            <a:r>
              <a:rPr lang="en-US" altLang="ja-JP" sz="1200" dirty="0"/>
              <a:t>[5] Devlin, Jacob, Ming-Wei Chang, Kenton Lee and Kristina Toutanova. “BERT: Pre-training of Deep Bidirectional Transformers for Language Understanding.” </a:t>
            </a:r>
            <a:r>
              <a:rPr lang="en-US" altLang="ja-JP" sz="1200" dirty="0" err="1"/>
              <a:t>ArXiv</a:t>
            </a:r>
            <a:r>
              <a:rPr lang="en-US" altLang="ja-JP" sz="1200" dirty="0"/>
              <a:t> abs/1810.04805 (2019): n. </a:t>
            </a:r>
            <a:r>
              <a:rPr lang="en-US" altLang="ja-JP" sz="1200" dirty="0" err="1"/>
              <a:t>pag</a:t>
            </a:r>
            <a:r>
              <a:rPr lang="en-US" altLang="ja-JP" sz="1200" dirty="0"/>
              <a:t>.</a:t>
            </a:r>
          </a:p>
          <a:p>
            <a:pPr algn="l"/>
            <a:r>
              <a:rPr lang="en-US" altLang="ja-JP" sz="1200" dirty="0"/>
              <a:t>[6] Alec Radford, Karthik Narasimhan, Tim </a:t>
            </a:r>
            <a:r>
              <a:rPr lang="en-US" altLang="ja-JP" sz="1200" dirty="0" err="1"/>
              <a:t>Salimans</a:t>
            </a:r>
            <a:r>
              <a:rPr lang="en-US" altLang="ja-JP" sz="1200" dirty="0"/>
              <a:t>, Ilya </a:t>
            </a:r>
            <a:r>
              <a:rPr lang="en-US" altLang="ja-JP" sz="1200" dirty="0" err="1"/>
              <a:t>Sutskever</a:t>
            </a:r>
            <a:r>
              <a:rPr lang="en-US" altLang="ja-JP" sz="1200" dirty="0"/>
              <a:t>. "Improving Language Understanding by Generative Pre-Training." openai.com/blog/language-unsupervised (2018): n. </a:t>
            </a:r>
            <a:r>
              <a:rPr lang="en-US" altLang="ja-JP" sz="1200" dirty="0" err="1"/>
              <a:t>pag</a:t>
            </a:r>
            <a:r>
              <a:rPr lang="en-US" altLang="ja-JP" sz="1200" dirty="0"/>
              <a:t>.</a:t>
            </a:r>
          </a:p>
          <a:p>
            <a:pPr algn="l"/>
            <a:r>
              <a:rPr lang="en-US" altLang="ja-JP" sz="1200" dirty="0"/>
              <a:t>[7] Brown, Tom B., Benjamin Mann, Nick Ryder, Melanie Subbiah, Jared Kaplan, Prafulla </a:t>
            </a:r>
            <a:r>
              <a:rPr lang="en-US" altLang="ja-JP" sz="1200" dirty="0" err="1"/>
              <a:t>Dhariwal</a:t>
            </a:r>
            <a:r>
              <a:rPr lang="en-US" altLang="ja-JP" sz="1200" dirty="0"/>
              <a:t>, Arvind </a:t>
            </a:r>
            <a:r>
              <a:rPr lang="en-US" altLang="ja-JP" sz="1200" dirty="0" err="1"/>
              <a:t>Neelakantan</a:t>
            </a:r>
            <a:r>
              <a:rPr lang="en-US" altLang="ja-JP" sz="1200" dirty="0"/>
              <a:t>, Pranav </a:t>
            </a:r>
            <a:r>
              <a:rPr lang="en-US" altLang="ja-JP" sz="1200" dirty="0" err="1"/>
              <a:t>Shyam</a:t>
            </a:r>
            <a:r>
              <a:rPr lang="en-US" altLang="ja-JP" sz="1200" dirty="0"/>
              <a:t>, Girish Sastry, Amanda </a:t>
            </a:r>
            <a:r>
              <a:rPr lang="en-US" altLang="ja-JP" sz="1200" dirty="0" err="1"/>
              <a:t>Askell</a:t>
            </a:r>
            <a:r>
              <a:rPr lang="en-US" altLang="ja-JP" sz="1200" dirty="0"/>
              <a:t>, </a:t>
            </a:r>
            <a:r>
              <a:rPr lang="en-US" altLang="ja-JP" sz="1200" dirty="0" err="1"/>
              <a:t>Sandhini</a:t>
            </a:r>
            <a:r>
              <a:rPr lang="en-US" altLang="ja-JP" sz="1200" dirty="0"/>
              <a:t> Agarwal, Ariel Herbert-Voss, Gretchen Krueger, T. J. </a:t>
            </a:r>
            <a:r>
              <a:rPr lang="en-US" altLang="ja-JP" sz="1200" dirty="0" err="1"/>
              <a:t>Henighan</a:t>
            </a:r>
            <a:r>
              <a:rPr lang="en-US" altLang="ja-JP" sz="1200" dirty="0"/>
              <a:t>, Rewon Child, Aditya Ramesh, Daniel M. Ziegler, Jeff Wu, Clemens Winter, Christopher Hesse, Mark Chen, Eric Sigler, Mateusz Litwin, Scott Gray, Benjamin Chess, Jack Clark, Christopher Berner, Sam </a:t>
            </a:r>
            <a:r>
              <a:rPr lang="en-US" altLang="ja-JP" sz="1200" dirty="0" err="1"/>
              <a:t>McCandlish</a:t>
            </a:r>
            <a:r>
              <a:rPr lang="en-US" altLang="ja-JP" sz="1200" dirty="0"/>
              <a:t>, Alec Radford, Ilya </a:t>
            </a:r>
            <a:r>
              <a:rPr lang="en-US" altLang="ja-JP" sz="1200" dirty="0" err="1"/>
              <a:t>Sutskever</a:t>
            </a:r>
            <a:r>
              <a:rPr lang="en-US" altLang="ja-JP" sz="1200" dirty="0"/>
              <a:t> and Dario </a:t>
            </a:r>
            <a:r>
              <a:rPr lang="en-US" altLang="ja-JP" sz="1200" dirty="0" err="1"/>
              <a:t>Amodei</a:t>
            </a:r>
            <a:r>
              <a:rPr lang="en-US" altLang="ja-JP" sz="1200" dirty="0"/>
              <a:t>. “Language Models are Few-Shot Learners.” </a:t>
            </a:r>
            <a:r>
              <a:rPr lang="en-US" altLang="ja-JP" sz="1200" dirty="0" err="1"/>
              <a:t>ArXiv</a:t>
            </a:r>
            <a:r>
              <a:rPr lang="en-US" altLang="ja-JP" sz="1200" dirty="0"/>
              <a:t> abs/2005.14165 (2020): n. </a:t>
            </a:r>
            <a:r>
              <a:rPr lang="en-US" altLang="ja-JP" sz="1200" dirty="0" err="1"/>
              <a:t>pag</a:t>
            </a:r>
            <a:r>
              <a:rPr lang="en-US" altLang="ja-JP" sz="1200" dirty="0"/>
              <a:t>.</a:t>
            </a:r>
          </a:p>
          <a:p>
            <a:pPr algn="l"/>
            <a:r>
              <a:rPr lang="en-US" altLang="ja-JP" sz="1200" dirty="0"/>
              <a:t>[8] Ide, Tatsuya and Daisuke Kawahara. “Multi-Task Learning of Generation and Classification for Emotion-Aware Dialogue Response Generation.” North American Chapter of the Association for Computational Linguistics (2021).</a:t>
            </a:r>
          </a:p>
          <a:p>
            <a:pPr algn="l"/>
            <a:endParaRPr lang="ja-JP" altLang="en-US" sz="1200" dirty="0"/>
          </a:p>
        </p:txBody>
      </p:sp>
    </p:spTree>
    <p:extLst>
      <p:ext uri="{BB962C8B-B14F-4D97-AF65-F5344CB8AC3E}">
        <p14:creationId xmlns:p14="http://schemas.microsoft.com/office/powerpoint/2010/main" val="3037795224"/>
      </p:ext>
    </p:extLst>
  </p:cSld>
  <p:clrMapOvr>
    <a:masterClrMapping/>
  </p:clrMapOvr>
</p:sld>
</file>

<file path=ppt/theme/theme1.xml><?xml version="1.0" encoding="utf-8"?>
<a:theme xmlns:a="http://schemas.openxmlformats.org/drawingml/2006/main" name="Office テーマ">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7_TF55661986_Win32.potx" id="{ABB55A17-555E-4EF1-93C6-7F44B060739D}" vid="{17746DF0-0C70-43DC-AB37-8719C3E640B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テクノロジに関するプレゼンテーション</Template>
  <TotalTime>2975</TotalTime>
  <Words>1257</Words>
  <Application>Microsoft Office PowerPoint</Application>
  <PresentationFormat>ワイド画面</PresentationFormat>
  <Paragraphs>95</Paragraphs>
  <Slides>10</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Malgun Gothic</vt:lpstr>
      <vt:lpstr>Meiryo UI</vt:lpstr>
      <vt:lpstr>Noto Sans CJK KR Regular</vt:lpstr>
      <vt:lpstr>Arial</vt:lpstr>
      <vt:lpstr>Calibri</vt:lpstr>
      <vt:lpstr>Wingdings</vt:lpstr>
      <vt:lpstr>Office テーマ</vt:lpstr>
      <vt:lpstr>感情認識に基づく対話システム</vt:lpstr>
      <vt:lpstr>目次</vt:lpstr>
      <vt:lpstr>研究背景</vt:lpstr>
      <vt:lpstr>関連研究</vt:lpstr>
      <vt:lpstr>PowerPoint プレゼンテーション</vt:lpstr>
      <vt:lpstr>感情的な応答生成モデル </vt:lpstr>
      <vt:lpstr>目的</vt:lpstr>
      <vt:lpstr>予定</vt:lpstr>
      <vt:lpstr>PowerPoint プレゼンテーション</vt:lpstr>
      <vt:lpstr>ありがとうございます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9LDI1101</dc:creator>
  <cp:lastModifiedBy>9LDI1101</cp:lastModifiedBy>
  <cp:revision>119</cp:revision>
  <dcterms:created xsi:type="dcterms:W3CDTF">2023-01-12T03:16:10Z</dcterms:created>
  <dcterms:modified xsi:type="dcterms:W3CDTF">2023-01-17T05:37:45Z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