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99F_10C09C6A.xml" ContentType="application/vnd.ms-powerpoint.comments+xml"/>
  <Override PartName="/ppt/comments/modernComment_9A0_FD2BB0D8.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59" r:id="rId7"/>
    <p:sldId id="2451" r:id="rId8"/>
    <p:sldId id="2463" r:id="rId9"/>
    <p:sldId id="2464" r:id="rId10"/>
    <p:sldId id="2465" r:id="rId11"/>
    <p:sldId id="2450" r:id="rId12"/>
    <p:sldId id="2436" r:id="rId1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5033" autoAdjust="0"/>
  </p:normalViewPr>
  <p:slideViewPr>
    <p:cSldViewPr snapToGrid="0">
      <p:cViewPr varScale="1">
        <p:scale>
          <a:sx n="116" d="100"/>
          <a:sy n="116" d="100"/>
        </p:scale>
        <p:origin x="108" y="16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36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Lst>
</file>

<file path=ppt/comments/modernComment_9A0_FD2BB0D8.xml><?xml version="1.0" encoding="utf-8"?>
<p188:cmLst xmlns:a="http://schemas.openxmlformats.org/drawingml/2006/main" xmlns:r="http://schemas.openxmlformats.org/officeDocument/2006/relationships" xmlns:p188="http://schemas.microsoft.com/office/powerpoint/2018/8/main">
  <p188:cm id="{FDEDEFB6-6EAF-4DC0-B423-F03FC27BEDC7}" authorId="{1EFC48C2-2497-73DC-7537-DF61019DF009}" created="2023-01-15T12:00:33.744">
    <pc:sldMkLst xmlns:pc="http://schemas.microsoft.com/office/powerpoint/2013/main/command">
      <pc:docMk/>
      <pc:sldMk cId="4247498968" sldId="2464"/>
    </pc:sldMkLst>
    <p188:txBody>
      <a:bodyPr/>
      <a:lstStyle/>
      <a:p>
        <a:r>
          <a:rPr lang="ko-KR"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2023/1/15</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2023/1/15</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4</a:t>
            </a:fld>
            <a:endParaRPr lang="ja-JP" altLang="en-US"/>
          </a:p>
        </p:txBody>
      </p:sp>
    </p:spTree>
    <p:extLst>
      <p:ext uri="{BB962C8B-B14F-4D97-AF65-F5344CB8AC3E}">
        <p14:creationId xmlns:p14="http://schemas.microsoft.com/office/powerpoint/2010/main" val="32207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8</a:t>
            </a:fld>
            <a:endParaRPr lang="ja-JP" altLang="en-US"/>
          </a:p>
        </p:txBody>
      </p:sp>
    </p:spTree>
    <p:extLst>
      <p:ext uri="{BB962C8B-B14F-4D97-AF65-F5344CB8AC3E}">
        <p14:creationId xmlns:p14="http://schemas.microsoft.com/office/powerpoint/2010/main" val="2575837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9</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99F_10C09C6A.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9A0_FD2BB0D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microsoft.com/office/2007/relationships/hdphoto" Target="../media/hdphoto1.wdp"/><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rtl="0"/>
            <a:r>
              <a:rPr lang="ja-JP" altLang="en-US" dirty="0"/>
              <a:t>概要</a:t>
            </a:r>
            <a:endParaRPr lang="en-US" altLang="ja-JP" dirty="0"/>
          </a:p>
          <a:p>
            <a:pPr rtl="0"/>
            <a:r>
              <a:rPr lang="en-US" altLang="ja-JP" dirty="0"/>
              <a:t>Bart</a:t>
            </a:r>
          </a:p>
          <a:p>
            <a:pPr rtl="0"/>
            <a:r>
              <a:rPr lang="ja-JP" altLang="en-US" dirty="0"/>
              <a:t>感情的な応答生成モデル</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ja-JP" altLang="en-US"/>
              <a:t>概要</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6000" y="2799617"/>
            <a:ext cx="4911969" cy="3446346"/>
          </a:xfrm>
        </p:spPr>
        <p:txBody>
          <a:bodyPr rtlCol="0">
            <a:normAutofit/>
          </a:bodyPr>
          <a:lstStyle/>
          <a:p>
            <a:pPr marL="0" indent="0" rtl="0">
              <a:lnSpc>
                <a:spcPct val="100000"/>
              </a:lnSpc>
              <a:buNone/>
            </a:pPr>
            <a:r>
              <a:rPr lang="ja-JP" altLang="en-US" dirty="0">
                <a:cs typeface="Biome Light" panose="020B0303030204020804" pitchFamily="34" charset="0"/>
              </a:rPr>
              <a:t>コンピューターが人の指示をより正確に理解したり、友達みたいな存在になるためには、人間のように話せる必要があると考えられる。</a:t>
            </a:r>
            <a:endParaRPr lang="en-US" altLang="ja-JP" dirty="0">
              <a:cs typeface="Biome Light" panose="020B0303030204020804" pitchFamily="34" charset="0"/>
            </a:endParaRPr>
          </a:p>
          <a:p>
            <a:pPr marL="0" indent="0" rtl="0">
              <a:lnSpc>
                <a:spcPct val="100000"/>
              </a:lnSpc>
              <a:buNone/>
            </a:pPr>
            <a:r>
              <a:rPr lang="ja-JP" altLang="en-US" dirty="0">
                <a:cs typeface="Biome Light" panose="020B0303030204020804" pitchFamily="34" charset="0"/>
              </a:rPr>
              <a:t>この研究では、</a:t>
            </a:r>
            <a:r>
              <a:rPr lang="en-US" altLang="ko-KR" dirty="0">
                <a:cs typeface="Biome Light" panose="020B0303030204020804" pitchFamily="34" charset="0"/>
              </a:rPr>
              <a:t>BART(Mike Lewis et al., 2020)</a:t>
            </a:r>
            <a:r>
              <a:rPr lang="ja-JP" altLang="en-US" dirty="0">
                <a:cs typeface="Biome Light" panose="020B0303030204020804" pitchFamily="34" charset="0"/>
              </a:rPr>
              <a:t>を使い、感情を理解し、それに適する</a:t>
            </a:r>
            <a:r>
              <a:rPr lang="en-US" altLang="ja-JP" dirty="0">
                <a:cs typeface="Biome Light" panose="020B0303030204020804" pitchFamily="34" charset="0"/>
              </a:rPr>
              <a:t>”</a:t>
            </a:r>
            <a:r>
              <a:rPr lang="ja-JP" altLang="en-US" dirty="0">
                <a:cs typeface="Biome Light" panose="020B0303030204020804" pitchFamily="34" charset="0"/>
              </a:rPr>
              <a:t>感情的</a:t>
            </a:r>
            <a:r>
              <a:rPr lang="en-US" altLang="ja-JP" dirty="0">
                <a:cs typeface="Biome Light" panose="020B0303030204020804" pitchFamily="34" charset="0"/>
              </a:rPr>
              <a:t>”</a:t>
            </a:r>
            <a:r>
              <a:rPr lang="ja-JP" altLang="en-US" dirty="0">
                <a:cs typeface="Biome Light" panose="020B0303030204020804" pitchFamily="34" charset="0"/>
              </a:rPr>
              <a:t>な答えができるチャットボットを具現することを目標とする。</a:t>
            </a:r>
            <a:endParaRPr lang="ja-JP" altLang="en-US" dirty="0"/>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D24B42B-925B-494C-A986-BD85E8117E1E}"/>
              </a:ext>
            </a:extLst>
          </p:cNvPr>
          <p:cNvSpPr>
            <a:spLocks noGrp="1"/>
          </p:cNvSpPr>
          <p:nvPr>
            <p:ph type="title"/>
          </p:nvPr>
        </p:nvSpPr>
        <p:spPr/>
        <p:txBody>
          <a:bodyPr rtlCol="0">
            <a:normAutofit/>
          </a:bodyPr>
          <a:lstStyle/>
          <a:p>
            <a:pPr rtl="0"/>
            <a:r>
              <a:rPr lang="en-US" altLang="ja-JP" dirty="0">
                <a:solidFill>
                  <a:srgbClr val="FFC000"/>
                </a:solidFill>
              </a:rPr>
              <a:t>BART</a:t>
            </a:r>
            <a:r>
              <a:rPr lang="ja-JP" altLang="en-US" dirty="0"/>
              <a:t>とは。</a:t>
            </a:r>
          </a:p>
        </p:txBody>
      </p:sp>
      <p:pic>
        <p:nvPicPr>
          <p:cNvPr id="8" name="図プレースホルダー 7" descr="コンピューター コードのクローズアップ">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スライド番号プレースホルダー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n-US" altLang="ja-JP" smtClean="0"/>
              <a:t>4</a:t>
            </a:fld>
            <a:endParaRPr lang="ja-JP" altLang="en-US"/>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567550" y="193431"/>
            <a:ext cx="11056900" cy="830997"/>
          </a:xfrm>
          <a:prstGeom prst="rect">
            <a:avLst/>
          </a:prstGeom>
          <a:noFill/>
        </p:spPr>
        <p:txBody>
          <a:bodyPr wrap="square" rtlCol="0">
            <a:spAutoFit/>
          </a:bodyPr>
          <a:lstStyle/>
          <a:p>
            <a:pPr algn="ctr"/>
            <a:r>
              <a:rPr kumimoji="1" lang="en-US" altLang="ja-JP" sz="4800" dirty="0">
                <a:solidFill>
                  <a:srgbClr val="FF0000"/>
                </a:solidFill>
              </a:rPr>
              <a:t>B</a:t>
            </a:r>
            <a:r>
              <a:rPr kumimoji="1" lang="en-US" altLang="ja-JP" sz="4800" dirty="0"/>
              <a:t>idirectional </a:t>
            </a:r>
            <a:r>
              <a:rPr kumimoji="1" lang="en-US" altLang="ja-JP" sz="4800" dirty="0">
                <a:solidFill>
                  <a:srgbClr val="FF0000"/>
                </a:solidFill>
              </a:rPr>
              <a:t>A</a:t>
            </a:r>
            <a:r>
              <a:rPr kumimoji="1" lang="en-US" altLang="ja-JP" sz="4800" dirty="0"/>
              <a:t>uto-</a:t>
            </a:r>
            <a:r>
              <a:rPr kumimoji="1" lang="en-US" altLang="ja-JP" sz="4800" dirty="0">
                <a:solidFill>
                  <a:srgbClr val="FF0000"/>
                </a:solidFill>
              </a:rPr>
              <a:t>R</a:t>
            </a:r>
            <a:r>
              <a:rPr kumimoji="1" lang="en-US" altLang="ja-JP" sz="4800" dirty="0"/>
              <a:t>egressive </a:t>
            </a:r>
            <a:r>
              <a:rPr kumimoji="1" lang="en-US" altLang="ja-JP" sz="4800" dirty="0">
                <a:solidFill>
                  <a:srgbClr val="FF0000"/>
                </a:solidFill>
              </a:rPr>
              <a:t>T</a:t>
            </a:r>
            <a:r>
              <a:rPr kumimoji="1" lang="en-US" altLang="ja-JP" sz="4800" dirty="0"/>
              <a:t>ransformer</a:t>
            </a:r>
            <a:endParaRPr kumimoji="1" lang="ja-JP" altLang="en-US" sz="4800" dirty="0"/>
          </a:p>
        </p:txBody>
      </p:sp>
      <p:pic>
        <p:nvPicPr>
          <p:cNvPr id="1026" name="Picture 2" descr="그림1">
            <a:extLst>
              <a:ext uri="{FF2B5EF4-FFF2-40B4-BE49-F238E27FC236}">
                <a16:creationId xmlns:a16="http://schemas.microsoft.com/office/drawing/2014/main" id="{E93F2E84-20C8-50FA-DEE6-6C0330AB6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2" y="1100297"/>
            <a:ext cx="8525673" cy="5044267"/>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E629213-52A0-47D7-4575-A3EDBB32C0A0}"/>
              </a:ext>
            </a:extLst>
          </p:cNvPr>
          <p:cNvSpPr txBox="1"/>
          <p:nvPr/>
        </p:nvSpPr>
        <p:spPr>
          <a:xfrm>
            <a:off x="1360976" y="6220434"/>
            <a:ext cx="9470047" cy="646331"/>
          </a:xfrm>
          <a:prstGeom prst="rect">
            <a:avLst/>
          </a:prstGeom>
          <a:noFill/>
        </p:spPr>
        <p:txBody>
          <a:bodyPr wrap="square">
            <a:spAutoFit/>
          </a:bodyPr>
          <a:lstStyle/>
          <a:p>
            <a:r>
              <a:rPr lang="ja-JP" altLang="en-US" dirty="0"/>
              <a:t>[BART: Denoising Sequence-to-Sequence Pre-training for Natural Language Generation, Translation, and Comprehension](https://aclanthology.org/2020.acl-main.703) (Lewis et al., ACL 2020)</a:t>
            </a:r>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F47917E-3FBE-2E0A-EC0E-52FFC48E9FA2}"/>
              </a:ext>
            </a:extLst>
          </p:cNvPr>
          <p:cNvSpPr>
            <a:spLocks noGrp="1"/>
          </p:cNvSpPr>
          <p:nvPr>
            <p:ph type="title"/>
          </p:nvPr>
        </p:nvSpPr>
        <p:spPr>
          <a:xfrm>
            <a:off x="594519" y="120450"/>
            <a:ext cx="11002962" cy="861645"/>
          </a:xfrm>
        </p:spPr>
        <p:txBody>
          <a:bodyPr/>
          <a:lstStyle/>
          <a:p>
            <a:r>
              <a:rPr lang="en-US" altLang="ja-JP" sz="4000" dirty="0"/>
              <a:t>BERT &amp; GPT</a:t>
            </a:r>
            <a:endParaRPr lang="ja-JP" altLang="en-US" sz="4000" dirty="0"/>
          </a:p>
        </p:txBody>
      </p:sp>
      <p:sp>
        <p:nvSpPr>
          <p:cNvPr id="7" name="テキスト プレースホルダー 6">
            <a:extLst>
              <a:ext uri="{FF2B5EF4-FFF2-40B4-BE49-F238E27FC236}">
                <a16:creationId xmlns:a16="http://schemas.microsoft.com/office/drawing/2014/main" id="{F3B168CF-43A0-0CAE-9948-CEA296D46ACB}"/>
              </a:ext>
            </a:extLst>
          </p:cNvPr>
          <p:cNvSpPr>
            <a:spLocks noGrp="1"/>
          </p:cNvSpPr>
          <p:nvPr>
            <p:ph type="body" idx="1"/>
          </p:nvPr>
        </p:nvSpPr>
        <p:spPr>
          <a:xfrm>
            <a:off x="1770184" y="4672092"/>
            <a:ext cx="2098247" cy="861644"/>
          </a:xfrm>
        </p:spPr>
        <p:txBody>
          <a:bodyPr/>
          <a:lstStyle/>
          <a:p>
            <a:pPr algn="ctr"/>
            <a:r>
              <a:rPr lang="en-US" altLang="ja-JP" dirty="0">
                <a:solidFill>
                  <a:srgbClr val="002060"/>
                </a:solidFill>
              </a:rPr>
              <a:t>BERT</a:t>
            </a:r>
          </a:p>
        </p:txBody>
      </p:sp>
      <p:sp>
        <p:nvSpPr>
          <p:cNvPr id="5" name="スライド番号プレースホルダー 4">
            <a:extLst>
              <a:ext uri="{FF2B5EF4-FFF2-40B4-BE49-F238E27FC236}">
                <a16:creationId xmlns:a16="http://schemas.microsoft.com/office/drawing/2014/main" id="{C32DE5E6-D79C-32AA-9C48-EA2CDB1A3704}"/>
              </a:ext>
            </a:extLst>
          </p:cNvPr>
          <p:cNvSpPr>
            <a:spLocks noGrp="1"/>
          </p:cNvSpPr>
          <p:nvPr>
            <p:ph type="sldNum" sz="quarter" idx="12"/>
          </p:nvPr>
        </p:nvSpPr>
        <p:spPr/>
        <p:txBody>
          <a:bodyPr/>
          <a:lstStyle/>
          <a:p>
            <a:pPr rtl="0"/>
            <a:fld id="{8C2E478F-E849-4A8C-AF1F-CBCC78A7CBFA}" type="slidenum">
              <a:rPr lang="en-US" altLang="ja-JP" noProof="0" smtClean="0"/>
              <a:t>6</a:t>
            </a:fld>
            <a:endParaRPr lang="ja-JP" altLang="en-US" noProof="0"/>
          </a:p>
        </p:txBody>
      </p:sp>
      <p:sp>
        <p:nvSpPr>
          <p:cNvPr id="15" name="テキスト プレースホルダー 6">
            <a:extLst>
              <a:ext uri="{FF2B5EF4-FFF2-40B4-BE49-F238E27FC236}">
                <a16:creationId xmlns:a16="http://schemas.microsoft.com/office/drawing/2014/main" id="{575EEFD4-30C5-FFF1-591C-2E581B83664E}"/>
              </a:ext>
            </a:extLst>
          </p:cNvPr>
          <p:cNvSpPr txBox="1">
            <a:spLocks/>
          </p:cNvSpPr>
          <p:nvPr/>
        </p:nvSpPr>
        <p:spPr>
          <a:xfrm>
            <a:off x="1770184" y="1223058"/>
            <a:ext cx="8651631" cy="209925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2800" b="1" dirty="0"/>
              <a:t>Transformer</a:t>
            </a:r>
          </a:p>
          <a:p>
            <a:pPr algn="ctr"/>
            <a:r>
              <a:rPr lang="en-US" altLang="ja-JP" dirty="0"/>
              <a:t>Seq2Seq Based, </a:t>
            </a:r>
            <a:r>
              <a:rPr lang="ja-JP" altLang="en-US" dirty="0"/>
              <a:t>文章＝単語の間の</a:t>
            </a:r>
            <a:r>
              <a:rPr lang="en-US" altLang="ja-JP" dirty="0"/>
              <a:t>Attention</a:t>
            </a:r>
            <a:r>
              <a:rPr lang="ja-JP" altLang="en-US" dirty="0"/>
              <a:t>達の集まり</a:t>
            </a:r>
            <a:endParaRPr lang="en-US" altLang="ja-JP" dirty="0"/>
          </a:p>
          <a:p>
            <a:pPr algn="ctr"/>
            <a:r>
              <a:rPr lang="en-US" altLang="ja-JP" dirty="0"/>
              <a:t>Encoder – Decoder Model</a:t>
            </a:r>
          </a:p>
          <a:p>
            <a:pPr algn="ctr"/>
            <a:endParaRPr lang="ja-JP" altLang="en-US" dirty="0"/>
          </a:p>
        </p:txBody>
      </p:sp>
      <p:cxnSp>
        <p:nvCxnSpPr>
          <p:cNvPr id="19" name="直線矢印コネクタ 18">
            <a:extLst>
              <a:ext uri="{FF2B5EF4-FFF2-40B4-BE49-F238E27FC236}">
                <a16:creationId xmlns:a16="http://schemas.microsoft.com/office/drawing/2014/main" id="{7F729901-FE3C-CF37-39B9-04A89313B0A1}"/>
              </a:ext>
            </a:extLst>
          </p:cNvPr>
          <p:cNvCxnSpPr>
            <a:cxnSpLocks/>
            <a:endCxn id="7" idx="0"/>
          </p:cNvCxnSpPr>
          <p:nvPr/>
        </p:nvCxnSpPr>
        <p:spPr>
          <a:xfrm flipH="1">
            <a:off x="2819308" y="3322314"/>
            <a:ext cx="1638347" cy="1349778"/>
          </a:xfrm>
          <a:prstGeom prst="straightConnector1">
            <a:avLst/>
          </a:prstGeom>
          <a:ln>
            <a:solidFill>
              <a:srgbClr val="002060"/>
            </a:solidFill>
            <a:tailEnd type="triangle"/>
          </a:ln>
        </p:spPr>
        <p:style>
          <a:lnRef idx="3">
            <a:schemeClr val="accent3"/>
          </a:lnRef>
          <a:fillRef idx="0">
            <a:schemeClr val="accent3"/>
          </a:fillRef>
          <a:effectRef idx="2">
            <a:schemeClr val="accent3"/>
          </a:effectRef>
          <a:fontRef idx="minor">
            <a:schemeClr val="tx1"/>
          </a:fontRef>
        </p:style>
      </p:cxnSp>
      <p:sp>
        <p:nvSpPr>
          <p:cNvPr id="24" name="テキスト プレースホルダー 6">
            <a:extLst>
              <a:ext uri="{FF2B5EF4-FFF2-40B4-BE49-F238E27FC236}">
                <a16:creationId xmlns:a16="http://schemas.microsoft.com/office/drawing/2014/main" id="{8C7737FF-E329-CA68-1BB4-F12D75754DA7}"/>
              </a:ext>
            </a:extLst>
          </p:cNvPr>
          <p:cNvSpPr txBox="1">
            <a:spLocks/>
          </p:cNvSpPr>
          <p:nvPr/>
        </p:nvSpPr>
        <p:spPr>
          <a:xfrm>
            <a:off x="8323571" y="4672092"/>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dirty="0">
                <a:solidFill>
                  <a:srgbClr val="C00000"/>
                </a:solidFill>
              </a:rPr>
              <a:t>GPT</a:t>
            </a:r>
            <a:endParaRPr lang="ja-JP" altLang="en-US" dirty="0">
              <a:solidFill>
                <a:srgbClr val="C00000"/>
              </a:solidFill>
            </a:endParaRPr>
          </a:p>
        </p:txBody>
      </p:sp>
      <p:cxnSp>
        <p:nvCxnSpPr>
          <p:cNvPr id="26" name="直線矢印コネクタ 25">
            <a:extLst>
              <a:ext uri="{FF2B5EF4-FFF2-40B4-BE49-F238E27FC236}">
                <a16:creationId xmlns:a16="http://schemas.microsoft.com/office/drawing/2014/main" id="{F95E3D58-04BD-70E9-71A5-7B519ED0F8A6}"/>
              </a:ext>
            </a:extLst>
          </p:cNvPr>
          <p:cNvCxnSpPr>
            <a:cxnSpLocks/>
            <a:endCxn id="24" idx="0"/>
          </p:cNvCxnSpPr>
          <p:nvPr/>
        </p:nvCxnSpPr>
        <p:spPr>
          <a:xfrm>
            <a:off x="6579220" y="3322314"/>
            <a:ext cx="2793475" cy="1349778"/>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7E14837F-3E6D-58A7-1777-78671C9D15D2}"/>
              </a:ext>
            </a:extLst>
          </p:cNvPr>
          <p:cNvSpPr txBox="1"/>
          <p:nvPr/>
        </p:nvSpPr>
        <p:spPr>
          <a:xfrm>
            <a:off x="2083326" y="5236904"/>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a:t>
            </a:r>
            <a:endParaRPr lang="ko-KR" altLang="en-US" dirty="0"/>
          </a:p>
        </p:txBody>
      </p:sp>
      <p:sp>
        <p:nvSpPr>
          <p:cNvPr id="3" name="TextBox 2">
            <a:extLst>
              <a:ext uri="{FF2B5EF4-FFF2-40B4-BE49-F238E27FC236}">
                <a16:creationId xmlns:a16="http://schemas.microsoft.com/office/drawing/2014/main" id="{2D30BCAA-BDF4-8D4D-FB60-E14C2D6A1ED2}"/>
              </a:ext>
            </a:extLst>
          </p:cNvPr>
          <p:cNvSpPr txBox="1"/>
          <p:nvPr/>
        </p:nvSpPr>
        <p:spPr>
          <a:xfrm>
            <a:off x="8115361" y="5236904"/>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endParaRPr lang="ko-KR" altLang="en-US" dirty="0"/>
          </a:p>
        </p:txBody>
      </p:sp>
      <p:grpSp>
        <p:nvGrpSpPr>
          <p:cNvPr id="12" name="그룹 11">
            <a:extLst>
              <a:ext uri="{FF2B5EF4-FFF2-40B4-BE49-F238E27FC236}">
                <a16:creationId xmlns:a16="http://schemas.microsoft.com/office/drawing/2014/main" id="{B8A3EA08-5D58-4D22-15C8-BA75F8E83BB1}"/>
              </a:ext>
            </a:extLst>
          </p:cNvPr>
          <p:cNvGrpSpPr/>
          <p:nvPr/>
        </p:nvGrpSpPr>
        <p:grpSpPr>
          <a:xfrm>
            <a:off x="4375940" y="3177912"/>
            <a:ext cx="2692176" cy="3676653"/>
            <a:chOff x="4817328" y="3395547"/>
            <a:chExt cx="2540713" cy="3469803"/>
          </a:xfrm>
        </p:grpSpPr>
        <p:pic>
          <p:nvPicPr>
            <p:cNvPr id="1026" name="Picture 2">
              <a:extLst>
                <a:ext uri="{FF2B5EF4-FFF2-40B4-BE49-F238E27FC236}">
                  <a16:creationId xmlns:a16="http://schemas.microsoft.com/office/drawing/2014/main" id="{E75ADFFC-1BE0-69C9-729F-1BBB408DF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9" name="곱하기 기호 8">
              <a:extLst>
                <a:ext uri="{FF2B5EF4-FFF2-40B4-BE49-F238E27FC236}">
                  <a16:creationId xmlns:a16="http://schemas.microsoft.com/office/drawing/2014/main" id="{AD575566-1555-73C6-18FA-E32F6E3BD7BC}"/>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6DB1B83B-EC7C-2F30-2433-4E18E468CF85}"/>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105F8BBC-877E-2C3E-007B-11834603E96C}"/>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TextBox 12">
            <a:extLst>
              <a:ext uri="{FF2B5EF4-FFF2-40B4-BE49-F238E27FC236}">
                <a16:creationId xmlns:a16="http://schemas.microsoft.com/office/drawing/2014/main" id="{872DCE9D-B5C8-915D-9725-EA165D172E35}"/>
              </a:ext>
            </a:extLst>
          </p:cNvPr>
          <p:cNvSpPr txBox="1"/>
          <p:nvPr/>
        </p:nvSpPr>
        <p:spPr>
          <a:xfrm>
            <a:off x="7068116" y="6400800"/>
            <a:ext cx="3353699" cy="461665"/>
          </a:xfrm>
          <a:prstGeom prst="rect">
            <a:avLst/>
          </a:prstGeom>
          <a:noFill/>
        </p:spPr>
        <p:txBody>
          <a:bodyPr wrap="square" rtlCol="0">
            <a:spAutoFit/>
          </a:bodyPr>
          <a:lstStyle/>
          <a:p>
            <a:r>
              <a:rPr lang="en-US" altLang="ko-KR" sz="1200" b="0" i="0" dirty="0">
                <a:solidFill>
                  <a:srgbClr val="2E414F"/>
                </a:solidFill>
                <a:effectLst/>
                <a:latin typeface="Roboto" panose="020B0604020202020204" pitchFamily="2" charset="0"/>
              </a:rPr>
              <a:t>Vaswani, Ashish et al. “Attention is All you Need.” </a:t>
            </a:r>
            <a:r>
              <a:rPr lang="en-US" altLang="ko-KR" sz="1200" b="0" i="1" dirty="0" err="1">
                <a:solidFill>
                  <a:srgbClr val="2E414F"/>
                </a:solidFill>
                <a:effectLst/>
                <a:latin typeface="Roboto" panose="020B0604020202020204" pitchFamily="2" charset="0"/>
              </a:rPr>
              <a:t>ArXiv</a:t>
            </a:r>
            <a:r>
              <a:rPr lang="en-US" altLang="ko-KR" sz="1200" b="0" i="0" dirty="0">
                <a:solidFill>
                  <a:srgbClr val="2E414F"/>
                </a:solidFill>
                <a:effectLst/>
                <a:latin typeface="Roboto" panose="020B0604020202020204" pitchFamily="2" charset="0"/>
              </a:rPr>
              <a:t> abs/1706.03762 (2017): n. </a:t>
            </a:r>
            <a:r>
              <a:rPr lang="en-US" altLang="ko-KR" sz="1200" b="0" i="0" dirty="0" err="1">
                <a:solidFill>
                  <a:srgbClr val="2E414F"/>
                </a:solidFill>
                <a:effectLst/>
                <a:latin typeface="Roboto" panose="020B0604020202020204" pitchFamily="2" charset="0"/>
              </a:rPr>
              <a:t>pag</a:t>
            </a:r>
            <a:r>
              <a:rPr lang="en-US" altLang="ko-KR" sz="1200" b="0" i="0" dirty="0">
                <a:solidFill>
                  <a:srgbClr val="2E414F"/>
                </a:solidFill>
                <a:effectLst/>
                <a:latin typeface="Roboto" panose="020B0604020202020204" pitchFamily="2" charset="0"/>
              </a:rPr>
              <a:t>.</a:t>
            </a:r>
            <a:endParaRPr lang="ko-KR" altLang="en-US" sz="1200" dirty="0"/>
          </a:p>
        </p:txBody>
      </p:sp>
    </p:spTree>
    <p:extLst>
      <p:ext uri="{BB962C8B-B14F-4D97-AF65-F5344CB8AC3E}">
        <p14:creationId xmlns:p14="http://schemas.microsoft.com/office/powerpoint/2010/main" val="424749896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7</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dirty="0"/>
              <a:t>感情的な応答生成モデル</a:t>
            </a:r>
            <a:br>
              <a:rPr lang="ja-JP" altLang="en-US" dirty="0"/>
            </a:br>
            <a:endParaRPr lang="en-US"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600315" y="5084621"/>
            <a:ext cx="5421341" cy="646331"/>
          </a:xfrm>
          <a:prstGeom prst="rect">
            <a:avLst/>
          </a:prstGeom>
          <a:noFill/>
        </p:spPr>
        <p:txBody>
          <a:bodyPr wrap="square">
            <a:spAutoFit/>
          </a:bodyPr>
          <a:lstStyle/>
          <a:p>
            <a:r>
              <a:rPr lang="ja-JP" altLang="en-US" sz="1200" dirty="0"/>
              <a:t>[BART: Denoising Sequence-to-Sequence Pre-training for Natural Language Generation, Translation, and Comprehension](https://aclanthology.org/2020.acl-main.703) (Lewis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a:blip r:embed="rId2"/>
          <a:stretch>
            <a:fillRect/>
          </a:stretch>
        </p:blipFill>
        <p:spPr>
          <a:xfrm>
            <a:off x="598453" y="2542200"/>
            <a:ext cx="4450423" cy="2520119"/>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4073765"/>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a:blip r:embed="rId3"/>
          <a:stretch>
            <a:fillRect/>
          </a:stretch>
        </p:blipFill>
        <p:spPr>
          <a:xfrm>
            <a:off x="6495671" y="1375779"/>
            <a:ext cx="4450423" cy="2592479"/>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コンピューター コードのクローズアップ">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5" name="タイトル 4">
            <a:extLst>
              <a:ext uri="{FF2B5EF4-FFF2-40B4-BE49-F238E27FC236}">
                <a16:creationId xmlns:a16="http://schemas.microsoft.com/office/drawing/2014/main" id="{14AB6F96-E5E8-4B40-A18C-2D078D1C2D4F}"/>
              </a:ext>
            </a:extLst>
          </p:cNvPr>
          <p:cNvSpPr>
            <a:spLocks noGrp="1"/>
          </p:cNvSpPr>
          <p:nvPr>
            <p:ph type="title"/>
          </p:nvPr>
        </p:nvSpPr>
        <p:spPr/>
        <p:txBody>
          <a:bodyPr rtlCol="0">
            <a:normAutofit/>
          </a:bodyPr>
          <a:lstStyle/>
          <a:p>
            <a:pPr rtl="0"/>
            <a:r>
              <a:rPr lang="ja-JP" altLang="en-US"/>
              <a:t>満足のいく顧客</a:t>
            </a:r>
          </a:p>
        </p:txBody>
      </p:sp>
      <p:sp>
        <p:nvSpPr>
          <p:cNvPr id="2" name="テキスト プレースホルダー 1">
            <a:extLst>
              <a:ext uri="{FF2B5EF4-FFF2-40B4-BE49-F238E27FC236}">
                <a16:creationId xmlns:a16="http://schemas.microsoft.com/office/drawing/2014/main" id="{DAF72BBC-FC90-4B63-96CA-ABED853DBAD0}"/>
              </a:ext>
            </a:extLst>
          </p:cNvPr>
          <p:cNvSpPr>
            <a:spLocks noGrp="1"/>
          </p:cNvSpPr>
          <p:nvPr>
            <p:ph type="body" sz="quarter" idx="11"/>
          </p:nvPr>
        </p:nvSpPr>
        <p:spPr/>
        <p:txBody>
          <a:bodyPr rtlCol="0"/>
          <a:lstStyle/>
          <a:p>
            <a:pPr rtl="0"/>
            <a:r>
              <a:rPr lang="en-US" altLang="ja-JP"/>
              <a:t>FABRIKAM </a:t>
            </a:r>
            <a:r>
              <a:rPr lang="ja-JP" altLang="en-US"/>
              <a:t>は一緒に仕事をするのに最高でした。</a:t>
            </a:r>
            <a:r>
              <a:rPr lang="en-US" altLang="ja-JP"/>
              <a:t>LARISSA </a:t>
            </a:r>
            <a:r>
              <a:rPr lang="ja-JP" altLang="en-US"/>
              <a:t>は私の代理人で、私のニーズを予測し、私の問題を解決するために熱心に働いてくれました。</a:t>
            </a:r>
          </a:p>
        </p:txBody>
      </p:sp>
    </p:spTree>
    <p:extLst>
      <p:ext uri="{BB962C8B-B14F-4D97-AF65-F5344CB8AC3E}">
        <p14:creationId xmlns:p14="http://schemas.microsoft.com/office/powerpoint/2010/main" val="83977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2627</TotalTime>
  <Words>371</Words>
  <Application>Microsoft Office PowerPoint</Application>
  <PresentationFormat>와이드스크린</PresentationFormat>
  <Paragraphs>53</Paragraphs>
  <Slides>9</Slides>
  <Notes>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9</vt:i4>
      </vt:variant>
    </vt:vector>
  </HeadingPairs>
  <TitlesOfParts>
    <vt:vector size="15" baseType="lpstr">
      <vt:lpstr>Meiryo UI</vt:lpstr>
      <vt:lpstr>Arial</vt:lpstr>
      <vt:lpstr>Calibri</vt:lpstr>
      <vt:lpstr>Roboto</vt:lpstr>
      <vt:lpstr>Wingdings</vt:lpstr>
      <vt:lpstr>Office テーマ</vt:lpstr>
      <vt:lpstr>感情認識に基づく対話システム</vt:lpstr>
      <vt:lpstr>目次</vt:lpstr>
      <vt:lpstr>概要</vt:lpstr>
      <vt:lpstr>BARTとは。</vt:lpstr>
      <vt:lpstr>PowerPoint 프레젠테이션</vt:lpstr>
      <vt:lpstr>BERT &amp; GPT</vt:lpstr>
      <vt:lpstr>感情的な応答生成モデル </vt:lpstr>
      <vt:lpstr>満足のいく顧客</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43</cp:revision>
  <dcterms:created xsi:type="dcterms:W3CDTF">2023-01-12T03:16:10Z</dcterms:created>
  <dcterms:modified xsi:type="dcterms:W3CDTF">2023-01-15T12:00:44Z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