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9"/>
  </p:notesMasterIdLst>
  <p:handoutMasterIdLst>
    <p:handoutMasterId r:id="rId10"/>
  </p:handoutMasterIdLst>
  <p:sldIdLst>
    <p:sldId id="298" r:id="rId5"/>
    <p:sldId id="309" r:id="rId6"/>
    <p:sldId id="311" r:id="rId7"/>
    <p:sldId id="310" r:id="rId8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19" autoAdjust="0"/>
  </p:normalViewPr>
  <p:slideViewPr>
    <p:cSldViewPr snapToGrid="0">
      <p:cViewPr varScale="1">
        <p:scale>
          <a:sx n="87" d="100"/>
          <a:sy n="87" d="100"/>
        </p:scale>
        <p:origin x="90" y="30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243AE-AB9C-4F99-A927-9F2471FAD649}" type="datetime1">
              <a:rPr kumimoji="1"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2023/5/9</a:t>
            </a:fld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DADE32-FD1A-494E-A873-FBE034D5C1DA}" type="slidenum">
              <a:rPr kumimoji="1"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18209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D5D0D523-8CFC-4A67-BC17-72B1EE12365D}" type="datetime1">
              <a:rPr kumimoji="1" lang="ja-JP" altLang="en-US" smtClean="0"/>
              <a:pPr/>
              <a:t>2023/5/9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noProof="0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noProof="0" dirty="0"/>
              <a:t>マスター テキストの書式設定</a:t>
            </a:r>
          </a:p>
          <a:p>
            <a:pPr lvl="1"/>
            <a:r>
              <a:rPr kumimoji="1" lang="ja-JP" altLang="en-US" noProof="0" dirty="0"/>
              <a:t>第 </a:t>
            </a:r>
            <a:r>
              <a:rPr kumimoji="1" lang="en-US" altLang="ja-JP" noProof="0" dirty="0"/>
              <a:t>2 </a:t>
            </a:r>
            <a:r>
              <a:rPr kumimoji="1" lang="ja-JP" altLang="en-US" noProof="0" dirty="0"/>
              <a:t>レベル</a:t>
            </a:r>
          </a:p>
          <a:p>
            <a:pPr lvl="2"/>
            <a:r>
              <a:rPr kumimoji="1" lang="ja-JP" altLang="en-US" noProof="0" dirty="0"/>
              <a:t>第 </a:t>
            </a:r>
            <a:r>
              <a:rPr kumimoji="1" lang="en-US" altLang="ja-JP" noProof="0" dirty="0"/>
              <a:t>3 </a:t>
            </a:r>
            <a:r>
              <a:rPr kumimoji="1" lang="ja-JP" altLang="en-US" noProof="0" dirty="0"/>
              <a:t>レベル</a:t>
            </a:r>
          </a:p>
          <a:p>
            <a:pPr lvl="3"/>
            <a:r>
              <a:rPr kumimoji="1" lang="ja-JP" altLang="en-US" noProof="0" dirty="0"/>
              <a:t>第 </a:t>
            </a:r>
            <a:r>
              <a:rPr kumimoji="1" lang="en-US" altLang="ja-JP" noProof="0" dirty="0"/>
              <a:t>4 </a:t>
            </a:r>
            <a:r>
              <a:rPr kumimoji="1" lang="ja-JP" altLang="en-US" noProof="0" dirty="0"/>
              <a:t>レベル</a:t>
            </a:r>
          </a:p>
          <a:p>
            <a:pPr lvl="4"/>
            <a:r>
              <a:rPr kumimoji="1" lang="ja-JP" altLang="en-US" noProof="0" dirty="0"/>
              <a:t>第 </a:t>
            </a:r>
            <a:r>
              <a:rPr kumimoji="1" lang="en-US" altLang="ja-JP" noProof="0" dirty="0"/>
              <a:t>5 </a:t>
            </a:r>
            <a:r>
              <a:rPr kumimoji="1" lang="ja-JP" altLang="en-US" noProof="0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DBB06E8-024C-426A-A87F-EDA2F6EC649B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30282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B06E8-024C-426A-A87F-EDA2F6EC649B}" type="slidenum">
              <a:rPr kumimoji="1"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fld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97516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長方形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ja-JP" altLang="en-US" noProof="0"/>
              <a:t>マスター サブタイトルの書式設定</a:t>
            </a:r>
            <a:endParaRPr lang="ja-JP" altLang="en-US" noProof="0" dirty="0"/>
          </a:p>
        </p:txBody>
      </p:sp>
      <p:cxnSp>
        <p:nvCxnSpPr>
          <p:cNvPr id="9" name="直線​​コネクタ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ja-JP" noProof="0" dirty="0"/>
              <a:t>2020/2/13</a:t>
            </a:r>
            <a:endParaRPr lang="ja-JP" altLang="en-US" noProof="0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ja-JP" noProof="0" dirty="0"/>
              <a:t>2020/2/13</a:t>
            </a:r>
            <a:endParaRPr lang="ja-JP" altLang="en-US" noProof="0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 dirty="0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 ヘッダ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長方形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cxnSp>
        <p:nvCxnSpPr>
          <p:cNvPr id="9" name="直線​​コネクタ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ja-JP" noProof="0" dirty="0"/>
              <a:t>2020/2/13</a:t>
            </a:r>
            <a:endParaRPr lang="ja-JP" altLang="en-US" noProof="0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 dirty="0"/>
          </a:p>
        </p:txBody>
      </p:sp>
      <p:sp>
        <p:nvSpPr>
          <p:cNvPr id="11" name="スライド番号プレースホルダー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ja-JP" noProof="0" dirty="0"/>
              <a:t>2020/2/13</a:t>
            </a:r>
            <a:endParaRPr lang="ja-JP" altLang="en-US" noProof="0" dirty="0"/>
          </a:p>
        </p:txBody>
      </p:sp>
      <p:sp>
        <p:nvSpPr>
          <p:cNvPr id="9" name="フッター プレースホルダー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 dirty="0"/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 rtl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ja-JP" noProof="0" dirty="0"/>
              <a:t>2020/2/13</a:t>
            </a:r>
            <a:endParaRPr lang="ja-JP" altLang="en-US" noProof="0" dirty="0"/>
          </a:p>
        </p:txBody>
      </p:sp>
      <p:sp>
        <p:nvSpPr>
          <p:cNvPr id="11" name="フッター プレースホルダー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6" name="日付プレースホルダー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ja-JP" noProof="0" dirty="0"/>
              <a:t>2020/2/13</a:t>
            </a:r>
            <a:endParaRPr lang="ja-JP" altLang="en-US" noProof="0" dirty="0"/>
          </a:p>
        </p:txBody>
      </p:sp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 dirty="0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長方形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ja-JP" noProof="0" dirty="0"/>
              <a:t>2020/2/13</a:t>
            </a:r>
            <a:endParaRPr lang="ja-JP" altLang="en-US" noProof="0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キャプション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長方形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r>
              <a:rPr lang="en-US" altLang="ja-JP" noProof="0" dirty="0"/>
              <a:t>2020/2/13</a:t>
            </a:r>
            <a:endParaRPr lang="ja-JP" altLang="en-US" noProof="0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ja-JP" altLang="en-US" noProof="0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キャプション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長方形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図プレースホルダー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US" altLang="ja-JP" noProof="0" dirty="0"/>
              <a:t>2020/2/13</a:t>
            </a:r>
            <a:endParaRPr lang="ja-JP" altLang="en-US" noProof="0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ja-JP" altLang="en-US" noProof="0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長方形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ja-JP" altLang="en-US" noProof="0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ja-JP" altLang="en-US" noProof="0" dirty="0"/>
              <a:t>マスター テキストの書式設定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 noProof="0" dirty="0"/>
              <a:t>2020/2/13</a:t>
            </a:r>
            <a:endParaRPr lang="ja-JP" altLang="en-US" noProof="0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A98EE3D-8CD1-4C3F-BD1C-C98C9596463C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  <p:cxnSp>
        <p:nvCxnSpPr>
          <p:cNvPr id="10" name="直線​​コネクタ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700" i="0" kern="1200" spc="-50" baseline="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19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kumimoji="1" sz="17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kumimoji="1" sz="13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kumimoji="1" sz="13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kumimoji="1" sz="13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長方形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4" name="画像 3" descr="紙と鉛筆のクローズ アップ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長方形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rtlCol="0" anchor="b">
            <a:normAutofit/>
          </a:bodyPr>
          <a:lstStyle/>
          <a:p>
            <a:r>
              <a:rPr lang="ja-JP" altLang="en-US" sz="4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進捗発表</a:t>
            </a:r>
            <a:r>
              <a:rPr lang="en-US" altLang="ja-JP" sz="4400" dirty="0">
                <a:solidFill>
                  <a:schemeClr val="tx1"/>
                </a:solidFill>
              </a:rPr>
              <a:t>9</a:t>
            </a:r>
            <a:br>
              <a:rPr lang="en-US" altLang="ja-JP" sz="4400" dirty="0">
                <a:solidFill>
                  <a:schemeClr val="tx1"/>
                </a:solidFill>
              </a:rPr>
            </a:br>
            <a:r>
              <a:rPr lang="en-US" altLang="ja-JP" sz="3200" dirty="0">
                <a:solidFill>
                  <a:schemeClr val="tx1"/>
                </a:solidFill>
              </a:rPr>
              <a:t>Transformer:</a:t>
            </a:r>
            <a:r>
              <a:rPr lang="en-US" altLang="ja-JP" sz="2200" dirty="0">
                <a:solidFill>
                  <a:schemeClr val="tx1"/>
                </a:solidFill>
              </a:rPr>
              <a:t> Attention is all you need</a:t>
            </a:r>
            <a:endParaRPr lang="en-US" altLang="ja-JP" sz="2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rtlCol="0" anchor="t">
            <a:normAutofit/>
          </a:bodyPr>
          <a:lstStyle/>
          <a:p>
            <a:pPr rtl="0">
              <a:lnSpc>
                <a:spcPct val="100000"/>
              </a:lnSpc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9LDI1101</a:t>
            </a:r>
          </a:p>
          <a:p>
            <a:pPr rtl="0">
              <a:lnSpc>
                <a:spcPct val="100000"/>
              </a:lnSpc>
            </a:pPr>
            <a:r>
              <a:rPr lang="en-US" altLang="ja-JP" sz="1600" dirty="0">
                <a:latin typeface="Meiryo UI" panose="020B0604030504040204" pitchFamily="50" charset="-128"/>
              </a:rPr>
              <a:t>Siwon Seo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7" name="直線​​コネクタ(S)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長方形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5D47FE-FF06-69AA-3948-39953B966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92897"/>
          </a:xfrm>
        </p:spPr>
        <p:txBody>
          <a:bodyPr>
            <a:normAutofit/>
          </a:bodyPr>
          <a:lstStyle/>
          <a:p>
            <a:r>
              <a:rPr lang="en-US" altLang="ja-JP" dirty="0"/>
              <a:t>Encoder </a:t>
            </a:r>
            <a:r>
              <a:rPr lang="ja-JP" altLang="en-US" dirty="0"/>
              <a:t>の </a:t>
            </a:r>
            <a:r>
              <a:rPr lang="en-US" altLang="ja-JP" dirty="0"/>
              <a:t>Self-Attention</a:t>
            </a:r>
            <a:endParaRPr kumimoji="1" lang="ja-JP" altLang="en-US" dirty="0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1834CBE9-BE25-ED86-BEA6-57E263FB6CBB}"/>
              </a:ext>
            </a:extLst>
          </p:cNvPr>
          <p:cNvSpPr txBox="1">
            <a:spLocks/>
          </p:cNvSpPr>
          <p:nvPr/>
        </p:nvSpPr>
        <p:spPr>
          <a:xfrm>
            <a:off x="1097280" y="988906"/>
            <a:ext cx="10058400" cy="7928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r>
              <a:rPr lang="en-US" altLang="ja-JP" sz="3600" dirty="0"/>
              <a:t>Multi-head</a:t>
            </a:r>
            <a:r>
              <a:rPr lang="ko-KR" altLang="en-US" sz="3600" dirty="0"/>
              <a:t> </a:t>
            </a:r>
            <a:r>
              <a:rPr lang="en-US" altLang="ko-KR" sz="3600" dirty="0"/>
              <a:t>Attention</a:t>
            </a:r>
            <a:endParaRPr lang="ja-JP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17314A6-AEE0-6B9A-1CBA-42E327D65E8B}"/>
                  </a:ext>
                </a:extLst>
              </p:cNvPr>
              <p:cNvSpPr txBox="1"/>
              <p:nvPr/>
            </p:nvSpPr>
            <p:spPr>
              <a:xfrm>
                <a:off x="1061034" y="2133764"/>
                <a:ext cx="10180320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eiryo" panose="020B0604030504040204" pitchFamily="34" charset="-128"/>
                  </a:rPr>
                  <a:t>一回の</a:t>
                </a:r>
                <a:r>
                  <a:rPr lang="es-419" altLang="ja-JP" sz="2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eiryo" panose="020B0604030504040204" pitchFamily="34" charset="-128"/>
                  </a:rPr>
                  <a:t>Attention</a:t>
                </a:r>
                <a:r>
                  <a:rPr lang="ja-JP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eiryo" panose="020B0604030504040204" pitchFamily="34" charset="-128"/>
                  </a:rPr>
                  <a:t>より複数の</a:t>
                </a:r>
                <a:r>
                  <a:rPr lang="en-US" altLang="ja-JP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eiryo" panose="020B0604030504040204" pitchFamily="34" charset="-128"/>
                  </a:rPr>
                  <a:t>Attention</a:t>
                </a:r>
                <a:r>
                  <a:rPr lang="ja-JP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eiryo" panose="020B0604030504040204" pitchFamily="34" charset="-128"/>
                  </a:rPr>
                  <a:t>を並列した方が効果的。</a:t>
                </a:r>
                <a:endParaRPr lang="en-US" altLang="ja-JP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eiryo" panose="020B0604030504040204" pitchFamily="34" charset="-128"/>
                </a:endParaRPr>
              </a:p>
              <a:p>
                <a:pPr algn="ctr"/>
                <a:r>
                  <a:rPr lang="en-US" altLang="ja-JP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eiryo" panose="020B0604030504040204" pitchFamily="34" charset="-128"/>
                  </a:rPr>
                  <a:t>Why?</a:t>
                </a:r>
              </a:p>
              <a:p>
                <a:pPr algn="ctr"/>
                <a:r>
                  <a:rPr lang="ja-JP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eiryo" panose="020B0604030504040204" pitchFamily="34" charset="-128"/>
                  </a:rPr>
                  <a:t>→多様な視点、視野から色んな情報を収集することでより正確度を高める。</a:t>
                </a:r>
                <a:endParaRPr lang="en-US" altLang="ja-JP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eiryo" panose="020B0604030504040204" pitchFamily="34" charset="-128"/>
                </a:endParaRPr>
              </a:p>
              <a:p>
                <a:pPr algn="ctr"/>
                <a:endParaRPr lang="en-US" altLang="ja-JP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eiryo" panose="020B0604030504040204" pitchFamily="34" charset="-128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en-US" altLang="ko-KR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𝑛𝑢𝑚</m:t>
                    </m:r>
                    <m:r>
                      <a:rPr lang="en-US" altLang="ko-KR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ko-KR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h𝑒𝑎𝑑𝑠</m:t>
                    </m:r>
                  </m:oMath>
                </a14:m>
                <a:r>
                  <a:rPr lang="ja-JP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eiryo" panose="020B0604030504040204" pitchFamily="34" charset="-128"/>
                  </a:rPr>
                  <a:t>の次元の</a:t>
                </a:r>
                <a:r>
                  <a:rPr lang="en-US" altLang="ja-JP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eiryo" panose="020B0604030504040204" pitchFamily="34" charset="-128"/>
                  </a:rPr>
                  <a:t>Q,K,V</a:t>
                </a:r>
                <a:r>
                  <a:rPr lang="ja-JP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eiryo" panose="020B0604030504040204" pitchFamily="34" charset="-128"/>
                  </a:rPr>
                  <a:t>について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𝑛𝑢𝑚</m:t>
                    </m:r>
                    <m:r>
                      <a:rPr lang="en-US" altLang="ja-JP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ja-JP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h𝑒𝑎𝑑𝑠</m:t>
                    </m:r>
                    <m:r>
                      <a:rPr lang="ja-JP" altLang="en-US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個</m:t>
                    </m:r>
                  </m:oMath>
                </a14:m>
                <a:r>
                  <a:rPr lang="ja-JP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eiryo" panose="020B0604030504040204" pitchFamily="34" charset="-128"/>
                  </a:rPr>
                  <a:t>の</a:t>
                </a:r>
                <a:r>
                  <a:rPr lang="en-US" altLang="ja-JP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eiryo" panose="020B0604030504040204" pitchFamily="34" charset="-128"/>
                  </a:rPr>
                  <a:t>Attention</a:t>
                </a:r>
                <a:r>
                  <a:rPr lang="ja-JP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eiryo" panose="020B0604030504040204" pitchFamily="34" charset="-128"/>
                  </a:rPr>
                  <a:t>が並列で行われる。</a:t>
                </a:r>
                <a:endParaRPr lang="en-US" altLang="ja-JP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eiryo" panose="020B0604030504040204" pitchFamily="34" charset="-128"/>
                </a:endParaRPr>
              </a:p>
              <a:p>
                <a:pPr algn="ctr"/>
                <a:endPara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eiryo" panose="020B0604030504040204" pitchFamily="34" charset="-128"/>
                </a:endParaRPr>
              </a:p>
              <a:p>
                <a:pPr algn="ctr"/>
                <a:r>
                  <a:rPr lang="ja-JP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eiryo" panose="020B0604030504040204" pitchFamily="34" charset="-128"/>
                  </a:rPr>
                  <a:t>こうやって出てきた全ての</a:t>
                </a:r>
                <a:r>
                  <a:rPr lang="en-US" altLang="ja-JP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eiryo" panose="020B0604030504040204" pitchFamily="34" charset="-128"/>
                  </a:rPr>
                  <a:t>Attention head</a:t>
                </a:r>
                <a:r>
                  <a:rPr lang="ja-JP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eiryo" panose="020B0604030504040204" pitchFamily="34" charset="-128"/>
                  </a:rPr>
                  <a:t>たちを</a:t>
                </a:r>
                <a:r>
                  <a:rPr lang="en-US" altLang="ja-JP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eiryo" panose="020B0604030504040204" pitchFamily="34" charset="-128"/>
                  </a:rPr>
                  <a:t>Concatenate</a:t>
                </a:r>
                <a:r>
                  <a:rPr lang="ja-JP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eiryo" panose="020B0604030504040204" pitchFamily="34" charset="-128"/>
                  </a:rPr>
                  <a:t>する。</a:t>
                </a:r>
                <a:endParaRPr lang="en-US" altLang="ja-JP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eiryo" panose="020B0604030504040204" pitchFamily="34" charset="-128"/>
                </a:endParaRPr>
              </a:p>
              <a:p>
                <a:pPr algn="ctr"/>
                <a:r>
                  <a:rPr lang="ja-JP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eiryo" panose="020B0604030504040204" pitchFamily="34" charset="-128"/>
                  </a:rPr>
                  <a:t>→</a:t>
                </a:r>
                <a14:m>
                  <m:oMath xmlns:m="http://schemas.openxmlformats.org/officeDocument/2006/math">
                    <m:r>
                      <a:rPr lang="en-US" altLang="ja-JP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en-US" altLang="ja-JP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ja-JP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ja-JP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𝑛𝑢𝑚</m:t>
                    </m:r>
                    <m:r>
                      <a:rPr lang="en-US" altLang="ja-JP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ja-JP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h𝑒𝑎𝑑𝑠</m:t>
                    </m:r>
                  </m:oMath>
                </a14:m>
                <a:endPara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eiryo" panose="020B0604030504040204" pitchFamily="34" charset="-128"/>
                </a:endParaRPr>
              </a:p>
              <a:p>
                <a:pPr algn="ctr"/>
                <a:r>
                  <a:rPr lang="ja-JP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eiryo" panose="020B0604030504040204" pitchFamily="34" charset="-128"/>
                  </a:rPr>
                  <a:t>→行列の大きさ：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𝑠𝑒𝑞</m:t>
                    </m:r>
                    <m:r>
                      <a:rPr lang="en-US" altLang="ja-JP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ja-JP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𝑙𝑒𝑛</m:t>
                    </m:r>
                    <m:r>
                      <a:rPr lang="en-US" altLang="ja-JP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en-US" altLang="ja-JP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17314A6-AEE0-6B9A-1CBA-42E327D65E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034" y="2133764"/>
                <a:ext cx="10180320" cy="3785652"/>
              </a:xfrm>
              <a:prstGeom prst="rect">
                <a:avLst/>
              </a:prstGeom>
              <a:blipFill>
                <a:blip r:embed="rId2"/>
                <a:stretch>
                  <a:fillRect t="-2415" r="-419" b="-32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말풍선: 사각형 2">
            <a:extLst>
              <a:ext uri="{FF2B5EF4-FFF2-40B4-BE49-F238E27FC236}">
                <a16:creationId xmlns:a16="http://schemas.microsoft.com/office/drawing/2014/main" id="{5C867519-3BE0-9819-EDD6-C13A85C2C3C4}"/>
              </a:ext>
            </a:extLst>
          </p:cNvPr>
          <p:cNvSpPr/>
          <p:nvPr/>
        </p:nvSpPr>
        <p:spPr>
          <a:xfrm>
            <a:off x="8789773" y="5367481"/>
            <a:ext cx="1919416" cy="551935"/>
          </a:xfrm>
          <a:prstGeom prst="wedgeRectCallout">
            <a:avLst>
              <a:gd name="adj1" fmla="val -64091"/>
              <a:gd name="adj2" fmla="val 8084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Encoder</a:t>
            </a:r>
            <a:r>
              <a:rPr lang="ja-JP" altLang="en-US" dirty="0"/>
              <a:t>の入力と大きさが同じ</a:t>
            </a:r>
            <a:endParaRPr lang="ko-KR" altLang="en-US" dirty="0"/>
          </a:p>
        </p:txBody>
      </p:sp>
      <p:sp>
        <p:nvSpPr>
          <p:cNvPr id="4" name="설명선: 선 3">
            <a:extLst>
              <a:ext uri="{FF2B5EF4-FFF2-40B4-BE49-F238E27FC236}">
                <a16:creationId xmlns:a16="http://schemas.microsoft.com/office/drawing/2014/main" id="{20F3F530-C833-8906-D405-63AFB07C48DC}"/>
              </a:ext>
            </a:extLst>
          </p:cNvPr>
          <p:cNvSpPr/>
          <p:nvPr/>
        </p:nvSpPr>
        <p:spPr>
          <a:xfrm>
            <a:off x="8213124" y="6153665"/>
            <a:ext cx="3566983" cy="646670"/>
          </a:xfrm>
          <a:prstGeom prst="borderCallout1">
            <a:avLst>
              <a:gd name="adj1" fmla="val 893"/>
              <a:gd name="adj2" fmla="val 53064"/>
              <a:gd name="adj3" fmla="val -34702"/>
              <a:gd name="adj4" fmla="val 464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大きさが同じであることで、</a:t>
            </a:r>
            <a:r>
              <a:rPr lang="en-US" altLang="ja-JP" dirty="0"/>
              <a:t>Encoder</a:t>
            </a:r>
            <a:r>
              <a:rPr lang="ja-JP" altLang="en-US" dirty="0"/>
              <a:t>を積み重ねることができる！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1535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7C2479C-2797-17FA-9458-6DC1A11118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89" t="18795" r="35391" b="47309"/>
          <a:stretch/>
        </p:blipFill>
        <p:spPr>
          <a:xfrm>
            <a:off x="602690" y="2597401"/>
            <a:ext cx="5493310" cy="2806512"/>
          </a:xfrm>
          <a:prstGeom prst="rect">
            <a:avLst/>
          </a:prstGeom>
        </p:spPr>
      </p:pic>
      <p:sp>
        <p:nvSpPr>
          <p:cNvPr id="7" name="タイトル 1">
            <a:extLst>
              <a:ext uri="{FF2B5EF4-FFF2-40B4-BE49-F238E27FC236}">
                <a16:creationId xmlns:a16="http://schemas.microsoft.com/office/drawing/2014/main" id="{26DC21CB-3EBD-63C3-FBC6-ED4391070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92897"/>
          </a:xfrm>
        </p:spPr>
        <p:txBody>
          <a:bodyPr>
            <a:normAutofit/>
          </a:bodyPr>
          <a:lstStyle/>
          <a:p>
            <a:r>
              <a:rPr lang="en-US" altLang="ja-JP" dirty="0"/>
              <a:t>Encoder </a:t>
            </a:r>
            <a:r>
              <a:rPr lang="ja-JP" altLang="en-US" dirty="0"/>
              <a:t>の </a:t>
            </a:r>
            <a:r>
              <a:rPr lang="en-US" altLang="ja-JP" dirty="0"/>
              <a:t>Self-Attention</a:t>
            </a:r>
            <a:endParaRPr kumimoji="1" lang="ja-JP" altLang="en-US" dirty="0"/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1D79BA36-A396-9FB1-7A58-ED6D3E97A94B}"/>
              </a:ext>
            </a:extLst>
          </p:cNvPr>
          <p:cNvSpPr txBox="1">
            <a:spLocks/>
          </p:cNvSpPr>
          <p:nvPr/>
        </p:nvSpPr>
        <p:spPr>
          <a:xfrm>
            <a:off x="1097280" y="988906"/>
            <a:ext cx="10058400" cy="7928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r>
              <a:rPr lang="en-US" altLang="ja-JP" sz="3600" dirty="0"/>
              <a:t>Multi-head</a:t>
            </a:r>
            <a:r>
              <a:rPr lang="ko-KR" altLang="en-US" sz="3600" dirty="0"/>
              <a:t> </a:t>
            </a:r>
            <a:r>
              <a:rPr lang="en-US" altLang="ko-KR" sz="3600" dirty="0"/>
              <a:t>Attention</a:t>
            </a:r>
            <a:endParaRPr lang="ja-JP" altLang="en-US" sz="36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FDEF8F7-24B8-CE9B-1388-D5D56F6ED4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379" t="34859" r="36205" b="17751"/>
          <a:stretch/>
        </p:blipFill>
        <p:spPr>
          <a:xfrm>
            <a:off x="6228202" y="2104220"/>
            <a:ext cx="5493310" cy="402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400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72B3A3A-62AB-85BA-66DE-358F42CA3F85}"/>
              </a:ext>
            </a:extLst>
          </p:cNvPr>
          <p:cNvSpPr txBox="1"/>
          <p:nvPr/>
        </p:nvSpPr>
        <p:spPr>
          <a:xfrm>
            <a:off x="1061291" y="1520327"/>
            <a:ext cx="10069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5400" dirty="0"/>
              <a:t>ご清聴ありがとうございました。</a:t>
            </a:r>
            <a:endParaRPr lang="ko-KR" altLang="en-US" sz="5400" dirty="0"/>
          </a:p>
        </p:txBody>
      </p:sp>
      <p:sp>
        <p:nvSpPr>
          <p:cNvPr id="12" name="タイトル 1">
            <a:extLst>
              <a:ext uri="{FF2B5EF4-FFF2-40B4-BE49-F238E27FC236}">
                <a16:creationId xmlns:a16="http://schemas.microsoft.com/office/drawing/2014/main" id="{CC865822-6E01-0258-085A-63FC9F7F825D}"/>
              </a:ext>
            </a:extLst>
          </p:cNvPr>
          <p:cNvSpPr txBox="1">
            <a:spLocks/>
          </p:cNvSpPr>
          <p:nvPr/>
        </p:nvSpPr>
        <p:spPr>
          <a:xfrm>
            <a:off x="471889" y="5593147"/>
            <a:ext cx="5624111" cy="923330"/>
          </a:xfrm>
          <a:prstGeom prst="rect">
            <a:avLst/>
          </a:prstGeom>
        </p:spPr>
        <p:txBody>
          <a:bodyPr vert="horz" lIns="91440" tIns="0" rIns="91440" bIns="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b="0" i="0" kern="1200" spc="-5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r>
              <a:rPr lang="ja-JP" altLang="en-US" sz="4400" dirty="0">
                <a:solidFill>
                  <a:schemeClr val="bg1"/>
                </a:solidFill>
              </a:rPr>
              <a:t>進捗発表</a:t>
            </a:r>
            <a:r>
              <a:rPr lang="en-US" altLang="ja-JP" sz="4400" dirty="0">
                <a:solidFill>
                  <a:schemeClr val="bg1"/>
                </a:solidFill>
              </a:rPr>
              <a:t>9</a:t>
            </a:r>
            <a:br>
              <a:rPr lang="en-US" altLang="ja-JP" sz="4400" dirty="0">
                <a:solidFill>
                  <a:schemeClr val="bg1"/>
                </a:solidFill>
              </a:rPr>
            </a:br>
            <a:r>
              <a:rPr lang="en-US" altLang="ja-JP" sz="3200" dirty="0">
                <a:solidFill>
                  <a:schemeClr val="bg1"/>
                </a:solidFill>
              </a:rPr>
              <a:t>Transformer:</a:t>
            </a:r>
            <a:r>
              <a:rPr lang="en-US" altLang="ja-JP" sz="2200" dirty="0">
                <a:solidFill>
                  <a:schemeClr val="bg1"/>
                </a:solidFill>
              </a:rPr>
              <a:t> Attention is all you need</a:t>
            </a:r>
          </a:p>
        </p:txBody>
      </p:sp>
      <p:sp>
        <p:nvSpPr>
          <p:cNvPr id="14" name="タイトル 1">
            <a:extLst>
              <a:ext uri="{FF2B5EF4-FFF2-40B4-BE49-F238E27FC236}">
                <a16:creationId xmlns:a16="http://schemas.microsoft.com/office/drawing/2014/main" id="{306953CC-CE73-755C-003D-1C2ECE07C6FE}"/>
              </a:ext>
            </a:extLst>
          </p:cNvPr>
          <p:cNvSpPr txBox="1">
            <a:spLocks/>
          </p:cNvSpPr>
          <p:nvPr/>
        </p:nvSpPr>
        <p:spPr>
          <a:xfrm>
            <a:off x="6095999" y="5593147"/>
            <a:ext cx="5624111" cy="923330"/>
          </a:xfrm>
          <a:prstGeom prst="rect">
            <a:avLst/>
          </a:prstGeom>
        </p:spPr>
        <p:txBody>
          <a:bodyPr vert="horz" lIns="91440" tIns="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b="0" i="0" kern="1200" spc="-5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algn="r"/>
            <a:r>
              <a:rPr lang="ja-JP" altLang="en-US" sz="3200" dirty="0">
                <a:solidFill>
                  <a:schemeClr val="bg1"/>
                </a:solidFill>
              </a:rPr>
              <a:t>徐 恃源</a:t>
            </a:r>
            <a:br>
              <a:rPr lang="en-US" altLang="ja-JP" sz="4400" dirty="0">
                <a:solidFill>
                  <a:schemeClr val="bg1"/>
                </a:solidFill>
              </a:rPr>
            </a:br>
            <a:r>
              <a:rPr lang="en-US" altLang="ja-JP" sz="1800" dirty="0">
                <a:solidFill>
                  <a:schemeClr val="bg1"/>
                </a:solidFill>
              </a:rPr>
              <a:t>9LDI1101 github.com/sion1225</a:t>
            </a:r>
            <a:endParaRPr lang="en-US" altLang="ja-JP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20322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6112_TF22712842.potx" id="{DC1F4CAC-463E-46B1-B56C-8FFBB0733DDE}" vid="{102B73BB-D185-4E66-89CB-192264AF1FD3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{23DDBFB5-E73D-4AB2-8111-BCC1E67AEDA9}tf22712842_win32</Template>
  <TotalTime>1110</TotalTime>
  <Words>167</Words>
  <Application>Microsoft Office PowerPoint</Application>
  <PresentationFormat>와이드스크린</PresentationFormat>
  <Paragraphs>22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Meiryo</vt:lpstr>
      <vt:lpstr>Meiryo UI</vt:lpstr>
      <vt:lpstr>Calibri</vt:lpstr>
      <vt:lpstr>Cambria Math</vt:lpstr>
      <vt:lpstr>Franklin Gothic Book</vt:lpstr>
      <vt:lpstr>1_RetrospectVTI</vt:lpstr>
      <vt:lpstr>進捗発表9 Transformer: Attention is all you need</vt:lpstr>
      <vt:lpstr>Encoder の Self-Attention</vt:lpstr>
      <vt:lpstr>Encoder の Self-Attention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進捗発表8 Transformer: Attention is all you need</dc:title>
  <dc:creator>9LDI1101</dc:creator>
  <cp:lastModifiedBy>9LDI1101</cp:lastModifiedBy>
  <cp:revision>58</cp:revision>
  <dcterms:created xsi:type="dcterms:W3CDTF">2023-04-26T09:29:44Z</dcterms:created>
  <dcterms:modified xsi:type="dcterms:W3CDTF">2023-05-09T16:02:37Z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