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99F_10C09C6A.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67" r:id="rId8"/>
    <p:sldId id="2463" r:id="rId9"/>
    <p:sldId id="2465" r:id="rId10"/>
    <p:sldId id="2468" r:id="rId11"/>
    <p:sldId id="2469" r:id="rId12"/>
    <p:sldId id="2466" r:id="rId13"/>
    <p:sldId id="2436" r:id="rId1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5DED92-5D91-C7EC-D967-EEE81D3D9608}" name="9LDI1101" initials="9" userId="S::9LDI1101@cc.u-tokai.ac.jp::618cf31b-7011-4bc7-914d-d56dc4599318" providerId="AD"/>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4" autoAdjust="0"/>
    <p:restoredTop sz="82873" autoAdjust="0"/>
  </p:normalViewPr>
  <p:slideViewPr>
    <p:cSldViewPr snapToGrid="0">
      <p:cViewPr varScale="1">
        <p:scale>
          <a:sx n="99" d="100"/>
          <a:sy n="99" d="100"/>
        </p:scale>
        <p:origin x="594" y="72"/>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74" d="100"/>
          <a:sy n="74" d="100"/>
        </p:scale>
        <p:origin x="245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99F_10C09C6A.xml><?xml version="1.0" encoding="utf-8"?>
<p188:cmLst xmlns:a="http://schemas.openxmlformats.org/drawingml/2006/main" xmlns:r="http://schemas.openxmlformats.org/officeDocument/2006/relationships" xmlns:p188="http://schemas.microsoft.com/office/powerpoint/2018/8/main">
  <p188:cm id="{0300F9F1-95B3-4788-9B19-87159DBB3712}" authorId="{1EFC48C2-2497-73DC-7537-DF61019DF009}" created="2023-01-15T09:20:29.568">
    <pc:sldMkLst xmlns:pc="http://schemas.microsoft.com/office/powerpoint/2013/main/command">
      <pc:docMk/>
      <pc:sldMk cId="281058410" sldId="2463"/>
    </pc:sldMkLst>
    <p188:txBody>
      <a:bodyPr/>
      <a:lstStyle/>
      <a:p>
        <a:r>
          <a:rPr lang="ko-KR" altLang="en-US"/>
          <a:t>BARTとは、Seq2Seqモデルを事前学習させるための Denoising autoencoderである。
BARTは任意の noising fuctionでテキストを変形させ、元に復元するようにモデルを学習させるようになっている。
BARTは、BERTとGPTというモデルをそれぞれEncoder, Decoderとして合わせて作られたモデルである。</a:t>
        </a:r>
      </a:p>
    </p188:txBody>
  </p188:cm>
  <p188:cm id="{7C275100-51B4-4A77-8E80-A1E94E9B6078}" authorId="{CE5DED92-5D91-C7EC-D967-EEE81D3D9608}" created="2023-01-16T11:42:43.874">
    <pc:sldMkLst xmlns:pc="http://schemas.microsoft.com/office/powerpoint/2013/main/command">
      <pc:docMk/>
      <pc:sldMk cId="281058410" sldId="2463"/>
    </pc:sldMkLst>
    <p188:txBody>
      <a:bodyPr/>
      <a:lstStyle/>
      <a:p>
        <a:r>
          <a:rPr lang="ja-JP" altLang="en-US"/>
          <a:t>BERT と GPT両方共、Transformerから出てるもので、BERTはTransformerのEncorderの部分、GPTはDecorderの所だけを使ってトレーニングされたモデルである。
Transformerとは、Seq2Seq構造を基として作られたモデルで、論文の名前からも分けれるように、Attentionメカニズムを使ったモデルである。
Attentionメカニズムとは、単語の間の相関関係を数値化し、学習に反映することで、文章を単語の間のAttention達の集まりとしてあつかうようになり、より正確で自然に自然語の処理ができるようにしたメカニズムである。
BERTはAttentionの参照の方向がBi-directionalであるため、情報量が多く、より優れている性能を見せるが、文章の生成は片方から反対の方にされるので、文章の生成には使うことが出来ず、Uni-directionalであるGPTが文章とかの生成には使われ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2023/1/17</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2023/1/17</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モデルを事前学習させるための </a:t>
            </a:r>
            <a:r>
              <a:rPr lang="en-US" altLang="ja-JP" sz="1800" dirty="0">
                <a:effectLst/>
                <a:latin typeface="Malgun Gothic" panose="020B0503020000020004" pitchFamily="50" charset="-127"/>
                <a:ea typeface="Malgun Gothic" panose="020B0503020000020004" pitchFamily="50" charset="-127"/>
              </a:rPr>
              <a:t>Denoising autoencoder</a:t>
            </a:r>
            <a:r>
              <a:rPr lang="ja-JP" altLang="en-US" sz="1800" dirty="0">
                <a:effectLst/>
                <a:latin typeface="Malgun Gothic" panose="020B0503020000020004" pitchFamily="50" charset="-127"/>
                <a:ea typeface="Malgun Gothic" panose="020B0503020000020004" pitchFamily="50" charset="-127"/>
              </a:rPr>
              <a:t>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は任意の </a:t>
            </a:r>
            <a:r>
              <a:rPr lang="en-US" altLang="ja-JP" sz="1800" dirty="0">
                <a:effectLst/>
                <a:latin typeface="Malgun Gothic" panose="020B0503020000020004" pitchFamily="50" charset="-127"/>
                <a:ea typeface="Malgun Gothic" panose="020B0503020000020004" pitchFamily="50" charset="-127"/>
              </a:rPr>
              <a:t>noising </a:t>
            </a:r>
            <a:r>
              <a:rPr lang="en-US" altLang="ja-JP" sz="1800" dirty="0" err="1">
                <a:effectLst/>
                <a:latin typeface="Malgun Gothic" panose="020B0503020000020004" pitchFamily="50" charset="-127"/>
                <a:ea typeface="Malgun Gothic" panose="020B0503020000020004" pitchFamily="50" charset="-127"/>
              </a:rPr>
              <a:t>fuction</a:t>
            </a:r>
            <a:r>
              <a:rPr lang="ja-JP" altLang="en-US" sz="1800" dirty="0">
                <a:effectLst/>
                <a:latin typeface="Malgun Gothic" panose="020B0503020000020004" pitchFamily="50" charset="-127"/>
                <a:ea typeface="Malgun Gothic" panose="020B0503020000020004" pitchFamily="50" charset="-127"/>
              </a:rPr>
              <a:t>でテキストを変形させ、元に復元するようにモデルを学習させるようになっている。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と</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というモデルをそれぞれ</a:t>
            </a:r>
            <a:r>
              <a:rPr lang="en-US" altLang="ja-JP" sz="1800" dirty="0">
                <a:effectLst/>
                <a:latin typeface="Malgun Gothic" panose="020B0503020000020004" pitchFamily="50" charset="-127"/>
                <a:ea typeface="Malgun Gothic" panose="020B0503020000020004" pitchFamily="50" charset="-127"/>
              </a:rPr>
              <a:t>Encoder, Decoder</a:t>
            </a:r>
            <a:r>
              <a:rPr lang="ja-JP" altLang="en-US" sz="1800" dirty="0">
                <a:effectLst/>
                <a:latin typeface="Malgun Gothic" panose="020B0503020000020004" pitchFamily="50" charset="-127"/>
                <a:ea typeface="Malgun Gothic" panose="020B0503020000020004" pitchFamily="50" charset="-127"/>
              </a:rPr>
              <a:t>として合わせて作られたモデルである。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 </a:t>
            </a:r>
            <a:r>
              <a:rPr lang="ja-JP" altLang="en-US" sz="1800" dirty="0">
                <a:effectLst/>
                <a:latin typeface="Malgun Gothic" panose="020B0503020000020004" pitchFamily="50" charset="-127"/>
                <a:ea typeface="Malgun Gothic" panose="020B0503020000020004" pitchFamily="50" charset="-127"/>
              </a:rPr>
              <a:t>と </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両方共、</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から出てるもので、</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の</a:t>
            </a:r>
            <a:r>
              <a:rPr lang="en-US" altLang="ja-JP" sz="1800" dirty="0" err="1">
                <a:effectLst/>
                <a:latin typeface="Malgun Gothic" panose="020B0503020000020004" pitchFamily="50" charset="-127"/>
                <a:ea typeface="Malgun Gothic" panose="020B0503020000020004" pitchFamily="50" charset="-127"/>
              </a:rPr>
              <a:t>Encorder</a:t>
            </a:r>
            <a:r>
              <a:rPr lang="ja-JP" altLang="en-US" sz="1800" dirty="0">
                <a:effectLst/>
                <a:latin typeface="Malgun Gothic" panose="020B0503020000020004" pitchFamily="50" charset="-127"/>
                <a:ea typeface="Malgun Gothic" panose="020B0503020000020004" pitchFamily="50" charset="-127"/>
              </a:rPr>
              <a:t>の部分、</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は</a:t>
            </a:r>
            <a:r>
              <a:rPr lang="en-US" altLang="ja-JP" sz="1800" dirty="0" err="1">
                <a:effectLst/>
                <a:latin typeface="Malgun Gothic" panose="020B0503020000020004" pitchFamily="50" charset="-127"/>
                <a:ea typeface="Malgun Gothic" panose="020B0503020000020004" pitchFamily="50" charset="-127"/>
              </a:rPr>
              <a:t>Decorder</a:t>
            </a:r>
            <a:r>
              <a:rPr lang="ja-JP" altLang="en-US" sz="1800" dirty="0">
                <a:effectLst/>
                <a:latin typeface="Malgun Gothic" panose="020B0503020000020004" pitchFamily="50" charset="-127"/>
                <a:ea typeface="Malgun Gothic" panose="020B0503020000020004" pitchFamily="50" charset="-127"/>
              </a:rPr>
              <a:t>の所だけを使ってトレーニングされたモデルである。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構造を基として作られたモデルで、論文の名前からも分けれるように、</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メカニズムを使ったモデルである。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メカニズムとは、単語の間の相関関係を数値化し、学習に反映することで、文章を単語の間の</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達の集まりとしてあつかうようになり、より正確で自然に自然語の処理ができるようにしたメカニズムである。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の参照の方向が</a:t>
            </a:r>
            <a:r>
              <a:rPr lang="en-US" altLang="ja-JP" sz="1800" dirty="0">
                <a:effectLst/>
                <a:latin typeface="Malgun Gothic" panose="020B0503020000020004" pitchFamily="50" charset="-127"/>
                <a:ea typeface="Malgun Gothic" panose="020B0503020000020004" pitchFamily="50" charset="-127"/>
              </a:rPr>
              <a:t>Bi-directional</a:t>
            </a:r>
            <a:r>
              <a:rPr lang="ja-JP" altLang="en-US" sz="1800" dirty="0">
                <a:effectLst/>
                <a:latin typeface="Malgun Gothic" panose="020B0503020000020004" pitchFamily="50" charset="-127"/>
                <a:ea typeface="Malgun Gothic" panose="020B0503020000020004" pitchFamily="50" charset="-127"/>
              </a:rPr>
              <a:t>であるため、情報量が多く、より優れている性能を見せるが、文章の生成は片方から反対の方にされるので、文章の生成には使うことが出来ず、</a:t>
            </a:r>
            <a:r>
              <a:rPr lang="en-US" altLang="ja-JP" sz="1800" dirty="0">
                <a:effectLst/>
                <a:latin typeface="Malgun Gothic" panose="020B0503020000020004" pitchFamily="50" charset="-127"/>
                <a:ea typeface="Malgun Gothic" panose="020B0503020000020004" pitchFamily="50" charset="-127"/>
              </a:rPr>
              <a:t>Uni-directional</a:t>
            </a:r>
            <a:r>
              <a:rPr lang="ja-JP" altLang="en-US" sz="1800" dirty="0">
                <a:effectLst/>
                <a:latin typeface="Malgun Gothic" panose="020B0503020000020004" pitchFamily="50" charset="-127"/>
                <a:ea typeface="Malgun Gothic" panose="020B0503020000020004" pitchFamily="50" charset="-127"/>
              </a:rPr>
              <a:t>である</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が文章とかの生成には使われる。</a:t>
            </a:r>
            <a:endParaRPr lang="ko-KR" altLang="en-US" dirty="0"/>
          </a:p>
        </p:txBody>
      </p:sp>
      <p:sp>
        <p:nvSpPr>
          <p:cNvPr id="4" name="슬라이드 번호 개체 틀 3"/>
          <p:cNvSpPr>
            <a:spLocks noGrp="1"/>
          </p:cNvSpPr>
          <p:nvPr>
            <p:ph type="sldNum" sz="quarter" idx="5"/>
          </p:nvPr>
        </p:nvSpPr>
        <p:spPr/>
        <p:txBody>
          <a:bodyPr/>
          <a:lstStyle/>
          <a:p>
            <a:fld id="{228B34ED-4CDD-41C9-90F7-D768D5559A6F}" type="slidenum">
              <a:rPr lang="en-US" altLang="ja-JP" smtClean="0"/>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308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6275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965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microsoft.com/office/2007/relationships/hdphoto" Target="../media/hdphoto1.wdp"/><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99F_10C09C6A.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2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a:xfrm>
            <a:off x="7068819" y="355542"/>
            <a:ext cx="4846320" cy="1435947"/>
          </a:xfrm>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791489"/>
            <a:ext cx="4846319" cy="3798888"/>
          </a:xfrm>
        </p:spPr>
        <p:txBody>
          <a:bodyPr rtlCol="0"/>
          <a:lstStyle/>
          <a:p>
            <a:pPr marL="285750" indent="-285750">
              <a:buFont typeface="Arial" panose="020B0604020202020204" pitchFamily="34" charset="0"/>
              <a:buChar char="•"/>
            </a:pPr>
            <a:r>
              <a:rPr lang="ja-JP" altLang="en-US" sz="2800" dirty="0"/>
              <a:t>研究背景</a:t>
            </a:r>
            <a:endParaRPr lang="en-US" altLang="ja-JP" sz="2800" dirty="0"/>
          </a:p>
          <a:p>
            <a:pPr marL="285750" indent="-285750">
              <a:buFont typeface="Arial" panose="020B0604020202020204" pitchFamily="34" charset="0"/>
              <a:buChar char="•"/>
            </a:pPr>
            <a:r>
              <a:rPr lang="en-JP" altLang="ja-JP" sz="2800" dirty="0"/>
              <a:t>関連研究</a:t>
            </a:r>
            <a:endParaRPr lang="en-US" altLang="ja-JP" sz="2800" dirty="0"/>
          </a:p>
          <a:p>
            <a:pPr marL="285750" indent="-285750" rtl="0">
              <a:buFont typeface="Arial" panose="020B0604020202020204" pitchFamily="34" charset="0"/>
              <a:buChar char="•"/>
            </a:pPr>
            <a:r>
              <a:rPr lang="en-US" altLang="ja-JP" sz="2800" dirty="0"/>
              <a:t>BART</a:t>
            </a:r>
          </a:p>
          <a:p>
            <a:pPr marL="285750" indent="-285750" rtl="0">
              <a:buFont typeface="Arial" panose="020B0604020202020204" pitchFamily="34" charset="0"/>
              <a:buChar char="•"/>
            </a:pPr>
            <a:r>
              <a:rPr lang="ja-JP" altLang="en-US" sz="2800" dirty="0"/>
              <a:t>感情的な応答生成モデル</a:t>
            </a:r>
            <a:endParaRPr lang="en-US" altLang="ja-JP" sz="2800" dirty="0"/>
          </a:p>
          <a:p>
            <a:pPr marL="285750" indent="-285750" rtl="0">
              <a:buFont typeface="Arial" panose="020B0604020202020204" pitchFamily="34" charset="0"/>
              <a:buChar char="•"/>
            </a:pPr>
            <a:r>
              <a:rPr lang="ja-JP" altLang="en-US" sz="2800" dirty="0"/>
              <a:t>目的</a:t>
            </a:r>
            <a:endParaRPr lang="en-US" altLang="ja-JP" sz="2800" dirty="0"/>
          </a:p>
          <a:p>
            <a:pPr marL="285750" indent="-285750" rtl="0">
              <a:buFont typeface="Arial" panose="020B0604020202020204" pitchFamily="34" charset="0"/>
              <a:buChar char="•"/>
            </a:pPr>
            <a:r>
              <a:rPr lang="ja-JP" altLang="en-US" sz="2800" dirty="0"/>
              <a:t>予定</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a:xfrm>
            <a:off x="6095999" y="561237"/>
            <a:ext cx="5897218" cy="884238"/>
          </a:xfrm>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1688277"/>
            <a:ext cx="5416550" cy="4665726"/>
          </a:xfrm>
        </p:spPr>
        <p:txBody>
          <a:bodyPr rtlCol="0">
            <a:noAutofit/>
          </a:bodyPr>
          <a:lstStyle/>
          <a:p>
            <a:pPr marL="0" indent="0" rtl="0">
              <a:lnSpc>
                <a:spcPct val="100000"/>
              </a:lnSpc>
              <a:buNone/>
            </a:pP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は、人間社会で凄く大事なことである。</a:t>
            </a:r>
            <a:endParaRPr lang="en-US" altLang="ja-JP" sz="2200" dirty="0">
              <a:cs typeface="Biome Light" panose="020B0303030204020804" pitchFamily="34" charset="0"/>
            </a:endParaRPr>
          </a:p>
          <a:p>
            <a:pPr marL="0" indent="0" rtl="0">
              <a:lnSpc>
                <a:spcPct val="100000"/>
              </a:lnSpc>
              <a:buNone/>
            </a:pPr>
            <a:r>
              <a:rPr lang="ja-JP" altLang="en-US" sz="2200" dirty="0">
                <a:solidFill>
                  <a:srgbClr val="FF0000"/>
                </a:solidFill>
                <a:cs typeface="Biome Light" panose="020B0303030204020804" pitchFamily="34" charset="0"/>
              </a:rPr>
              <a:t>共感</a:t>
            </a:r>
            <a:r>
              <a:rPr lang="en-US" altLang="ja-JP" sz="2200" dirty="0">
                <a:solidFill>
                  <a:srgbClr val="FF0000"/>
                </a:solidFill>
                <a:cs typeface="Biome Light" panose="020B0303030204020804" pitchFamily="34" charset="0"/>
              </a:rPr>
              <a:t>(Empathy)</a:t>
            </a:r>
            <a:r>
              <a:rPr lang="ja-JP" altLang="en-US" sz="2200" dirty="0">
                <a:cs typeface="Biome Light" panose="020B0303030204020804" pitchFamily="34" charset="0"/>
              </a:rPr>
              <a:t>というのは、相手の立場から物事を理解したり、考える能力である</a:t>
            </a:r>
            <a:r>
              <a:rPr lang="en-US" altLang="ja-JP" sz="2200" dirty="0">
                <a:cs typeface="Biome Light" panose="020B0303030204020804" pitchFamily="34" charset="0"/>
              </a:rPr>
              <a:t>[1]</a:t>
            </a:r>
            <a:r>
              <a:rPr lang="ja-JP" altLang="en-US" sz="2200" dirty="0">
                <a:cs typeface="Biome Light" panose="020B0303030204020804" pitchFamily="34" charset="0"/>
              </a:rPr>
              <a:t> 。</a:t>
            </a:r>
            <a:endParaRPr lang="en-US" altLang="ja-JP" sz="2200" dirty="0">
              <a:cs typeface="Biome Light" panose="020B0303030204020804" pitchFamily="34" charset="0"/>
            </a:endParaRPr>
          </a:p>
          <a:p>
            <a:r>
              <a:rPr lang="ja-JP" altLang="en-US" sz="2200" dirty="0">
                <a:cs typeface="Biome Light" panose="020B0303030204020804" pitchFamily="34" charset="0"/>
              </a:rPr>
              <a:t>人は、このような</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を認識し、</a:t>
            </a: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することで、相手の意図をはっきり把握したり、相手を理解する</a:t>
            </a:r>
            <a:r>
              <a:rPr lang="de-DE" altLang="ja-JP" sz="2200" dirty="0">
                <a:cs typeface="Biome Light" panose="020B0303030204020804" pitchFamily="34" charset="0"/>
              </a:rPr>
              <a:t>[2]</a:t>
            </a:r>
            <a:r>
              <a:rPr lang="ja-JP" altLang="en-US" sz="2200" dirty="0">
                <a:cs typeface="Biome Light" panose="020B0303030204020804" pitchFamily="34" charset="0"/>
              </a:rPr>
              <a:t>ことで社会的な関係を築いていく。</a:t>
            </a:r>
            <a:endParaRPr lang="en-US" altLang="ja-JP" sz="2200" dirty="0">
              <a:cs typeface="Biome Light" panose="020B0303030204020804" pitchFamily="34" charset="0"/>
            </a:endParaRPr>
          </a:p>
          <a:p>
            <a:endParaRPr lang="en-US" altLang="ja-JP" sz="2200" dirty="0">
              <a:cs typeface="Biome Light" panose="020B0303030204020804" pitchFamily="34" charset="0"/>
            </a:endParaRPr>
          </a:p>
          <a:p>
            <a:r>
              <a:rPr lang="ja-JP" altLang="en-US" sz="2200" dirty="0">
                <a:cs typeface="Biome Light" panose="020B0303030204020804" pitchFamily="34" charset="0"/>
              </a:rPr>
              <a:t>コンピューターも同様で，人の指示をより正確に理解したり、より親しみのある、信頼できる存在になるためには、人間のように感情を理解し、</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を考慮して言葉の意味を把握したり、</a:t>
            </a:r>
            <a:r>
              <a:rPr lang="ja-JP" altLang="en-US" sz="2200" dirty="0">
                <a:solidFill>
                  <a:srgbClr val="FF0000"/>
                </a:solidFill>
                <a:cs typeface="Biome Light" panose="020B0303030204020804" pitchFamily="34" charset="0"/>
              </a:rPr>
              <a:t>感情的</a:t>
            </a:r>
            <a:r>
              <a:rPr lang="ja-JP" altLang="en-US" sz="2200" dirty="0">
                <a:cs typeface="Biome Light" panose="020B0303030204020804" pitchFamily="34" charset="0"/>
              </a:rPr>
              <a:t>である回答をする必要があると考えられる。</a:t>
            </a:r>
            <a:endParaRPr lang="en-US" altLang="ja-JP" sz="2200" dirty="0">
              <a:cs typeface="Biome Light" panose="020B0303030204020804" pitchFamily="34" charset="0"/>
            </a:endParaRPr>
          </a:p>
          <a:p>
            <a:pPr marL="0" indent="0" rtl="0">
              <a:lnSpc>
                <a:spcPct val="100000"/>
              </a:lnSpc>
              <a:buNone/>
            </a:pPr>
            <a:endParaRPr lang="en-US" altLang="ja-JP" sz="2200"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
        <p:nvSpPr>
          <p:cNvPr id="2" name="テキスト ボックス 1">
            <a:extLst>
              <a:ext uri="{FF2B5EF4-FFF2-40B4-BE49-F238E27FC236}">
                <a16:creationId xmlns:a16="http://schemas.microsoft.com/office/drawing/2014/main" id="{7D1CE7A1-AEE2-29F1-184B-2EE1566C8A95}"/>
              </a:ext>
            </a:extLst>
          </p:cNvPr>
          <p:cNvSpPr txBox="1"/>
          <p:nvPr/>
        </p:nvSpPr>
        <p:spPr>
          <a:xfrm>
            <a:off x="6095999" y="6350169"/>
            <a:ext cx="5416550" cy="507831"/>
          </a:xfrm>
          <a:prstGeom prst="rect">
            <a:avLst/>
          </a:prstGeom>
          <a:noFill/>
        </p:spPr>
        <p:txBody>
          <a:bodyPr wrap="square" rtlCol="0">
            <a:spAutoFit/>
          </a:bodyPr>
          <a:lstStyle/>
          <a:p>
            <a:r>
              <a:rPr kumimoji="1" lang="en-US" altLang="ja-JP" sz="900" dirty="0">
                <a:latin typeface="Noto Sans CJK KR Regular" panose="020B0500000000000000" pitchFamily="34" charset="-128"/>
                <a:ea typeface="Noto Sans CJK KR Regular" panose="020B0500000000000000" pitchFamily="34" charset="-128"/>
              </a:rPr>
              <a:t>[1] </a:t>
            </a:r>
            <a:r>
              <a:rPr kumimoji="1" lang="en-US" altLang="ja-JP" sz="900" dirty="0" err="1">
                <a:latin typeface="Noto Sans CJK KR Regular" panose="020B0500000000000000" pitchFamily="34" charset="-128"/>
                <a:ea typeface="Noto Sans CJK KR Regular" panose="020B0500000000000000" pitchFamily="34" charset="-128"/>
              </a:rPr>
              <a:t>Bellet</a:t>
            </a:r>
            <a:r>
              <a:rPr kumimoji="1" lang="en-US" altLang="ja-JP" sz="900" dirty="0">
                <a:latin typeface="Noto Sans CJK KR Regular" panose="020B0500000000000000" pitchFamily="34" charset="-128"/>
                <a:ea typeface="Noto Sans CJK KR Regular" panose="020B0500000000000000" pitchFamily="34" charset="-128"/>
              </a:rPr>
              <a:t> PS, Maloney MJ. The Importance of Empathy as an Interviewing Skill in Medicine. JAMA. 1991;266(13):1831–1832. doi:10.1001/jama.1991.03470130111039</a:t>
            </a:r>
          </a:p>
          <a:p>
            <a:r>
              <a:rPr kumimoji="1" lang="en-US" altLang="ja-JP" sz="900" dirty="0">
                <a:latin typeface="Noto Sans CJK KR Regular" panose="020B0500000000000000" pitchFamily="34" charset="-128"/>
                <a:ea typeface="Noto Sans CJK KR Regular" panose="020B0500000000000000" pitchFamily="34" charset="-128"/>
              </a:rPr>
              <a:t>[2] </a:t>
            </a:r>
            <a:r>
              <a:rPr kumimoji="1" lang="en-US" altLang="ja-JP" sz="900" dirty="0" err="1">
                <a:latin typeface="Noto Sans CJK KR Regular" panose="020B0500000000000000" pitchFamily="34" charset="-128"/>
                <a:ea typeface="Noto Sans CJK KR Regular" panose="020B0500000000000000" pitchFamily="34" charset="-128"/>
              </a:rPr>
              <a:t>Warum</a:t>
            </a:r>
            <a:r>
              <a:rPr kumimoji="1" lang="en-US" altLang="ja-JP" sz="900" dirty="0">
                <a:latin typeface="Noto Sans CJK KR Regular" panose="020B0500000000000000" pitchFamily="34" charset="-128"/>
                <a:ea typeface="Noto Sans CJK KR Regular" panose="020B0500000000000000" pitchFamily="34" charset="-128"/>
              </a:rPr>
              <a:t> ich </a:t>
            </a:r>
            <a:r>
              <a:rPr kumimoji="1" lang="en-US" altLang="ja-JP" sz="900" dirty="0" err="1">
                <a:latin typeface="Noto Sans CJK KR Regular" panose="020B0500000000000000" pitchFamily="34" charset="-128"/>
                <a:ea typeface="Noto Sans CJK KR Regular" panose="020B0500000000000000" pitchFamily="34" charset="-128"/>
              </a:rPr>
              <a:t>fühle</a:t>
            </a:r>
            <a:r>
              <a:rPr kumimoji="1" lang="en-US" altLang="ja-JP" sz="900" dirty="0">
                <a:latin typeface="Noto Sans CJK KR Regular" panose="020B0500000000000000" pitchFamily="34" charset="-128"/>
                <a:ea typeface="Noto Sans CJK KR Regular" panose="020B0500000000000000" pitchFamily="34" charset="-128"/>
              </a:rPr>
              <a:t>, was Du </a:t>
            </a:r>
            <a:r>
              <a:rPr kumimoji="1" lang="en-US" altLang="ja-JP" sz="900" dirty="0" err="1">
                <a:latin typeface="Noto Sans CJK KR Regular" panose="020B0500000000000000" pitchFamily="34" charset="-128"/>
                <a:ea typeface="Noto Sans CJK KR Regular" panose="020B0500000000000000" pitchFamily="34" charset="-128"/>
              </a:rPr>
              <a:t>fühlst</a:t>
            </a:r>
            <a:r>
              <a:rPr kumimoji="1" lang="en-US" altLang="ja-JP" sz="900" dirty="0">
                <a:latin typeface="Noto Sans CJK KR Regular" panose="020B0500000000000000" pitchFamily="34" charset="-128"/>
                <a:ea typeface="Noto Sans CJK KR Regular" panose="020B0500000000000000" pitchFamily="34" charset="-128"/>
              </a:rPr>
              <a:t> (Joachim Bauer, 2005)</a:t>
            </a:r>
            <a:endParaRPr kumimoji="1" lang="ja-JP" altLang="en-US" sz="900" dirty="0">
              <a:latin typeface="Noto Sans CJK KR Regular" panose="020B0500000000000000" pitchFamily="34" charset="-128"/>
              <a:ea typeface="Noto Sans CJK KR Regular" panose="020B0500000000000000" pitchFamily="34" charset="-128"/>
            </a:endParaRPr>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10723418" cy="884238"/>
          </a:xfrm>
        </p:spPr>
        <p:txBody>
          <a:bodyPr/>
          <a:lstStyle/>
          <a:p>
            <a:pPr algn="l"/>
            <a:r>
              <a:rPr lang="en-US" altLang="ja-JP" sz="18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800" dirty="0">
                <a:latin typeface="Noto Sans CJK KR Regular" panose="020B0500000000000000" pitchFamily="34" charset="-128"/>
                <a:ea typeface="Noto Sans CJK KR Regular" panose="020B0500000000000000" pitchFamily="34" charset="-128"/>
              </a:rPr>
              <a:t>. [Ide at al.,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4</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70011"/>
            <a:ext cx="5897218" cy="884238"/>
          </a:xfrm>
        </p:spPr>
        <p:txBody>
          <a:bodyPr/>
          <a:lstStyle/>
          <a:p>
            <a:r>
              <a:rPr lang="en-JP" sz="4000" dirty="0"/>
              <a:t>関連研究</a:t>
            </a:r>
          </a:p>
        </p:txBody>
      </p:sp>
      <p:pic>
        <p:nvPicPr>
          <p:cNvPr id="8" name="図 7">
            <a:extLst>
              <a:ext uri="{FF2B5EF4-FFF2-40B4-BE49-F238E27FC236}">
                <a16:creationId xmlns:a16="http://schemas.microsoft.com/office/drawing/2014/main" id="{E47A7519-21C3-8E80-8B33-C7CC76FBC974}"/>
              </a:ext>
            </a:extLst>
          </p:cNvPr>
          <p:cNvPicPr>
            <a:picLocks noChangeAspect="1"/>
          </p:cNvPicPr>
          <p:nvPr/>
        </p:nvPicPr>
        <p:blipFill>
          <a:blip r:embed="rId2"/>
          <a:stretch>
            <a:fillRect/>
          </a:stretch>
        </p:blipFill>
        <p:spPr>
          <a:xfrm>
            <a:off x="734291" y="2363887"/>
            <a:ext cx="7165109" cy="3429810"/>
          </a:xfrm>
          <a:prstGeom prst="rect">
            <a:avLst/>
          </a:prstGeom>
        </p:spPr>
      </p:pic>
      <p:sp>
        <p:nvSpPr>
          <p:cNvPr id="3" name="テキスト ボックス 2">
            <a:extLst>
              <a:ext uri="{FF2B5EF4-FFF2-40B4-BE49-F238E27FC236}">
                <a16:creationId xmlns:a16="http://schemas.microsoft.com/office/drawing/2014/main" id="{EB595E34-1AEF-BD4F-AA3A-02CD1D99655F}"/>
              </a:ext>
            </a:extLst>
          </p:cNvPr>
          <p:cNvSpPr txBox="1"/>
          <p:nvPr/>
        </p:nvSpPr>
        <p:spPr>
          <a:xfrm>
            <a:off x="734291" y="5793697"/>
            <a:ext cx="8458200" cy="461665"/>
          </a:xfrm>
          <a:prstGeom prst="rect">
            <a:avLst/>
          </a:prstGeom>
          <a:noFill/>
        </p:spPr>
        <p:txBody>
          <a:bodyPr wrap="square" rtlCol="0">
            <a:spAutoFit/>
          </a:bodyPr>
          <a:lstStyle/>
          <a:p>
            <a:r>
              <a:rPr kumimoji="1" lang="en-US" altLang="ja-JP" sz="1200" dirty="0">
                <a:latin typeface="Noto Sans CJK KR Regular" panose="020B0500000000000000" pitchFamily="34" charset="-128"/>
                <a:ea typeface="Noto Sans CJK KR Regular" panose="020B0500000000000000" pitchFamily="34" charset="-128"/>
              </a:rPr>
              <a:t>[8] Ide, Tatsuya and Daisuke Kawahara. “Multi-Task Learning of Generation and Classification for Emotion-Aware Dialogue Response Generation.” North American Chapter of the Association for Computational Linguistics (2021).</a:t>
            </a:r>
            <a:endParaRPr kumimoji="1" lang="ja-JP" altLang="en-US" sz="1200" dirty="0">
              <a:latin typeface="Noto Sans CJK KR Regular" panose="020B0500000000000000" pitchFamily="34" charset="-128"/>
              <a:ea typeface="Noto Sans CJK KR Regular" panose="020B0500000000000000" pitchFamily="34" charset="-128"/>
            </a:endParaRPr>
          </a:p>
        </p:txBody>
      </p:sp>
    </p:spTree>
    <p:extLst>
      <p:ext uri="{BB962C8B-B14F-4D97-AF65-F5344CB8AC3E}">
        <p14:creationId xmlns:p14="http://schemas.microsoft.com/office/powerpoint/2010/main" val="265247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5</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a:ln>
            <a:noFill/>
          </a:ln>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rgbClr val="7030A0"/>
                </a:solidFill>
                <a:latin typeface="Arial" panose="020B0604020202020204" pitchFamily="34" charset="0"/>
                <a:cs typeface="Arial" panose="020B0604020202020204" pitchFamily="34" charset="0"/>
              </a:rPr>
              <a:t>ransformer</a:t>
            </a:r>
            <a:endParaRPr kumimoji="1" lang="ja-JP" altLang="en-US" sz="4800" dirty="0">
              <a:solidFill>
                <a:srgbClr val="7030A0"/>
              </a:solidFill>
              <a:latin typeface="Arial" panose="020B0604020202020204" pitchFamily="34" charset="0"/>
              <a:cs typeface="Arial" panose="020B0604020202020204" pitchFamily="34" charset="0"/>
            </a:endParaRPr>
          </a:p>
        </p:txBody>
      </p:sp>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617" t="47944" r="25885" b="20161"/>
          <a:stretch/>
        </p:blipFill>
        <p:spPr bwMode="auto">
          <a:xfrm>
            <a:off x="3875360" y="4896647"/>
            <a:ext cx="4305300" cy="1608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1">
            <a:extLst>
              <a:ext uri="{FF2B5EF4-FFF2-40B4-BE49-F238E27FC236}">
                <a16:creationId xmlns:a16="http://schemas.microsoft.com/office/drawing/2014/main" id="{BBA88393-AFF6-0E57-6050-CF0012E37745}"/>
              </a:ext>
            </a:extLst>
          </p:cNvPr>
          <p:cNvSpPr txBox="1"/>
          <p:nvPr/>
        </p:nvSpPr>
        <p:spPr>
          <a:xfrm>
            <a:off x="99391" y="6442977"/>
            <a:ext cx="11993218" cy="461665"/>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[4] 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a:p>
            <a:pPr algn="ctr"/>
            <a:r>
              <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[3] </a:t>
            </a:r>
            <a:r>
              <a:rPr lang="ja-JP" altLang="en-US"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(Lewis et al., ACL 2020)</a:t>
            </a:r>
          </a:p>
        </p:txBody>
      </p:sp>
      <p:grpSp>
        <p:nvGrpSpPr>
          <p:cNvPr id="8" name="그룹 11">
            <a:extLst>
              <a:ext uri="{FF2B5EF4-FFF2-40B4-BE49-F238E27FC236}">
                <a16:creationId xmlns:a16="http://schemas.microsoft.com/office/drawing/2014/main" id="{006CC6D0-DC75-2920-554B-864D77D15225}"/>
              </a:ext>
            </a:extLst>
          </p:cNvPr>
          <p:cNvGrpSpPr/>
          <p:nvPr/>
        </p:nvGrpSpPr>
        <p:grpSpPr>
          <a:xfrm>
            <a:off x="4749912" y="1219994"/>
            <a:ext cx="2692176" cy="3676653"/>
            <a:chOff x="4817328" y="3395547"/>
            <a:chExt cx="2540713" cy="3469803"/>
          </a:xfrm>
        </p:grpSpPr>
        <p:pic>
          <p:nvPicPr>
            <p:cNvPr id="9" name="Picture 2">
              <a:extLst>
                <a:ext uri="{FF2B5EF4-FFF2-40B4-BE49-F238E27FC236}">
                  <a16:creationId xmlns:a16="http://schemas.microsoft.com/office/drawing/2014/main" id="{57FF5490-3A73-3513-3CF9-B7DBC3359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10" name="곱하기 기호 8">
              <a:extLst>
                <a:ext uri="{FF2B5EF4-FFF2-40B4-BE49-F238E27FC236}">
                  <a16:creationId xmlns:a16="http://schemas.microsoft.com/office/drawing/2014/main" id="{D8BF6578-5F18-7497-FF33-472D207AC9C9}"/>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9">
              <a:extLst>
                <a:ext uri="{FF2B5EF4-FFF2-40B4-BE49-F238E27FC236}">
                  <a16:creationId xmlns:a16="http://schemas.microsoft.com/office/drawing/2014/main" id="{FB5DD099-CE16-360F-393A-7C0ABE80596C}"/>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0">
              <a:extLst>
                <a:ext uri="{FF2B5EF4-FFF2-40B4-BE49-F238E27FC236}">
                  <a16:creationId xmlns:a16="http://schemas.microsoft.com/office/drawing/2014/main" id="{C7E4E530-E559-AF7E-0A6F-507A0DA671D1}"/>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テキスト プレースホルダー 6">
            <a:extLst>
              <a:ext uri="{FF2B5EF4-FFF2-40B4-BE49-F238E27FC236}">
                <a16:creationId xmlns:a16="http://schemas.microsoft.com/office/drawing/2014/main" id="{93730802-92BF-AEC2-2562-06B8B35F8665}"/>
              </a:ext>
            </a:extLst>
          </p:cNvPr>
          <p:cNvSpPr>
            <a:spLocks noGrp="1"/>
          </p:cNvSpPr>
          <p:nvPr>
            <p:ph type="body" idx="1"/>
          </p:nvPr>
        </p:nvSpPr>
        <p:spPr>
          <a:xfrm>
            <a:off x="2272381" y="2894660"/>
            <a:ext cx="2098247" cy="861644"/>
          </a:xfrm>
          <a:noFill/>
        </p:spPr>
        <p:txBody>
          <a:bodyPr/>
          <a:lstStyle/>
          <a:p>
            <a:pPr algn="ctr"/>
            <a:r>
              <a:rPr lang="en-US" altLang="ja-JP" sz="3200" spc="0" dirty="0">
                <a:solidFill>
                  <a:srgbClr val="002060"/>
                </a:solidFill>
              </a:rPr>
              <a:t>BERT</a:t>
            </a:r>
          </a:p>
        </p:txBody>
      </p:sp>
      <p:sp>
        <p:nvSpPr>
          <p:cNvPr id="14" name="TextBox 1">
            <a:extLst>
              <a:ext uri="{FF2B5EF4-FFF2-40B4-BE49-F238E27FC236}">
                <a16:creationId xmlns:a16="http://schemas.microsoft.com/office/drawing/2014/main" id="{E55D0FA6-9824-8D52-B159-E1B50D6EB874}"/>
              </a:ext>
            </a:extLst>
          </p:cNvPr>
          <p:cNvSpPr txBox="1"/>
          <p:nvPr/>
        </p:nvSpPr>
        <p:spPr>
          <a:xfrm>
            <a:off x="2585523" y="3497572"/>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a:t>
            </a:r>
            <a:endParaRPr lang="ko-KR" altLang="en-US" dirty="0"/>
          </a:p>
        </p:txBody>
      </p:sp>
      <p:sp>
        <p:nvSpPr>
          <p:cNvPr id="15" name="テキスト プレースホルダー 6">
            <a:extLst>
              <a:ext uri="{FF2B5EF4-FFF2-40B4-BE49-F238E27FC236}">
                <a16:creationId xmlns:a16="http://schemas.microsoft.com/office/drawing/2014/main" id="{6B22EDA8-C4B2-B572-5F99-559FC03BE788}"/>
              </a:ext>
            </a:extLst>
          </p:cNvPr>
          <p:cNvSpPr txBox="1">
            <a:spLocks/>
          </p:cNvSpPr>
          <p:nvPr/>
        </p:nvSpPr>
        <p:spPr>
          <a:xfrm>
            <a:off x="7922356" y="2894660"/>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3200" dirty="0">
                <a:solidFill>
                  <a:srgbClr val="C00000"/>
                </a:solidFill>
              </a:rPr>
              <a:t>GPT</a:t>
            </a:r>
            <a:endParaRPr lang="ja-JP" altLang="en-US" sz="3200" dirty="0">
              <a:solidFill>
                <a:srgbClr val="C00000"/>
              </a:solidFill>
            </a:endParaRPr>
          </a:p>
        </p:txBody>
      </p:sp>
      <p:sp>
        <p:nvSpPr>
          <p:cNvPr id="16" name="TextBox 2">
            <a:extLst>
              <a:ext uri="{FF2B5EF4-FFF2-40B4-BE49-F238E27FC236}">
                <a16:creationId xmlns:a16="http://schemas.microsoft.com/office/drawing/2014/main" id="{34E1D1D8-2F56-8D52-67A7-458FDC80FD8D}"/>
              </a:ext>
            </a:extLst>
          </p:cNvPr>
          <p:cNvSpPr txBox="1"/>
          <p:nvPr/>
        </p:nvSpPr>
        <p:spPr>
          <a:xfrm>
            <a:off x="7714146" y="3459472"/>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endParaRPr lang="ko-KR" altLang="en-US" dirty="0"/>
          </a:p>
        </p:txBody>
      </p:sp>
      <p:cxnSp>
        <p:nvCxnSpPr>
          <p:cNvPr id="24" name="コネクタ: カギ線 23">
            <a:extLst>
              <a:ext uri="{FF2B5EF4-FFF2-40B4-BE49-F238E27FC236}">
                <a16:creationId xmlns:a16="http://schemas.microsoft.com/office/drawing/2014/main" id="{8BF56CC6-9E8D-E88B-4F2F-1C9378A9EDF1}"/>
              </a:ext>
            </a:extLst>
          </p:cNvPr>
          <p:cNvCxnSpPr>
            <a:cxnSpLocks/>
          </p:cNvCxnSpPr>
          <p:nvPr/>
        </p:nvCxnSpPr>
        <p:spPr>
          <a:xfrm rot="10800000" flipV="1">
            <a:off x="7714146" y="1112938"/>
            <a:ext cx="2636354" cy="595091"/>
          </a:xfrm>
          <a:prstGeom prst="bentConnector3">
            <a:avLst>
              <a:gd name="adj1" fmla="val -1045"/>
            </a:avLst>
          </a:prstGeom>
          <a:ln w="57150">
            <a:solidFill>
              <a:srgbClr val="7030A0"/>
            </a:solidFill>
            <a:tailEnd type="triangle"/>
          </a:ln>
        </p:spPr>
        <p:style>
          <a:lnRef idx="3">
            <a:schemeClr val="accent5"/>
          </a:lnRef>
          <a:fillRef idx="0">
            <a:schemeClr val="accent5"/>
          </a:fillRef>
          <a:effectRef idx="2">
            <a:schemeClr val="accent5"/>
          </a:effectRef>
          <a:fontRef idx="minor">
            <a:schemeClr val="tx1"/>
          </a:fontRef>
        </p:style>
      </p:cxnSp>
      <p:cxnSp>
        <p:nvCxnSpPr>
          <p:cNvPr id="32" name="コネクタ: カギ線 31">
            <a:extLst>
              <a:ext uri="{FF2B5EF4-FFF2-40B4-BE49-F238E27FC236}">
                <a16:creationId xmlns:a16="http://schemas.microsoft.com/office/drawing/2014/main" id="{328721CB-1C67-492B-118A-B8C3263F4306}"/>
              </a:ext>
            </a:extLst>
          </p:cNvPr>
          <p:cNvCxnSpPr>
            <a:stCxn id="14" idx="2"/>
            <a:endCxn id="2" idx="1"/>
          </p:cNvCxnSpPr>
          <p:nvPr/>
        </p:nvCxnSpPr>
        <p:spPr>
          <a:xfrm rot="16200000" flipH="1">
            <a:off x="2958339" y="4784067"/>
            <a:ext cx="1280186" cy="55385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コネクタ: カギ線 33">
            <a:extLst>
              <a:ext uri="{FF2B5EF4-FFF2-40B4-BE49-F238E27FC236}">
                <a16:creationId xmlns:a16="http://schemas.microsoft.com/office/drawing/2014/main" id="{FCEBAE3A-B681-1EF0-F568-A2E1FABCCB45}"/>
              </a:ext>
            </a:extLst>
          </p:cNvPr>
          <p:cNvCxnSpPr>
            <a:stCxn id="16" idx="2"/>
            <a:endCxn id="2" idx="3"/>
          </p:cNvCxnSpPr>
          <p:nvPr/>
        </p:nvCxnSpPr>
        <p:spPr>
          <a:xfrm rot="5400000">
            <a:off x="7916927" y="4646536"/>
            <a:ext cx="1318286" cy="790819"/>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正方形/長方形 37">
            <a:extLst>
              <a:ext uri="{FF2B5EF4-FFF2-40B4-BE49-F238E27FC236}">
                <a16:creationId xmlns:a16="http://schemas.microsoft.com/office/drawing/2014/main" id="{54E6AA2A-6D25-2AFB-1421-CC9340870896}"/>
              </a:ext>
            </a:extLst>
          </p:cNvPr>
          <p:cNvSpPr/>
          <p:nvPr/>
        </p:nvSpPr>
        <p:spPr>
          <a:xfrm>
            <a:off x="4666138" y="1143254"/>
            <a:ext cx="2888341" cy="38213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05841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6</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425923" y="4672903"/>
            <a:ext cx="5774544" cy="461665"/>
          </a:xfrm>
          <a:prstGeom prst="rect">
            <a:avLst/>
          </a:prstGeom>
          <a:noFill/>
        </p:spPr>
        <p:txBody>
          <a:bodyPr wrap="square">
            <a:spAutoFit/>
          </a:bodyPr>
          <a:lstStyle/>
          <a:p>
            <a:r>
              <a:rPr lang="en-US" altLang="ja-JP" sz="1200" dirty="0">
                <a:latin typeface="Noto Sans CJK KR Regular" panose="020B0500000000000000" pitchFamily="34" charset="-128"/>
                <a:ea typeface="Noto Sans CJK KR Regular" panose="020B0500000000000000" pitchFamily="34" charset="-128"/>
              </a:rPr>
              <a:t>[3] </a:t>
            </a:r>
            <a:r>
              <a:rPr lang="ja-JP" altLang="en-US" sz="1200" dirty="0">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a:t>
            </a:r>
            <a:r>
              <a:rPr lang="en-US" altLang="ja-JP" sz="1200" dirty="0">
                <a:latin typeface="Noto Sans CJK KR Regular" panose="020B0500000000000000" pitchFamily="34" charset="-128"/>
                <a:ea typeface="Noto Sans CJK KR Regular" panose="020B0500000000000000" pitchFamily="34" charset="-128"/>
              </a:rPr>
              <a:t>(</a:t>
            </a:r>
            <a:r>
              <a:rPr lang="ja-JP" altLang="en-US" sz="1200" dirty="0">
                <a:latin typeface="Noto Sans CJK KR Regular" panose="020B0500000000000000" pitchFamily="34" charset="-128"/>
                <a:ea typeface="Noto Sans CJK KR Regular" panose="020B0500000000000000" pitchFamily="34" charset="-128"/>
              </a:rPr>
              <a:t>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2"/>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3"/>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endParaRPr lang="en-JP" dirty="0"/>
          </a:p>
        </p:txBody>
      </p:sp>
      <p:sp>
        <p:nvSpPr>
          <p:cNvPr id="3" name="Picture Placeholder 2">
            <a:extLst>
              <a:ext uri="{FF2B5EF4-FFF2-40B4-BE49-F238E27FC236}">
                <a16:creationId xmlns:a16="http://schemas.microsoft.com/office/drawing/2014/main" id="{BC65FA6E-2633-92A2-35F5-5022B8070E6B}"/>
              </a:ext>
            </a:extLst>
          </p:cNvPr>
          <p:cNvSpPr>
            <a:spLocks noGrp="1"/>
          </p:cNvSpPr>
          <p:nvPr>
            <p:ph type="pic" sz="quarter" idx="14"/>
          </p:nvPr>
        </p:nvSpPr>
        <p:spPr/>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p:txBody>
          <a:bodyPr/>
          <a:lstStyle/>
          <a:p>
            <a:r>
              <a:rPr lang="ja-JP" altLang="en-US" sz="2400" dirty="0">
                <a:cs typeface="Biome Light" panose="020B0303030204020804" pitchFamily="34" charset="0"/>
              </a:rPr>
              <a:t>この研究では、</a:t>
            </a:r>
            <a:r>
              <a:rPr lang="en-US" altLang="ko-KR" sz="2400" dirty="0">
                <a:cs typeface="Biome Light" panose="020B0303030204020804" pitchFamily="34" charset="0"/>
              </a:rPr>
              <a:t>BART</a:t>
            </a:r>
            <a:r>
              <a:rPr lang="ja-JP" altLang="en-US" sz="2400" dirty="0">
                <a:cs typeface="Biome Light" panose="020B0303030204020804" pitchFamily="34" charset="0"/>
              </a:rPr>
              <a:t>を使い、感情を理解し、それに適する</a:t>
            </a:r>
            <a:r>
              <a:rPr lang="ja-JP" altLang="en-US" sz="2400" dirty="0">
                <a:solidFill>
                  <a:srgbClr val="FF0000"/>
                </a:solidFill>
                <a:cs typeface="Biome Light" panose="020B0303030204020804" pitchFamily="34" charset="0"/>
              </a:rPr>
              <a:t>感情的</a:t>
            </a:r>
            <a:r>
              <a:rPr lang="ja-JP" altLang="en-US" sz="2400" dirty="0">
                <a:cs typeface="Biome Light" panose="020B0303030204020804" pitchFamily="34" charset="0"/>
              </a:rPr>
              <a:t>な答えができるチャットボットを具現することを目標とする。</a:t>
            </a:r>
            <a:endParaRPr lang="ja-JP" altLang="en-US" sz="2400" dirty="0"/>
          </a:p>
          <a:p>
            <a:endParaRPr lang="en-JP" sz="2400"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sz="3600" dirty="0"/>
              <a:t>目的</a:t>
            </a:r>
          </a:p>
        </p:txBody>
      </p:sp>
    </p:spTree>
    <p:extLst>
      <p:ext uri="{BB962C8B-B14F-4D97-AF65-F5344CB8AC3E}">
        <p14:creationId xmlns:p14="http://schemas.microsoft.com/office/powerpoint/2010/main" val="119550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2A7E7B-DBED-D9BA-57CF-1DA5C1D4A9AA}"/>
              </a:ext>
            </a:extLst>
          </p:cNvPr>
          <p:cNvSpPr>
            <a:spLocks noGrp="1"/>
          </p:cNvSpPr>
          <p:nvPr>
            <p:ph type="title"/>
          </p:nvPr>
        </p:nvSpPr>
        <p:spPr/>
        <p:txBody>
          <a:bodyPr/>
          <a:lstStyle/>
          <a:p>
            <a:r>
              <a:rPr lang="en-JP" dirty="0"/>
              <a:t>予定</a:t>
            </a:r>
          </a:p>
        </p:txBody>
      </p:sp>
      <p:sp>
        <p:nvSpPr>
          <p:cNvPr id="4" name="Slide Number Placeholder 3">
            <a:extLst>
              <a:ext uri="{FF2B5EF4-FFF2-40B4-BE49-F238E27FC236}">
                <a16:creationId xmlns:a16="http://schemas.microsoft.com/office/drawing/2014/main" id="{A2B0077F-3C7E-9861-9C85-3572BF845EC8}"/>
              </a:ext>
            </a:extLst>
          </p:cNvPr>
          <p:cNvSpPr>
            <a:spLocks noGrp="1"/>
          </p:cNvSpPr>
          <p:nvPr>
            <p:ph type="sldNum" sz="quarter" idx="11"/>
          </p:nvPr>
        </p:nvSpPr>
        <p:spPr/>
        <p:txBody>
          <a:bodyPr/>
          <a:lstStyle/>
          <a:p>
            <a:fld id="{8C2E478F-E849-4A8C-AF1F-CBCC78A7CBFA}" type="slidenum">
              <a:rPr lang="en-US" altLang="ja-JP" noProof="0" smtClean="0"/>
              <a:pPr/>
              <a:t>8</a:t>
            </a:fld>
            <a:endParaRPr lang="ja-JP" altLang="en-US" noProof="0"/>
          </a:p>
        </p:txBody>
      </p:sp>
      <p:graphicFrame>
        <p:nvGraphicFramePr>
          <p:cNvPr id="16" name="表 16">
            <a:extLst>
              <a:ext uri="{FF2B5EF4-FFF2-40B4-BE49-F238E27FC236}">
                <a16:creationId xmlns:a16="http://schemas.microsoft.com/office/drawing/2014/main" id="{4B320AD9-A1F1-0A76-C1A6-982D6B59F25E}"/>
              </a:ext>
            </a:extLst>
          </p:cNvPr>
          <p:cNvGraphicFramePr>
            <a:graphicFrameLocks noGrp="1"/>
          </p:cNvGraphicFramePr>
          <p:nvPr>
            <p:extLst>
              <p:ext uri="{D42A27DB-BD31-4B8C-83A1-F6EECF244321}">
                <p14:modId xmlns:p14="http://schemas.microsoft.com/office/powerpoint/2010/main" val="2454559333"/>
              </p:ext>
            </p:extLst>
          </p:nvPr>
        </p:nvGraphicFramePr>
        <p:xfrm>
          <a:off x="1576977" y="2352643"/>
          <a:ext cx="9038046" cy="3016312"/>
        </p:xfrm>
        <a:graphic>
          <a:graphicData uri="http://schemas.openxmlformats.org/drawingml/2006/table">
            <a:tbl>
              <a:tblPr firstRow="1" bandRow="1">
                <a:tableStyleId>{5C22544A-7EE6-4342-B048-85BDC9FD1C3A}</a:tableStyleId>
              </a:tblPr>
              <a:tblGrid>
                <a:gridCol w="2046306">
                  <a:extLst>
                    <a:ext uri="{9D8B030D-6E8A-4147-A177-3AD203B41FA5}">
                      <a16:colId xmlns:a16="http://schemas.microsoft.com/office/drawing/2014/main" val="2667257741"/>
                    </a:ext>
                  </a:extLst>
                </a:gridCol>
                <a:gridCol w="1165290">
                  <a:extLst>
                    <a:ext uri="{9D8B030D-6E8A-4147-A177-3AD203B41FA5}">
                      <a16:colId xmlns:a16="http://schemas.microsoft.com/office/drawing/2014/main" val="3778995893"/>
                    </a:ext>
                  </a:extLst>
                </a:gridCol>
                <a:gridCol w="1165290">
                  <a:extLst>
                    <a:ext uri="{9D8B030D-6E8A-4147-A177-3AD203B41FA5}">
                      <a16:colId xmlns:a16="http://schemas.microsoft.com/office/drawing/2014/main" val="880400650"/>
                    </a:ext>
                  </a:extLst>
                </a:gridCol>
                <a:gridCol w="1165290">
                  <a:extLst>
                    <a:ext uri="{9D8B030D-6E8A-4147-A177-3AD203B41FA5}">
                      <a16:colId xmlns:a16="http://schemas.microsoft.com/office/drawing/2014/main" val="714997595"/>
                    </a:ext>
                  </a:extLst>
                </a:gridCol>
                <a:gridCol w="1165290">
                  <a:extLst>
                    <a:ext uri="{9D8B030D-6E8A-4147-A177-3AD203B41FA5}">
                      <a16:colId xmlns:a16="http://schemas.microsoft.com/office/drawing/2014/main" val="2884974181"/>
                    </a:ext>
                  </a:extLst>
                </a:gridCol>
                <a:gridCol w="1165290">
                  <a:extLst>
                    <a:ext uri="{9D8B030D-6E8A-4147-A177-3AD203B41FA5}">
                      <a16:colId xmlns:a16="http://schemas.microsoft.com/office/drawing/2014/main" val="1546451193"/>
                    </a:ext>
                  </a:extLst>
                </a:gridCol>
                <a:gridCol w="1165290">
                  <a:extLst>
                    <a:ext uri="{9D8B030D-6E8A-4147-A177-3AD203B41FA5}">
                      <a16:colId xmlns:a16="http://schemas.microsoft.com/office/drawing/2014/main" val="2827647075"/>
                    </a:ext>
                  </a:extLst>
                </a:gridCol>
              </a:tblGrid>
              <a:tr h="754078">
                <a:tc>
                  <a:txBody>
                    <a:bodyPr/>
                    <a:lstStyle/>
                    <a:p>
                      <a:pPr algn="ctr"/>
                      <a:endParaRPr kumimoji="1" lang="ja-JP"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２月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３月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４月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５月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６月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７月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86252"/>
                  </a:ext>
                </a:extLst>
              </a:tr>
              <a:tr h="754078">
                <a:tc>
                  <a:txBody>
                    <a:bodyPr/>
                    <a:lstStyle/>
                    <a:p>
                      <a:pPr algn="ctr"/>
                      <a:r>
                        <a:rPr kumimoji="1" lang="en-US" altLang="ja-JP" dirty="0">
                          <a:solidFill>
                            <a:schemeClr val="accent5">
                              <a:lumMod val="90000"/>
                              <a:lumOff val="10000"/>
                            </a:schemeClr>
                          </a:solidFill>
                        </a:rPr>
                        <a:t>RNN &amp; Transformer</a:t>
                      </a:r>
                    </a:p>
                    <a:p>
                      <a:pPr algn="ctr"/>
                      <a:r>
                        <a:rPr kumimoji="1" lang="en-US" altLang="ja-JP" dirty="0">
                          <a:solidFill>
                            <a:schemeClr val="accent5">
                              <a:lumMod val="90000"/>
                              <a:lumOff val="10000"/>
                            </a:schemeClr>
                          </a:solidFill>
                        </a:rPr>
                        <a:t>&amp; Bart</a:t>
                      </a:r>
                      <a:r>
                        <a:rPr kumimoji="1" lang="ja-JP" altLang="en-US" dirty="0">
                          <a:solidFill>
                            <a:schemeClr val="accent5">
                              <a:lumMod val="90000"/>
                              <a:lumOff val="10000"/>
                            </a:schemeClr>
                          </a:solidFill>
                        </a:rPr>
                        <a:t>の勉強</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667835"/>
                  </a:ext>
                </a:extLst>
              </a:tr>
              <a:tr h="754078">
                <a:tc>
                  <a:txBody>
                    <a:bodyPr/>
                    <a:lstStyle/>
                    <a:p>
                      <a:pPr algn="ctr"/>
                      <a:r>
                        <a:rPr kumimoji="1" lang="ja-JP" altLang="en-US" dirty="0">
                          <a:solidFill>
                            <a:srgbClr val="00B050"/>
                          </a:solidFill>
                        </a:rPr>
                        <a:t>モデル構築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06477"/>
                  </a:ext>
                </a:extLst>
              </a:tr>
              <a:tr h="754078">
                <a:tc>
                  <a:txBody>
                    <a:bodyPr/>
                    <a:lstStyle/>
                    <a:p>
                      <a:pPr algn="ctr"/>
                      <a:r>
                        <a:rPr kumimoji="1" lang="ja-JP" altLang="en-US" dirty="0">
                          <a:solidFill>
                            <a:srgbClr val="FFC000"/>
                          </a:solidFill>
                        </a:rPr>
                        <a:t>改善 </a:t>
                      </a:r>
                      <a:r>
                        <a:rPr kumimoji="1" lang="en-US" altLang="ja-JP" dirty="0">
                          <a:solidFill>
                            <a:srgbClr val="FFC000"/>
                          </a:solidFill>
                        </a:rPr>
                        <a:t>&amp; </a:t>
                      </a:r>
                      <a:r>
                        <a:rPr kumimoji="1" lang="ja-JP" altLang="en-US" dirty="0">
                          <a:solidFill>
                            <a:srgbClr val="FFC000"/>
                          </a:solidFill>
                        </a:rPr>
                        <a:t>論文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46583682"/>
                  </a:ext>
                </a:extLst>
              </a:tr>
            </a:tbl>
          </a:graphicData>
        </a:graphic>
      </p:graphicFrame>
    </p:spTree>
    <p:extLst>
      <p:ext uri="{BB962C8B-B14F-4D97-AF65-F5344CB8AC3E}">
        <p14:creationId xmlns:p14="http://schemas.microsoft.com/office/powerpoint/2010/main" val="26224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プレースホルダー 7" descr="抽象的な画像">
            <a:extLst>
              <a:ext uri="{FF2B5EF4-FFF2-40B4-BE49-F238E27FC236}">
                <a16:creationId xmlns:a16="http://schemas.microsoft.com/office/drawing/2014/main" id="{4E7009E5-8986-697F-2744-9423C26CF66D}"/>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1478756" y="1177156"/>
            <a:ext cx="9234488" cy="5680843"/>
          </a:xfrm>
        </p:spPr>
        <p:txBody>
          <a:bodyPr/>
          <a:lstStyle/>
          <a:p>
            <a:r>
              <a:rPr lang="en-US" altLang="ja-JP" sz="1200" dirty="0"/>
              <a:t>[1] </a:t>
            </a:r>
            <a:r>
              <a:rPr lang="en-US" altLang="ja-JP" sz="1200" dirty="0" err="1"/>
              <a:t>Bellet</a:t>
            </a:r>
            <a:r>
              <a:rPr lang="en-US" altLang="ja-JP" sz="1200" dirty="0"/>
              <a:t> PS, Maloney MJ. The Importance of Empathy as an Interviewing Skill in Medicine. JAMA. 1991;266(13):1831–1832. doi:10.1001/jama.1991.03470130111039</a:t>
            </a:r>
          </a:p>
          <a:p>
            <a:r>
              <a:rPr lang="de-DE" altLang="ja-JP" sz="1200" dirty="0"/>
              <a:t>[2] Warum ich fühle, was Du fühlst (Joachim Bauer, 2005)</a:t>
            </a:r>
            <a:endParaRPr lang="en-US" altLang="ja-JP" sz="1200" dirty="0"/>
          </a:p>
          <a:p>
            <a:r>
              <a:rPr lang="en-US" altLang="ja-JP" sz="1200" dirty="0"/>
              <a:t>[3] [BART: Denoising Sequence-to-Sequence Pre-training for Natural Language Generation, Translation, and Comprehension](https://aclanthology.org/2020.acl-main.703) (Lewis et al., ACL 2020)</a:t>
            </a:r>
          </a:p>
          <a:p>
            <a:r>
              <a:rPr lang="en-US" altLang="ja-JP" sz="1200" dirty="0"/>
              <a:t>[4] 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r>
              <a:rPr lang="en-US" altLang="ja-JP" sz="1200" dirty="0"/>
              <a:t>[5] 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r>
              <a:rPr lang="en-US" altLang="ja-JP" sz="1200" dirty="0"/>
              <a:t>[6] 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r>
              <a:rPr lang="en-US" altLang="ja-JP" sz="1200" dirty="0"/>
              <a:t>[7] 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r>
              <a:rPr lang="en-US" altLang="ja-JP" sz="1200" dirty="0"/>
              <a:t>[8] Ide, Tatsuya and Daisuke Kawahara. “Multi-Task Learning of Generation and Classification for Emotion-Aware Dialogue Response Generation.” North American Chapter of the Association for Computational Linguistics (2021).</a:t>
            </a:r>
          </a:p>
          <a:p>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2914</TotalTime>
  <Words>1106</Words>
  <Application>Microsoft Office PowerPoint</Application>
  <PresentationFormat>ワイド画面</PresentationFormat>
  <Paragraphs>83</Paragraphs>
  <Slides>10</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Malgun Gothic</vt:lpstr>
      <vt:lpstr>Meiryo UI</vt:lpstr>
      <vt:lpstr>Noto Sans CJK KR Regular</vt:lpstr>
      <vt:lpstr>Arial</vt:lpstr>
      <vt:lpstr>Calibri</vt:lpstr>
      <vt:lpstr>Wingdings</vt:lpstr>
      <vt:lpstr>Office テーマ</vt:lpstr>
      <vt:lpstr>感情認識に基づく対話システム</vt:lpstr>
      <vt:lpstr>目次</vt:lpstr>
      <vt:lpstr>研究背景</vt:lpstr>
      <vt:lpstr>関連研究</vt:lpstr>
      <vt:lpstr>PowerPoint プレゼンテーション</vt:lpstr>
      <vt:lpstr>感情的な応答生成モデル </vt:lpstr>
      <vt:lpstr>目的</vt:lpstr>
      <vt:lpstr>予定</vt:lpstr>
      <vt:lpstr>PowerPoint プレゼンテーション</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105</cp:revision>
  <dcterms:created xsi:type="dcterms:W3CDTF">2023-01-12T03:16:10Z</dcterms:created>
  <dcterms:modified xsi:type="dcterms:W3CDTF">2023-01-17T03:30:42Z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