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98" r:id="rId5"/>
    <p:sldId id="313" r:id="rId6"/>
    <p:sldId id="309" r:id="rId7"/>
    <p:sldId id="311" r:id="rId8"/>
    <p:sldId id="312" r:id="rId9"/>
    <p:sldId id="314" r:id="rId10"/>
    <p:sldId id="315" r:id="rId11"/>
    <p:sldId id="316" r:id="rId12"/>
    <p:sldId id="317" r:id="rId13"/>
    <p:sldId id="318" r:id="rId14"/>
    <p:sldId id="319" r:id="rId15"/>
    <p:sldId id="320" r:id="rId16"/>
    <p:sldId id="321" r:id="rId17"/>
    <p:sldId id="310" r:id="rId1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1" autoAdjust="0"/>
    <p:restoredTop sz="94619" autoAdjust="0"/>
  </p:normalViewPr>
  <p:slideViewPr>
    <p:cSldViewPr snapToGrid="0">
      <p:cViewPr varScale="1">
        <p:scale>
          <a:sx n="102" d="100"/>
          <a:sy n="102" d="100"/>
        </p:scale>
        <p:origin x="138" y="318"/>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2023/5/15</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2023/5/15</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9</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C77CA-4275-CA8A-787C-E9003FFC7658}"/>
              </a:ext>
            </a:extLst>
          </p:cNvPr>
          <p:cNvSpPr>
            <a:spLocks noGrp="1"/>
          </p:cNvSpPr>
          <p:nvPr>
            <p:ph type="title"/>
          </p:nvPr>
        </p:nvSpPr>
        <p:spPr/>
        <p:txBody>
          <a:bodyPr/>
          <a:lstStyle/>
          <a:p>
            <a:r>
              <a:rPr kumimoji="1" lang="en-US" altLang="ja-JP" dirty="0"/>
              <a:t>Look-ahead Mask</a:t>
            </a:r>
            <a:endParaRPr kumimoji="1" lang="ja-JP" altLang="en-US" dirty="0"/>
          </a:p>
        </p:txBody>
      </p:sp>
      <p:sp>
        <p:nvSpPr>
          <p:cNvPr id="3" name="コンテンツ プレースホルダー 2">
            <a:extLst>
              <a:ext uri="{FF2B5EF4-FFF2-40B4-BE49-F238E27FC236}">
                <a16:creationId xmlns:a16="http://schemas.microsoft.com/office/drawing/2014/main" id="{D70D2DA2-1417-B10A-278F-A3F2530DC7E5}"/>
              </a:ext>
            </a:extLst>
          </p:cNvPr>
          <p:cNvSpPr>
            <a:spLocks noGrp="1"/>
          </p:cNvSpPr>
          <p:nvPr>
            <p:ph idx="1"/>
          </p:nvPr>
        </p:nvSpPr>
        <p:spPr/>
        <p:txBody>
          <a:bodyPr>
            <a:normAutofit/>
          </a:bodyPr>
          <a:lstStyle/>
          <a:p>
            <a:r>
              <a:rPr kumimoji="1" lang="en-US" altLang="ja-JP" sz="2800" dirty="0"/>
              <a:t>RNN</a:t>
            </a:r>
            <a:r>
              <a:rPr kumimoji="1" lang="ja-JP" altLang="en-US" sz="2800" dirty="0"/>
              <a:t>では単語を順次的に受け入れたので自然に以前の入力だけが予測に反映される。</a:t>
            </a:r>
            <a:endParaRPr kumimoji="1" lang="en-US" altLang="ja-JP" sz="2800" dirty="0"/>
          </a:p>
          <a:p>
            <a:r>
              <a:rPr lang="en-US" altLang="ja-JP" sz="2800" dirty="0"/>
              <a:t>But,</a:t>
            </a:r>
            <a:endParaRPr kumimoji="1" lang="en-US" altLang="ja-JP" sz="2800" dirty="0"/>
          </a:p>
          <a:p>
            <a:r>
              <a:rPr lang="en-US" altLang="ja-JP" sz="2800" dirty="0"/>
              <a:t>Transformer</a:t>
            </a:r>
            <a:r>
              <a:rPr lang="ja-JP" altLang="en-US" sz="2800" dirty="0"/>
              <a:t>は文章全体を一気に受け入れるので</a:t>
            </a:r>
            <a:endParaRPr lang="en-US" altLang="ja-JP" sz="2800" dirty="0"/>
          </a:p>
          <a:p>
            <a:r>
              <a:rPr lang="ja-JP" altLang="en-US" sz="2800" b="1" dirty="0"/>
              <a:t>未来の単語が予測に反映されないように</a:t>
            </a:r>
            <a:r>
              <a:rPr lang="ja-JP" altLang="en-US" sz="2800" dirty="0"/>
              <a:t>する必要がある。</a:t>
            </a:r>
            <a:endParaRPr kumimoji="1" lang="ja-JP" altLang="en-US" sz="2800" dirty="0"/>
          </a:p>
        </p:txBody>
      </p:sp>
      <p:grpSp>
        <p:nvGrpSpPr>
          <p:cNvPr id="13" name="グループ化 12">
            <a:extLst>
              <a:ext uri="{FF2B5EF4-FFF2-40B4-BE49-F238E27FC236}">
                <a16:creationId xmlns:a16="http://schemas.microsoft.com/office/drawing/2014/main" id="{A9D9FACE-3B6B-AA24-FE01-FA1455DBCF37}"/>
              </a:ext>
            </a:extLst>
          </p:cNvPr>
          <p:cNvGrpSpPr/>
          <p:nvPr/>
        </p:nvGrpSpPr>
        <p:grpSpPr>
          <a:xfrm>
            <a:off x="8418787" y="4664789"/>
            <a:ext cx="3216166" cy="1653702"/>
            <a:chOff x="8339959" y="4593844"/>
            <a:chExt cx="3216166" cy="1653702"/>
          </a:xfrm>
        </p:grpSpPr>
        <p:sp>
          <p:nvSpPr>
            <p:cNvPr id="6" name="テキスト ボックス 5">
              <a:extLst>
                <a:ext uri="{FF2B5EF4-FFF2-40B4-BE49-F238E27FC236}">
                  <a16:creationId xmlns:a16="http://schemas.microsoft.com/office/drawing/2014/main" id="{571D4C53-1692-CE0E-8DB9-3F8FD374FE9B}"/>
                </a:ext>
              </a:extLst>
            </p:cNvPr>
            <p:cNvSpPr txBox="1"/>
            <p:nvPr/>
          </p:nvSpPr>
          <p:spPr>
            <a:xfrm>
              <a:off x="8755989" y="4877900"/>
              <a:ext cx="811924" cy="369332"/>
            </a:xfrm>
            <a:prstGeom prst="rect">
              <a:avLst/>
            </a:prstGeom>
            <a:noFill/>
          </p:spPr>
          <p:txBody>
            <a:bodyPr wrap="square" rtlCol="0">
              <a:spAutoFit/>
            </a:bodyPr>
            <a:lstStyle/>
            <a:p>
              <a:pPr algn="r"/>
              <a:r>
                <a:rPr kumimoji="1" lang="en-US" altLang="ja-JP" dirty="0">
                  <a:solidFill>
                    <a:srgbClr val="0070C0"/>
                  </a:solidFill>
                </a:rPr>
                <a:t>&lt;</a:t>
              </a:r>
              <a:r>
                <a:rPr kumimoji="1" lang="en-US" altLang="ja-JP" dirty="0" err="1">
                  <a:solidFill>
                    <a:srgbClr val="0070C0"/>
                  </a:solidFill>
                </a:rPr>
                <a:t>sos</a:t>
              </a:r>
              <a:r>
                <a:rPr kumimoji="1" lang="en-US" altLang="ja-JP" dirty="0">
                  <a:solidFill>
                    <a:srgbClr val="0070C0"/>
                  </a:solidFill>
                </a:rPr>
                <a:t>&gt;</a:t>
              </a:r>
              <a:endParaRPr kumimoji="1" lang="ja-JP" altLang="en-US" dirty="0">
                <a:solidFill>
                  <a:srgbClr val="0070C0"/>
                </a:solidFill>
              </a:endParaRPr>
            </a:p>
          </p:txBody>
        </p:sp>
        <p:sp>
          <p:nvSpPr>
            <p:cNvPr id="7" name="テキスト ボックス 6">
              <a:extLst>
                <a:ext uri="{FF2B5EF4-FFF2-40B4-BE49-F238E27FC236}">
                  <a16:creationId xmlns:a16="http://schemas.microsoft.com/office/drawing/2014/main" id="{B54F7710-74D4-31FC-710D-F085E9F2F5DB}"/>
                </a:ext>
              </a:extLst>
            </p:cNvPr>
            <p:cNvSpPr txBox="1"/>
            <p:nvPr/>
          </p:nvSpPr>
          <p:spPr>
            <a:xfrm>
              <a:off x="8755989" y="5228994"/>
              <a:ext cx="811924" cy="369332"/>
            </a:xfrm>
            <a:prstGeom prst="rect">
              <a:avLst/>
            </a:prstGeom>
            <a:noFill/>
          </p:spPr>
          <p:txBody>
            <a:bodyPr wrap="square" rtlCol="0">
              <a:spAutoFit/>
            </a:bodyPr>
            <a:lstStyle/>
            <a:p>
              <a:pPr algn="r"/>
              <a:r>
                <a:rPr kumimoji="1" lang="en-US" altLang="ja-JP" dirty="0" err="1">
                  <a:solidFill>
                    <a:srgbClr val="0070C0"/>
                  </a:solidFill>
                </a:rPr>
                <a:t>Yo</a:t>
              </a:r>
              <a:endParaRPr kumimoji="1" lang="ja-JP" altLang="en-US" dirty="0">
                <a:solidFill>
                  <a:srgbClr val="0070C0"/>
                </a:solidFill>
              </a:endParaRPr>
            </a:p>
          </p:txBody>
        </p:sp>
        <p:sp>
          <p:nvSpPr>
            <p:cNvPr id="8" name="テキスト ボックス 7">
              <a:extLst>
                <a:ext uri="{FF2B5EF4-FFF2-40B4-BE49-F238E27FC236}">
                  <a16:creationId xmlns:a16="http://schemas.microsoft.com/office/drawing/2014/main" id="{16A4FABB-8108-0937-7DD7-1521674FA074}"/>
                </a:ext>
              </a:extLst>
            </p:cNvPr>
            <p:cNvSpPr txBox="1"/>
            <p:nvPr/>
          </p:nvSpPr>
          <p:spPr>
            <a:xfrm>
              <a:off x="8755989" y="5544683"/>
              <a:ext cx="811924" cy="369332"/>
            </a:xfrm>
            <a:prstGeom prst="rect">
              <a:avLst/>
            </a:prstGeom>
            <a:noFill/>
          </p:spPr>
          <p:txBody>
            <a:bodyPr wrap="square" rtlCol="0">
              <a:spAutoFit/>
            </a:bodyPr>
            <a:lstStyle/>
            <a:p>
              <a:pPr algn="r"/>
              <a:r>
                <a:rPr kumimoji="1" lang="en-US" altLang="ja-JP" dirty="0">
                  <a:solidFill>
                    <a:srgbClr val="0070C0"/>
                  </a:solidFill>
                </a:rPr>
                <a:t>soy</a:t>
              </a:r>
              <a:endParaRPr kumimoji="1" lang="ja-JP" altLang="en-US" dirty="0">
                <a:solidFill>
                  <a:srgbClr val="0070C0"/>
                </a:solidFill>
              </a:endParaRPr>
            </a:p>
          </p:txBody>
        </p:sp>
        <p:sp>
          <p:nvSpPr>
            <p:cNvPr id="9" name="テキスト ボックス 8">
              <a:extLst>
                <a:ext uri="{FF2B5EF4-FFF2-40B4-BE49-F238E27FC236}">
                  <a16:creationId xmlns:a16="http://schemas.microsoft.com/office/drawing/2014/main" id="{1DE1B504-5810-B464-194C-068C599B1687}"/>
                </a:ext>
              </a:extLst>
            </p:cNvPr>
            <p:cNvSpPr txBox="1"/>
            <p:nvPr/>
          </p:nvSpPr>
          <p:spPr>
            <a:xfrm>
              <a:off x="8339959" y="5869092"/>
              <a:ext cx="1227954" cy="369332"/>
            </a:xfrm>
            <a:prstGeom prst="rect">
              <a:avLst/>
            </a:prstGeom>
            <a:noFill/>
          </p:spPr>
          <p:txBody>
            <a:bodyPr wrap="square" rtlCol="0">
              <a:spAutoFit/>
            </a:bodyPr>
            <a:lstStyle/>
            <a:p>
              <a:pPr algn="r"/>
              <a:r>
                <a:rPr kumimoji="1" lang="en-US" altLang="ja-JP" dirty="0" err="1">
                  <a:solidFill>
                    <a:srgbClr val="0070C0"/>
                  </a:solidFill>
                </a:rPr>
                <a:t>estudiante</a:t>
              </a:r>
              <a:endParaRPr kumimoji="1" lang="ja-JP" altLang="en-US" dirty="0">
                <a:solidFill>
                  <a:srgbClr val="0070C0"/>
                </a:solidFill>
              </a:endParaRPr>
            </a:p>
          </p:txBody>
        </p:sp>
        <p:sp>
          <p:nvSpPr>
            <p:cNvPr id="10" name="テキスト ボックス 9">
              <a:extLst>
                <a:ext uri="{FF2B5EF4-FFF2-40B4-BE49-F238E27FC236}">
                  <a16:creationId xmlns:a16="http://schemas.microsoft.com/office/drawing/2014/main" id="{0B28224B-328C-B24A-E616-BCA9381C2FEC}"/>
                </a:ext>
              </a:extLst>
            </p:cNvPr>
            <p:cNvSpPr txBox="1"/>
            <p:nvPr/>
          </p:nvSpPr>
          <p:spPr>
            <a:xfrm>
              <a:off x="9398435" y="4593844"/>
              <a:ext cx="2157690" cy="307777"/>
            </a:xfrm>
            <a:prstGeom prst="rect">
              <a:avLst/>
            </a:prstGeom>
            <a:noFill/>
          </p:spPr>
          <p:txBody>
            <a:bodyPr wrap="square" rtlCol="0">
              <a:spAutoFit/>
            </a:bodyPr>
            <a:lstStyle/>
            <a:p>
              <a:r>
                <a:rPr kumimoji="1" lang="en-US" altLang="ja-JP" sz="1400" dirty="0">
                  <a:solidFill>
                    <a:srgbClr val="0070C0"/>
                  </a:solidFill>
                </a:rPr>
                <a:t>&lt;</a:t>
              </a:r>
              <a:r>
                <a:rPr kumimoji="1" lang="en-US" altLang="ja-JP" sz="1400" dirty="0" err="1">
                  <a:solidFill>
                    <a:srgbClr val="0070C0"/>
                  </a:solidFill>
                </a:rPr>
                <a:t>sos</a:t>
              </a:r>
              <a:r>
                <a:rPr kumimoji="1" lang="en-US" altLang="ja-JP" sz="1400" dirty="0">
                  <a:solidFill>
                    <a:srgbClr val="0070C0"/>
                  </a:solidFill>
                </a:rPr>
                <a:t>&gt; </a:t>
              </a:r>
              <a:r>
                <a:rPr kumimoji="1" lang="en-US" altLang="ja-JP" sz="1400" dirty="0" err="1">
                  <a:solidFill>
                    <a:srgbClr val="0070C0"/>
                  </a:solidFill>
                </a:rPr>
                <a:t>Yo</a:t>
              </a:r>
              <a:r>
                <a:rPr kumimoji="1" lang="en-US" altLang="ja-JP" sz="1400" dirty="0">
                  <a:solidFill>
                    <a:srgbClr val="0070C0"/>
                  </a:solidFill>
                </a:rPr>
                <a:t>   soy  </a:t>
              </a:r>
              <a:r>
                <a:rPr kumimoji="1" lang="en-US" altLang="ja-JP" sz="1400" dirty="0" err="1">
                  <a:solidFill>
                    <a:srgbClr val="0070C0"/>
                  </a:solidFill>
                </a:rPr>
                <a:t>estudiante</a:t>
              </a:r>
              <a:endParaRPr kumimoji="1" lang="ja-JP" altLang="en-US" sz="1400" dirty="0">
                <a:solidFill>
                  <a:srgbClr val="0070C0"/>
                </a:solidFill>
              </a:endParaRPr>
            </a:p>
          </p:txBody>
        </p:sp>
        <p:pic>
          <p:nvPicPr>
            <p:cNvPr id="12" name="図 11" descr="パソコンの画面&#10;&#10;低い精度で自動的に生成された説明">
              <a:extLst>
                <a:ext uri="{FF2B5EF4-FFF2-40B4-BE49-F238E27FC236}">
                  <a16:creationId xmlns:a16="http://schemas.microsoft.com/office/drawing/2014/main" id="{90F9AF75-597C-4818-3C23-FEEC78E0AEB2}"/>
                </a:ext>
              </a:extLst>
            </p:cNvPr>
            <p:cNvPicPr>
              <a:picLocks noChangeAspect="1"/>
            </p:cNvPicPr>
            <p:nvPr/>
          </p:nvPicPr>
          <p:blipFill>
            <a:blip r:embed="rId2"/>
            <a:stretch>
              <a:fillRect/>
            </a:stretch>
          </p:blipFill>
          <p:spPr>
            <a:xfrm>
              <a:off x="9560030" y="4892558"/>
              <a:ext cx="1418719" cy="1354988"/>
            </a:xfrm>
            <a:prstGeom prst="rect">
              <a:avLst/>
            </a:prstGeom>
          </p:spPr>
        </p:pic>
      </p:grpSp>
    </p:spTree>
    <p:extLst>
      <p:ext uri="{BB962C8B-B14F-4D97-AF65-F5344CB8AC3E}">
        <p14:creationId xmlns:p14="http://schemas.microsoft.com/office/powerpoint/2010/main" val="40724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C34FB-305C-1CDE-D4C5-75EDA8DA7C28}"/>
              </a:ext>
            </a:extLst>
          </p:cNvPr>
          <p:cNvSpPr>
            <a:spLocks noGrp="1"/>
          </p:cNvSpPr>
          <p:nvPr>
            <p:ph type="title"/>
          </p:nvPr>
        </p:nvSpPr>
        <p:spPr/>
        <p:txBody>
          <a:bodyPr/>
          <a:lstStyle/>
          <a:p>
            <a:r>
              <a:rPr kumimoji="1" lang="en-US" altLang="ja-JP" dirty="0"/>
              <a:t>Look-ahead Mask</a:t>
            </a:r>
            <a:endParaRPr kumimoji="1" lang="ja-JP" altLang="en-US" dirty="0"/>
          </a:p>
        </p:txBody>
      </p:sp>
      <p:pic>
        <p:nvPicPr>
          <p:cNvPr id="5" name="図 4">
            <a:extLst>
              <a:ext uri="{FF2B5EF4-FFF2-40B4-BE49-F238E27FC236}">
                <a16:creationId xmlns:a16="http://schemas.microsoft.com/office/drawing/2014/main" id="{EAF090BD-351D-CFBF-F7CE-C307032B583E}"/>
              </a:ext>
            </a:extLst>
          </p:cNvPr>
          <p:cNvPicPr>
            <a:picLocks noChangeAspect="1"/>
          </p:cNvPicPr>
          <p:nvPr/>
        </p:nvPicPr>
        <p:blipFill rotWithShape="1">
          <a:blip r:embed="rId2"/>
          <a:srcRect l="21797" t="45160" r="39531" b="18751"/>
          <a:stretch/>
        </p:blipFill>
        <p:spPr>
          <a:xfrm>
            <a:off x="2082819" y="1968395"/>
            <a:ext cx="8026362" cy="4213342"/>
          </a:xfrm>
          <a:prstGeom prst="rect">
            <a:avLst/>
          </a:prstGeom>
        </p:spPr>
      </p:pic>
    </p:spTree>
    <p:extLst>
      <p:ext uri="{BB962C8B-B14F-4D97-AF65-F5344CB8AC3E}">
        <p14:creationId xmlns:p14="http://schemas.microsoft.com/office/powerpoint/2010/main" val="226627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B605C-0BD3-47F8-5A9E-47A4B1FECF68}"/>
              </a:ext>
            </a:extLst>
          </p:cNvPr>
          <p:cNvSpPr>
            <a:spLocks noGrp="1"/>
          </p:cNvSpPr>
          <p:nvPr>
            <p:ph type="title"/>
          </p:nvPr>
        </p:nvSpPr>
        <p:spPr/>
        <p:txBody>
          <a:bodyPr/>
          <a:lstStyle/>
          <a:p>
            <a:r>
              <a:rPr kumimoji="1" lang="en-US" altLang="ja-JP" dirty="0"/>
              <a:t>Encoder-Decoder Attention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BF3C2C3-F534-5B16-2520-96FB6CB9E0D9}"/>
                  </a:ext>
                </a:extLst>
              </p:cNvPr>
              <p:cNvSpPr>
                <a:spLocks noGrp="1"/>
              </p:cNvSpPr>
              <p:nvPr>
                <p:ph idx="1"/>
              </p:nvPr>
            </p:nvSpPr>
            <p:spPr/>
            <p:txBody>
              <a:bodyPr>
                <a:normAutofit/>
              </a:bodyPr>
              <a:lstStyle/>
              <a:p>
                <a:r>
                  <a:rPr kumimoji="1" lang="en-US" altLang="ja-JP" sz="4000" dirty="0"/>
                  <a:t>Query: Decoder</a:t>
                </a:r>
                <a:r>
                  <a:rPr kumimoji="1" lang="ja-JP" altLang="en-US" sz="4000" dirty="0"/>
                  <a:t>の行列</a:t>
                </a:r>
                <a:endParaRPr kumimoji="1" lang="en-US" altLang="ja-JP" sz="4000" dirty="0"/>
              </a:p>
              <a:p>
                <a:r>
                  <a:rPr kumimoji="1" lang="en-US" altLang="ja-JP" sz="4000" dirty="0"/>
                  <a:t>Key, Value: Encoder</a:t>
                </a:r>
                <a:r>
                  <a:rPr kumimoji="1" lang="ja-JP" altLang="en-US" sz="4000" dirty="0"/>
                  <a:t>の行列</a:t>
                </a:r>
                <a:endParaRPr kumimoji="1" lang="en-US" altLang="ja-JP" sz="4000" dirty="0"/>
              </a:p>
              <a:p>
                <a14:m>
                  <m:oMath xmlns:m="http://schemas.openxmlformats.org/officeDocument/2006/math">
                    <m:r>
                      <a:rPr kumimoji="1" lang="en-US" altLang="ja-JP" sz="4000" b="1" i="1" smtClean="0">
                        <a:solidFill>
                          <a:srgbClr val="0070C0"/>
                        </a:solidFill>
                        <a:latin typeface="Cambria Math" panose="02040503050406030204" pitchFamily="18" charset="0"/>
                      </a:rPr>
                      <m:t>𝑨𝒕𝒕𝒆𝒏𝒕𝒊𝒐𝒏</m:t>
                    </m:r>
                    <m:r>
                      <a:rPr kumimoji="1" lang="en-US" altLang="ja-JP" sz="4000" b="1" i="1" smtClean="0">
                        <a:solidFill>
                          <a:srgbClr val="0070C0"/>
                        </a:solidFill>
                        <a:latin typeface="Cambria Math" panose="02040503050406030204" pitchFamily="18" charset="0"/>
                      </a:rPr>
                      <m:t> </m:t>
                    </m:r>
                    <m:r>
                      <a:rPr kumimoji="1" lang="en-US" altLang="ja-JP" sz="4000" b="1" i="1" smtClean="0">
                        <a:solidFill>
                          <a:srgbClr val="0070C0"/>
                        </a:solidFill>
                        <a:latin typeface="Cambria Math" panose="02040503050406030204" pitchFamily="18" charset="0"/>
                      </a:rPr>
                      <m:t>𝑺𝒄𝒐𝒓𝒆</m:t>
                    </m:r>
                    <m:r>
                      <a:rPr kumimoji="1" lang="en-US" altLang="ja-JP" sz="4000" b="1" i="1" smtClean="0">
                        <a:solidFill>
                          <a:srgbClr val="0070C0"/>
                        </a:solidFill>
                        <a:latin typeface="Cambria Math" panose="02040503050406030204" pitchFamily="18" charset="0"/>
                      </a:rPr>
                      <m:t> </m:t>
                    </m:r>
                    <m:r>
                      <a:rPr kumimoji="1" lang="en-US" altLang="ja-JP" sz="4000" b="1" i="1" smtClean="0">
                        <a:solidFill>
                          <a:srgbClr val="0070C0"/>
                        </a:solidFill>
                        <a:latin typeface="Cambria Math" panose="02040503050406030204" pitchFamily="18" charset="0"/>
                      </a:rPr>
                      <m:t>𝑴𝒂𝒕𝒓𝒊𝒙</m:t>
                    </m:r>
                    <m:r>
                      <a:rPr kumimoji="1" lang="en-US" altLang="ja-JP" sz="4000" b="1" i="1" smtClean="0">
                        <a:solidFill>
                          <a:srgbClr val="0070C0"/>
                        </a:solidFill>
                        <a:latin typeface="Cambria Math" panose="02040503050406030204" pitchFamily="18" charset="0"/>
                      </a:rPr>
                      <m:t>=</m:t>
                    </m:r>
                    <m:r>
                      <a:rPr kumimoji="1" lang="en-US" altLang="ja-JP" sz="4000" b="1" i="1" smtClean="0">
                        <a:solidFill>
                          <a:srgbClr val="0070C0"/>
                        </a:solidFill>
                        <a:latin typeface="Cambria Math" panose="02040503050406030204" pitchFamily="18" charset="0"/>
                      </a:rPr>
                      <m:t>𝑸</m:t>
                    </m:r>
                    <m:r>
                      <a:rPr kumimoji="1" lang="en-US" altLang="ja-JP" sz="4000" b="1" i="1" smtClean="0">
                        <a:solidFill>
                          <a:srgbClr val="0070C0"/>
                        </a:solidFill>
                        <a:latin typeface="Cambria Math" panose="02040503050406030204" pitchFamily="18" charset="0"/>
                        <a:ea typeface="Cambria Math" panose="02040503050406030204" pitchFamily="18" charset="0"/>
                      </a:rPr>
                      <m:t>∙</m:t>
                    </m:r>
                    <m:r>
                      <a:rPr kumimoji="1" lang="en-US" altLang="ja-JP" sz="4000" b="1" i="1" smtClean="0">
                        <a:solidFill>
                          <a:srgbClr val="0070C0"/>
                        </a:solidFill>
                        <a:latin typeface="Cambria Math" panose="02040503050406030204" pitchFamily="18" charset="0"/>
                        <a:ea typeface="Cambria Math" panose="02040503050406030204" pitchFamily="18" charset="0"/>
                      </a:rPr>
                      <m:t>𝑲</m:t>
                    </m:r>
                  </m:oMath>
                </a14:m>
                <a:endParaRPr kumimoji="1" lang="ja-JP" altLang="en-US" sz="4000" b="1" dirty="0">
                  <a:solidFill>
                    <a:srgbClr val="0070C0"/>
                  </a:solidFill>
                </a:endParaRPr>
              </a:p>
            </p:txBody>
          </p:sp>
        </mc:Choice>
        <mc:Fallback xmlns="">
          <p:sp>
            <p:nvSpPr>
              <p:cNvPr id="3" name="コンテンツ プレースホルダー 2">
                <a:extLst>
                  <a:ext uri="{FF2B5EF4-FFF2-40B4-BE49-F238E27FC236}">
                    <a16:creationId xmlns:a16="http://schemas.microsoft.com/office/drawing/2014/main" id="{DBF3C2C3-F534-5B16-2520-96FB6CB9E0D9}"/>
                  </a:ext>
                </a:extLst>
              </p:cNvPr>
              <p:cNvSpPr>
                <a:spLocks noGrp="1" noRot="1" noChangeAspect="1" noMove="1" noResize="1" noEditPoints="1" noAdjustHandles="1" noChangeArrowheads="1" noChangeShapeType="1" noTextEdit="1"/>
              </p:cNvSpPr>
              <p:nvPr>
                <p:ph idx="1"/>
              </p:nvPr>
            </p:nvSpPr>
            <p:spPr>
              <a:blipFill>
                <a:blip r:embed="rId2"/>
                <a:stretch>
                  <a:fillRect l="-1333" t="-30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821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3DA09-D27A-F881-4045-45EDC09A007C}"/>
              </a:ext>
            </a:extLst>
          </p:cNvPr>
          <p:cNvSpPr>
            <a:spLocks noGrp="1"/>
          </p:cNvSpPr>
          <p:nvPr>
            <p:ph type="title"/>
          </p:nvPr>
        </p:nvSpPr>
        <p:spPr/>
        <p:txBody>
          <a:bodyPr/>
          <a:lstStyle/>
          <a:p>
            <a:r>
              <a:rPr lang="en-US" altLang="ja-JP" dirty="0"/>
              <a:t>Decoder</a:t>
            </a:r>
            <a:r>
              <a:rPr lang="ja-JP" altLang="en-US" dirty="0"/>
              <a:t>の組み立て</a:t>
            </a:r>
            <a:endParaRPr kumimoji="1" lang="ja-JP" altLang="en-US" dirty="0"/>
          </a:p>
        </p:txBody>
      </p:sp>
      <p:pic>
        <p:nvPicPr>
          <p:cNvPr id="5" name="図 4">
            <a:extLst>
              <a:ext uri="{FF2B5EF4-FFF2-40B4-BE49-F238E27FC236}">
                <a16:creationId xmlns:a16="http://schemas.microsoft.com/office/drawing/2014/main" id="{328355E4-79D2-CCFF-ACEA-9CAF40BC81E4}"/>
              </a:ext>
            </a:extLst>
          </p:cNvPr>
          <p:cNvPicPr>
            <a:picLocks noChangeAspect="1"/>
          </p:cNvPicPr>
          <p:nvPr/>
        </p:nvPicPr>
        <p:blipFill rotWithShape="1">
          <a:blip r:embed="rId2"/>
          <a:srcRect l="22313" t="33834" r="20500" b="9012"/>
          <a:stretch/>
        </p:blipFill>
        <p:spPr>
          <a:xfrm>
            <a:off x="2126452" y="1928390"/>
            <a:ext cx="7939096" cy="4463150"/>
          </a:xfrm>
          <a:prstGeom prst="rect">
            <a:avLst/>
          </a:prstGeom>
        </p:spPr>
      </p:pic>
    </p:spTree>
    <p:extLst>
      <p:ext uri="{BB962C8B-B14F-4D97-AF65-F5344CB8AC3E}">
        <p14:creationId xmlns:p14="http://schemas.microsoft.com/office/powerpoint/2010/main" val="23595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2B3A3A-62AB-85BA-66DE-358F42CA3F85}"/>
              </a:ext>
            </a:extLst>
          </p:cNvPr>
          <p:cNvSpPr txBox="1"/>
          <p:nvPr/>
        </p:nvSpPr>
        <p:spPr>
          <a:xfrm>
            <a:off x="1061291" y="1520327"/>
            <a:ext cx="10069417" cy="923330"/>
          </a:xfrm>
          <a:prstGeom prst="rect">
            <a:avLst/>
          </a:prstGeom>
          <a:noFill/>
        </p:spPr>
        <p:txBody>
          <a:bodyPr wrap="square" rtlCol="0">
            <a:spAutoFit/>
          </a:bodyPr>
          <a:lstStyle/>
          <a:p>
            <a:pPr algn="ctr"/>
            <a:r>
              <a:rPr lang="ja-JP" altLang="en-US" sz="5400" dirty="0"/>
              <a:t>ご清聴ありがとうございました。</a:t>
            </a:r>
            <a:endParaRPr lang="ko-KR" altLang="en-US" sz="5400" dirty="0"/>
          </a:p>
        </p:txBody>
      </p:sp>
      <p:sp>
        <p:nvSpPr>
          <p:cNvPr id="12" name="タイトル 1">
            <a:extLst>
              <a:ext uri="{FF2B5EF4-FFF2-40B4-BE49-F238E27FC236}">
                <a16:creationId xmlns:a16="http://schemas.microsoft.com/office/drawing/2014/main" id="{CC865822-6E01-0258-085A-63FC9F7F825D}"/>
              </a:ext>
            </a:extLst>
          </p:cNvPr>
          <p:cNvSpPr txBox="1">
            <a:spLocks/>
          </p:cNvSpPr>
          <p:nvPr/>
        </p:nvSpPr>
        <p:spPr>
          <a:xfrm>
            <a:off x="471889" y="5593147"/>
            <a:ext cx="5624111" cy="923330"/>
          </a:xfrm>
          <a:prstGeom prst="rect">
            <a:avLst/>
          </a:prstGeom>
        </p:spPr>
        <p:txBody>
          <a:bodyPr vert="horz" lIns="91440" tIns="0" rIns="91440" bIns="0" rtlCol="0" anchor="b">
            <a:normAutofit fontScale="92500" lnSpcReduction="10000"/>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r>
              <a:rPr lang="ja-JP" altLang="en-US" sz="4400" dirty="0">
                <a:solidFill>
                  <a:schemeClr val="bg1"/>
                </a:solidFill>
              </a:rPr>
              <a:t>進捗発表</a:t>
            </a:r>
            <a:r>
              <a:rPr lang="en-US" altLang="ja-JP" sz="4400" dirty="0">
                <a:solidFill>
                  <a:schemeClr val="bg1"/>
                </a:solidFill>
              </a:rPr>
              <a:t>9</a:t>
            </a:r>
            <a:br>
              <a:rPr lang="en-US" altLang="ja-JP" sz="4400" dirty="0">
                <a:solidFill>
                  <a:schemeClr val="bg1"/>
                </a:solidFill>
              </a:rPr>
            </a:br>
            <a:r>
              <a:rPr lang="en-US" altLang="ja-JP" sz="3200" dirty="0">
                <a:solidFill>
                  <a:schemeClr val="bg1"/>
                </a:solidFill>
              </a:rPr>
              <a:t>Transformer:</a:t>
            </a:r>
            <a:r>
              <a:rPr lang="en-US" altLang="ja-JP" sz="2200" dirty="0">
                <a:solidFill>
                  <a:schemeClr val="bg1"/>
                </a:solidFill>
              </a:rPr>
              <a:t> Attention is all you need</a:t>
            </a:r>
          </a:p>
        </p:txBody>
      </p:sp>
      <p:sp>
        <p:nvSpPr>
          <p:cNvPr id="14" name="タイトル 1">
            <a:extLst>
              <a:ext uri="{FF2B5EF4-FFF2-40B4-BE49-F238E27FC236}">
                <a16:creationId xmlns:a16="http://schemas.microsoft.com/office/drawing/2014/main" id="{306953CC-CE73-755C-003D-1C2ECE07C6FE}"/>
              </a:ext>
            </a:extLst>
          </p:cNvPr>
          <p:cNvSpPr txBox="1">
            <a:spLocks/>
          </p:cNvSpPr>
          <p:nvPr/>
        </p:nvSpPr>
        <p:spPr>
          <a:xfrm>
            <a:off x="6095999" y="5593147"/>
            <a:ext cx="5624111" cy="923330"/>
          </a:xfrm>
          <a:prstGeom prst="rect">
            <a:avLst/>
          </a:prstGeom>
        </p:spPr>
        <p:txBody>
          <a:bodyPr vert="horz" lIns="91440" tIns="0" rIns="91440" bIns="0" rtlCol="0" anchor="b">
            <a:normAutofit/>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pPr algn="r"/>
            <a:r>
              <a:rPr lang="ja-JP" altLang="en-US" sz="3200" dirty="0">
                <a:solidFill>
                  <a:schemeClr val="bg1"/>
                </a:solidFill>
              </a:rPr>
              <a:t>徐 恃源</a:t>
            </a:r>
            <a:br>
              <a:rPr lang="en-US" altLang="ja-JP" sz="4400" dirty="0">
                <a:solidFill>
                  <a:schemeClr val="bg1"/>
                </a:solidFill>
              </a:rPr>
            </a:br>
            <a:r>
              <a:rPr lang="en-US" altLang="ja-JP" sz="1800" dirty="0">
                <a:solidFill>
                  <a:schemeClr val="bg1"/>
                </a:solidFill>
              </a:rPr>
              <a:t>9LDI1101 github.com/sion1225</a:t>
            </a:r>
            <a:endParaRPr lang="en-US" altLang="ja-JP" sz="2200" dirty="0">
              <a:solidFill>
                <a:schemeClr val="bg1"/>
              </a:solidFill>
            </a:endParaRPr>
          </a:p>
        </p:txBody>
      </p:sp>
    </p:spTree>
    <p:extLst>
      <p:ext uri="{BB962C8B-B14F-4D97-AF65-F5344CB8AC3E}">
        <p14:creationId xmlns:p14="http://schemas.microsoft.com/office/powerpoint/2010/main" val="32552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38CAD-61BD-5611-7184-3D5B6E244176}"/>
              </a:ext>
            </a:extLst>
          </p:cNvPr>
          <p:cNvSpPr>
            <a:spLocks noGrp="1"/>
          </p:cNvSpPr>
          <p:nvPr>
            <p:ph type="title"/>
          </p:nvPr>
        </p:nvSpPr>
        <p:spPr/>
        <p:txBody>
          <a:bodyPr/>
          <a:lstStyle/>
          <a:p>
            <a:r>
              <a:rPr kumimoji="1" lang="en-US" altLang="ja-JP" dirty="0" err="1"/>
              <a:t>Trasformer</a:t>
            </a:r>
            <a:r>
              <a:rPr kumimoji="1" lang="en-US" altLang="ja-JP" dirty="0"/>
              <a:t> </a:t>
            </a:r>
            <a:r>
              <a:rPr kumimoji="1" lang="ja-JP" altLang="en-US" dirty="0"/>
              <a:t>の構造</a:t>
            </a:r>
          </a:p>
        </p:txBody>
      </p:sp>
      <p:sp>
        <p:nvSpPr>
          <p:cNvPr id="3" name="コンテンツ プレースホルダー 2">
            <a:extLst>
              <a:ext uri="{FF2B5EF4-FFF2-40B4-BE49-F238E27FC236}">
                <a16:creationId xmlns:a16="http://schemas.microsoft.com/office/drawing/2014/main" id="{488EEFBD-A049-C8B2-0A83-B026E13BB7A2}"/>
              </a:ext>
            </a:extLst>
          </p:cNvPr>
          <p:cNvSpPr>
            <a:spLocks noGrp="1"/>
          </p:cNvSpPr>
          <p:nvPr>
            <p:ph idx="1"/>
          </p:nvPr>
        </p:nvSpPr>
        <p:spPr>
          <a:xfrm>
            <a:off x="1097280" y="2108201"/>
            <a:ext cx="5970784" cy="4131312"/>
          </a:xfrm>
        </p:spPr>
        <p:txBody>
          <a:bodyPr/>
          <a:lstStyle/>
          <a:p>
            <a:endParaRPr kumimoji="1" lang="ja-JP" altLang="en-US" dirty="0"/>
          </a:p>
        </p:txBody>
      </p:sp>
      <p:grpSp>
        <p:nvGrpSpPr>
          <p:cNvPr id="10" name="グループ化 9">
            <a:extLst>
              <a:ext uri="{FF2B5EF4-FFF2-40B4-BE49-F238E27FC236}">
                <a16:creationId xmlns:a16="http://schemas.microsoft.com/office/drawing/2014/main" id="{84D7DE71-2ABE-FE16-4AE8-C56FD598A794}"/>
              </a:ext>
            </a:extLst>
          </p:cNvPr>
          <p:cNvGrpSpPr/>
          <p:nvPr/>
        </p:nvGrpSpPr>
        <p:grpSpPr>
          <a:xfrm>
            <a:off x="7068064" y="618486"/>
            <a:ext cx="4087616" cy="5621027"/>
            <a:chOff x="7098475" y="749406"/>
            <a:chExt cx="4226011" cy="5603255"/>
          </a:xfrm>
        </p:grpSpPr>
        <p:pic>
          <p:nvPicPr>
            <p:cNvPr id="5" name="Picture 2">
              <a:extLst>
                <a:ext uri="{FF2B5EF4-FFF2-40B4-BE49-F238E27FC236}">
                  <a16:creationId xmlns:a16="http://schemas.microsoft.com/office/drawing/2014/main" id="{3BE8E425-0806-C999-0DE6-428F38920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393" y="749406"/>
              <a:ext cx="3630176" cy="53497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1">
              <a:extLst>
                <a:ext uri="{FF2B5EF4-FFF2-40B4-BE49-F238E27FC236}">
                  <a16:creationId xmlns:a16="http://schemas.microsoft.com/office/drawing/2014/main" id="{675E9C25-1EC4-A1B1-AB30-B0B117084DDE}"/>
                </a:ext>
              </a:extLst>
            </p:cNvPr>
            <p:cNvSpPr txBox="1"/>
            <p:nvPr/>
          </p:nvSpPr>
          <p:spPr>
            <a:xfrm>
              <a:off x="7098475" y="6075662"/>
              <a:ext cx="4226011" cy="276999"/>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p:txBody>
        </p:sp>
      </p:grpSp>
    </p:spTree>
    <p:extLst>
      <p:ext uri="{BB962C8B-B14F-4D97-AF65-F5344CB8AC3E}">
        <p14:creationId xmlns:p14="http://schemas.microsoft.com/office/powerpoint/2010/main" val="124119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61034" y="2133764"/>
                <a:ext cx="10180320" cy="3785652"/>
              </a:xfrm>
              <a:prstGeom prst="rect">
                <a:avLst/>
              </a:prstGeom>
              <a:noFill/>
            </p:spPr>
            <p:txBody>
              <a:bodyPr wrap="square" rtlCol="0">
                <a:spAutoFit/>
              </a:bodyPr>
              <a:lstStyle/>
              <a:p>
                <a:pPr algn="ctr"/>
                <a:r>
                  <a:rPr lang="ja-JP" altLang="en-US" sz="2400" dirty="0">
                    <a:solidFill>
                      <a:schemeClr val="tx1">
                        <a:lumMod val="75000"/>
                        <a:lumOff val="25000"/>
                      </a:schemeClr>
                    </a:solidFill>
                    <a:latin typeface="Meiryo" panose="020B0604030504040204" pitchFamily="34" charset="-128"/>
                  </a:rPr>
                  <a:t>一回の</a:t>
                </a:r>
                <a:r>
                  <a:rPr lang="es-419" altLang="ja-JP" sz="2400" dirty="0" err="1">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より複数の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を並列した方が効果的。</a:t>
                </a:r>
                <a:endParaRPr lang="en-US" altLang="ja-JP" sz="2400" dirty="0">
                  <a:solidFill>
                    <a:schemeClr val="tx1">
                      <a:lumMod val="75000"/>
                      <a:lumOff val="25000"/>
                    </a:schemeClr>
                  </a:solidFill>
                  <a:latin typeface="Meiryo" panose="020B0604030504040204" pitchFamily="34" charset="-128"/>
                </a:endParaRPr>
              </a:p>
              <a:p>
                <a:pPr algn="ctr"/>
                <a:r>
                  <a:rPr lang="en-US" altLang="ja-JP" sz="2400" dirty="0">
                    <a:solidFill>
                      <a:schemeClr val="tx1">
                        <a:lumMod val="75000"/>
                        <a:lumOff val="25000"/>
                      </a:schemeClr>
                    </a:solidFill>
                    <a:latin typeface="Meiryo" panose="020B0604030504040204" pitchFamily="34" charset="-128"/>
                  </a:rPr>
                  <a:t>Why?</a:t>
                </a:r>
              </a:p>
              <a:p>
                <a:pPr algn="ctr"/>
                <a:r>
                  <a:rPr lang="ja-JP" altLang="en-US" sz="2400" dirty="0">
                    <a:solidFill>
                      <a:schemeClr val="tx1">
                        <a:lumMod val="75000"/>
                        <a:lumOff val="25000"/>
                      </a:schemeClr>
                    </a:solidFill>
                    <a:latin typeface="Meiryo" panose="020B0604030504040204" pitchFamily="34" charset="-128"/>
                  </a:rPr>
                  <a:t>→多様な視点、視野から色んな情報を収集することでより正確度を高める。</a:t>
                </a:r>
                <a:endParaRPr lang="en-US" altLang="ja-JP" sz="2400" dirty="0">
                  <a:solidFill>
                    <a:schemeClr val="tx1">
                      <a:lumMod val="75000"/>
                      <a:lumOff val="25000"/>
                    </a:schemeClr>
                  </a:solidFill>
                  <a:latin typeface="Meiryo" panose="020B0604030504040204" pitchFamily="34" charset="-128"/>
                </a:endParaRPr>
              </a:p>
              <a:p>
                <a:pPr algn="ctr"/>
                <a:endParaRPr lang="en-US" altLang="ja-JP" sz="2400" dirty="0">
                  <a:solidFill>
                    <a:schemeClr val="tx1">
                      <a:lumMod val="75000"/>
                      <a:lumOff val="25000"/>
                    </a:schemeClr>
                  </a:solidFill>
                  <a:latin typeface="Meiryo" panose="020B0604030504040204" pitchFamily="34" charset="-128"/>
                </a:endParaRPr>
              </a:p>
              <a:p>
                <a:pPr algn="ctr"/>
                <a14:m>
                  <m:oMath xmlns:m="http://schemas.openxmlformats.org/officeDocument/2006/math">
                    <m:sSub>
                      <m:sSubPr>
                        <m:ctrlPr>
                          <a:rPr lang="en-US" altLang="ko-KR" sz="2400" i="1" smtClean="0">
                            <a:solidFill>
                              <a:schemeClr val="tx1">
                                <a:lumMod val="75000"/>
                                <a:lumOff val="25000"/>
                              </a:schemeClr>
                            </a:solidFill>
                            <a:latin typeface="Cambria Math" panose="02040503050406030204" pitchFamily="18" charset="0"/>
                          </a:rPr>
                        </m:ctrlPr>
                      </m:sSubPr>
                      <m:e>
                        <m:r>
                          <a:rPr lang="en-US" altLang="ko-KR" sz="2400" b="0" i="1" smtClean="0">
                            <a:solidFill>
                              <a:schemeClr val="tx1">
                                <a:lumMod val="75000"/>
                                <a:lumOff val="25000"/>
                              </a:schemeClr>
                            </a:solidFill>
                            <a:latin typeface="Cambria Math" panose="02040503050406030204" pitchFamily="18" charset="0"/>
                          </a:rPr>
                          <m:t>𝑑</m:t>
                        </m:r>
                      </m:e>
                      <m:sub>
                        <m:r>
                          <a:rPr lang="en-US" altLang="ko-KR" sz="2400" b="0" i="1" smtClean="0">
                            <a:solidFill>
                              <a:schemeClr val="tx1">
                                <a:lumMod val="75000"/>
                                <a:lumOff val="25000"/>
                              </a:schemeClr>
                            </a:solidFill>
                            <a:latin typeface="Cambria Math" panose="02040503050406030204" pitchFamily="18" charset="0"/>
                          </a:rPr>
                          <m:t>𝑚𝑜𝑑𝑒𝑙</m:t>
                        </m:r>
                      </m:sub>
                    </m:sSub>
                    <m:r>
                      <a:rPr lang="en-US" altLang="ko-KR" sz="2400" b="0" i="1" smtClean="0">
                        <a:solidFill>
                          <a:schemeClr val="tx1">
                            <a:lumMod val="75000"/>
                            <a:lumOff val="25000"/>
                          </a:schemeClr>
                        </a:solidFill>
                        <a:latin typeface="Cambria Math" panose="02040503050406030204" pitchFamily="18" charset="0"/>
                      </a:rPr>
                      <m:t>/</m:t>
                    </m:r>
                    <m:r>
                      <a:rPr lang="en-US" altLang="ko-KR" sz="2400" b="0" i="1" smtClean="0">
                        <a:solidFill>
                          <a:schemeClr val="tx1">
                            <a:lumMod val="75000"/>
                            <a:lumOff val="25000"/>
                          </a:schemeClr>
                        </a:solidFill>
                        <a:latin typeface="Cambria Math" panose="02040503050406030204" pitchFamily="18" charset="0"/>
                      </a:rPr>
                      <m:t>𝑛𝑢𝑚</m:t>
                    </m:r>
                    <m:r>
                      <a:rPr lang="en-US" altLang="ko-KR" sz="2400" b="0" i="1" smtClean="0">
                        <a:solidFill>
                          <a:schemeClr val="tx1">
                            <a:lumMod val="75000"/>
                            <a:lumOff val="25000"/>
                          </a:schemeClr>
                        </a:solidFill>
                        <a:latin typeface="Cambria Math" panose="02040503050406030204" pitchFamily="18" charset="0"/>
                      </a:rPr>
                      <m:t>_</m:t>
                    </m:r>
                    <m:r>
                      <a:rPr lang="en-US" altLang="ko-KR" sz="2400" b="0" i="1" smtClean="0">
                        <a:solidFill>
                          <a:schemeClr val="tx1">
                            <a:lumMod val="75000"/>
                            <a:lumOff val="25000"/>
                          </a:schemeClr>
                        </a:solidFill>
                        <a:latin typeface="Cambria Math" panose="02040503050406030204" pitchFamily="18" charset="0"/>
                      </a:rPr>
                      <m:t>h𝑒𝑎𝑑𝑠</m:t>
                    </m:r>
                  </m:oMath>
                </a14:m>
                <a:r>
                  <a:rPr lang="ja-JP" altLang="en-US" sz="2400" dirty="0">
                    <a:solidFill>
                      <a:schemeClr val="tx1">
                        <a:lumMod val="75000"/>
                        <a:lumOff val="25000"/>
                      </a:schemeClr>
                    </a:solidFill>
                    <a:latin typeface="Meiryo" panose="020B0604030504040204" pitchFamily="34" charset="-128"/>
                  </a:rPr>
                  <a:t>の次元の</a:t>
                </a:r>
                <a:r>
                  <a:rPr lang="en-US" altLang="ja-JP" sz="2400" dirty="0">
                    <a:solidFill>
                      <a:schemeClr val="tx1">
                        <a:lumMod val="75000"/>
                        <a:lumOff val="25000"/>
                      </a:schemeClr>
                    </a:solidFill>
                    <a:latin typeface="Meiryo" panose="020B0604030504040204" pitchFamily="34" charset="-128"/>
                  </a:rPr>
                  <a:t>Q,K,V</a:t>
                </a:r>
                <a:r>
                  <a:rPr lang="ja-JP" altLang="en-US" sz="2400" dirty="0">
                    <a:solidFill>
                      <a:schemeClr val="tx1">
                        <a:lumMod val="75000"/>
                        <a:lumOff val="25000"/>
                      </a:schemeClr>
                    </a:solidFill>
                    <a:latin typeface="Meiryo" panose="020B0604030504040204" pitchFamily="34" charset="-128"/>
                  </a:rPr>
                  <a:t>について</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r>
                      <a:rPr lang="ja-JP" altLang="en-US" sz="2400" i="1">
                        <a:solidFill>
                          <a:schemeClr val="tx1">
                            <a:lumMod val="75000"/>
                            <a:lumOff val="25000"/>
                          </a:schemeClr>
                        </a:solidFill>
                        <a:latin typeface="Cambria Math" panose="02040503050406030204" pitchFamily="18" charset="0"/>
                      </a:rPr>
                      <m:t>個</m:t>
                    </m:r>
                  </m:oMath>
                </a14:m>
                <a:r>
                  <a:rPr lang="ja-JP" altLang="en-US" sz="2400" dirty="0">
                    <a:solidFill>
                      <a:schemeClr val="tx1">
                        <a:lumMod val="75000"/>
                        <a:lumOff val="25000"/>
                      </a:schemeClr>
                    </a:solidFill>
                    <a:latin typeface="Meiryo" panose="020B0604030504040204" pitchFamily="34" charset="-128"/>
                  </a:rPr>
                  <a:t>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が並列で行われる。</a:t>
                </a:r>
                <a:endParaRPr lang="en-US" altLang="ja-JP" sz="2400" dirty="0">
                  <a:solidFill>
                    <a:schemeClr val="tx1">
                      <a:lumMod val="75000"/>
                      <a:lumOff val="25000"/>
                    </a:schemeClr>
                  </a:solidFill>
                  <a:latin typeface="Meiryo" panose="020B0604030504040204" pitchFamily="34" charset="-128"/>
                </a:endParaRPr>
              </a:p>
              <a:p>
                <a:pPr algn="ctr"/>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こうやって出てきた全ての</a:t>
                </a:r>
                <a:r>
                  <a:rPr lang="en-US" altLang="ja-JP" sz="2400" dirty="0">
                    <a:solidFill>
                      <a:schemeClr val="tx1">
                        <a:lumMod val="75000"/>
                        <a:lumOff val="25000"/>
                      </a:schemeClr>
                    </a:solidFill>
                    <a:latin typeface="Meiryo" panose="020B0604030504040204" pitchFamily="34" charset="-128"/>
                  </a:rPr>
                  <a:t>Attention head</a:t>
                </a:r>
                <a:r>
                  <a:rPr lang="ja-JP" altLang="en-US" sz="2400" dirty="0">
                    <a:solidFill>
                      <a:schemeClr val="tx1">
                        <a:lumMod val="75000"/>
                        <a:lumOff val="25000"/>
                      </a:schemeClr>
                    </a:solidFill>
                    <a:latin typeface="Meiryo" panose="020B0604030504040204" pitchFamily="34" charset="-128"/>
                  </a:rPr>
                  <a:t>たちを</a:t>
                </a:r>
                <a:r>
                  <a:rPr lang="en-US" altLang="ja-JP" sz="2400" dirty="0">
                    <a:solidFill>
                      <a:schemeClr val="tx1">
                        <a:lumMod val="75000"/>
                        <a:lumOff val="25000"/>
                      </a:schemeClr>
                    </a:solidFill>
                    <a:latin typeface="Meiryo" panose="020B0604030504040204" pitchFamily="34" charset="-128"/>
                  </a:rPr>
                  <a:t>Concatenate</a:t>
                </a:r>
                <a:r>
                  <a:rPr lang="ja-JP" altLang="en-US" sz="2400" dirty="0">
                    <a:solidFill>
                      <a:schemeClr val="tx1">
                        <a:lumMod val="75000"/>
                        <a:lumOff val="25000"/>
                      </a:schemeClr>
                    </a:solidFill>
                    <a:latin typeface="Meiryo" panose="020B0604030504040204" pitchFamily="34" charset="-128"/>
                  </a:rPr>
                  <a:t>する。</a:t>
                </a:r>
                <a:endParaRPr lang="en-US" altLang="ja-JP"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a:t>
                </a:r>
                <a14:m>
                  <m:oMath xmlns:m="http://schemas.openxmlformats.org/officeDocument/2006/math">
                    <m:r>
                      <a:rPr lang="en-US" altLang="ja-JP" sz="2400" b="0" i="0" smtClean="0">
                        <a:solidFill>
                          <a:schemeClr val="tx1">
                            <a:lumMod val="75000"/>
                            <a:lumOff val="25000"/>
                          </a:schemeClr>
                        </a:solidFill>
                        <a:latin typeface="Cambria Math" panose="02040503050406030204" pitchFamily="18" charset="0"/>
                      </a:rPr>
                      <m:t> </m:t>
                    </m:r>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𝑣</m:t>
                        </m:r>
                      </m:sub>
                    </m:sSub>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oMath>
                </a14:m>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→行列の大きさ：</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𝑠𝑒𝑞</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𝑙𝑒𝑛</m:t>
                    </m:r>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oMath>
                </a14:m>
                <a:endParaRPr lang="ko-KR" altLang="en-US" sz="24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61034" y="2133764"/>
                <a:ext cx="10180320" cy="3785652"/>
              </a:xfrm>
              <a:prstGeom prst="rect">
                <a:avLst/>
              </a:prstGeom>
              <a:blipFill>
                <a:blip r:embed="rId2"/>
                <a:stretch>
                  <a:fillRect t="-2415" r="-419" b="-3221"/>
                </a:stretch>
              </a:blipFill>
            </p:spPr>
            <p:txBody>
              <a:bodyPr/>
              <a:lstStyle/>
              <a:p>
                <a:r>
                  <a:rPr lang="ko-KR" altLang="en-US">
                    <a:noFill/>
                  </a:rPr>
                  <a:t> </a:t>
                </a:r>
              </a:p>
            </p:txBody>
          </p:sp>
        </mc:Fallback>
      </mc:AlternateContent>
      <p:sp>
        <p:nvSpPr>
          <p:cNvPr id="3" name="말풍선: 사각형 2">
            <a:extLst>
              <a:ext uri="{FF2B5EF4-FFF2-40B4-BE49-F238E27FC236}">
                <a16:creationId xmlns:a16="http://schemas.microsoft.com/office/drawing/2014/main" id="{5C867519-3BE0-9819-EDD6-C13A85C2C3C4}"/>
              </a:ext>
            </a:extLst>
          </p:cNvPr>
          <p:cNvSpPr/>
          <p:nvPr/>
        </p:nvSpPr>
        <p:spPr>
          <a:xfrm>
            <a:off x="8789773" y="5367481"/>
            <a:ext cx="1919416" cy="551935"/>
          </a:xfrm>
          <a:prstGeom prst="wedgeRectCallout">
            <a:avLst>
              <a:gd name="adj1" fmla="val -64091"/>
              <a:gd name="adj2" fmla="val 8084"/>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dirty="0"/>
              <a:t>Encoder</a:t>
            </a:r>
            <a:r>
              <a:rPr lang="ja-JP" altLang="en-US" dirty="0"/>
              <a:t>の入力と大きさが同じ</a:t>
            </a:r>
            <a:endParaRPr lang="ko-KR" altLang="en-US" dirty="0"/>
          </a:p>
        </p:txBody>
      </p:sp>
      <p:sp>
        <p:nvSpPr>
          <p:cNvPr id="4" name="설명선: 선 3">
            <a:extLst>
              <a:ext uri="{FF2B5EF4-FFF2-40B4-BE49-F238E27FC236}">
                <a16:creationId xmlns:a16="http://schemas.microsoft.com/office/drawing/2014/main" id="{20F3F530-C833-8906-D405-63AFB07C48DC}"/>
              </a:ext>
            </a:extLst>
          </p:cNvPr>
          <p:cNvSpPr/>
          <p:nvPr/>
        </p:nvSpPr>
        <p:spPr>
          <a:xfrm>
            <a:off x="8213124" y="6153665"/>
            <a:ext cx="3566983" cy="646670"/>
          </a:xfrm>
          <a:prstGeom prst="borderCallout1">
            <a:avLst>
              <a:gd name="adj1" fmla="val 893"/>
              <a:gd name="adj2" fmla="val 53064"/>
              <a:gd name="adj3" fmla="val -34702"/>
              <a:gd name="adj4" fmla="val 4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大きさが同じであることで、</a:t>
            </a:r>
            <a:r>
              <a:rPr lang="en-US" altLang="ja-JP" dirty="0"/>
              <a:t>Encoder</a:t>
            </a:r>
            <a:r>
              <a:rPr lang="ja-JP" altLang="en-US" dirty="0"/>
              <a:t>を積み重ねることができる！</a:t>
            </a:r>
            <a:endParaRPr lang="ko-KR" altLang="en-US" dirty="0"/>
          </a:p>
        </p:txBody>
      </p:sp>
    </p:spTree>
    <p:extLst>
      <p:ext uri="{BB962C8B-B14F-4D97-AF65-F5344CB8AC3E}">
        <p14:creationId xmlns:p14="http://schemas.microsoft.com/office/powerpoint/2010/main" val="35515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E7C2479C-2797-17FA-9458-6DC1A11118B5}"/>
              </a:ext>
            </a:extLst>
          </p:cNvPr>
          <p:cNvPicPr>
            <a:picLocks noChangeAspect="1"/>
          </p:cNvPicPr>
          <p:nvPr/>
        </p:nvPicPr>
        <p:blipFill rotWithShape="1">
          <a:blip r:embed="rId2"/>
          <a:srcRect l="27289" t="18795" r="35391" b="47309"/>
          <a:stretch/>
        </p:blipFill>
        <p:spPr>
          <a:xfrm>
            <a:off x="602690" y="2597401"/>
            <a:ext cx="5493310" cy="2806512"/>
          </a:xfrm>
          <a:prstGeom prst="rect">
            <a:avLst/>
          </a:prstGeom>
        </p:spPr>
      </p:pic>
      <p:sp>
        <p:nvSpPr>
          <p:cNvPr id="7" name="タイトル 1">
            <a:extLst>
              <a:ext uri="{FF2B5EF4-FFF2-40B4-BE49-F238E27FC236}">
                <a16:creationId xmlns:a16="http://schemas.microsoft.com/office/drawing/2014/main" id="{26DC21CB-3EBD-63C3-FBC6-ED43910707A7}"/>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8" name="タイトル 1">
            <a:extLst>
              <a:ext uri="{FF2B5EF4-FFF2-40B4-BE49-F238E27FC236}">
                <a16:creationId xmlns:a16="http://schemas.microsoft.com/office/drawing/2014/main" id="{1D79BA36-A396-9FB1-7A58-ED6D3E97A94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p:pic>
        <p:nvPicPr>
          <p:cNvPr id="10" name="그림 9">
            <a:extLst>
              <a:ext uri="{FF2B5EF4-FFF2-40B4-BE49-F238E27FC236}">
                <a16:creationId xmlns:a16="http://schemas.microsoft.com/office/drawing/2014/main" id="{EFDEF8F7-24B8-CE9B-1388-D5D56F6ED45D}"/>
              </a:ext>
            </a:extLst>
          </p:cNvPr>
          <p:cNvPicPr>
            <a:picLocks noChangeAspect="1"/>
          </p:cNvPicPr>
          <p:nvPr/>
        </p:nvPicPr>
        <p:blipFill rotWithShape="1">
          <a:blip r:embed="rId3"/>
          <a:srcRect l="27379" t="34859" r="36205" b="17751"/>
          <a:stretch/>
        </p:blipFill>
        <p:spPr>
          <a:xfrm>
            <a:off x="6228202" y="2104220"/>
            <a:ext cx="5493310" cy="4021158"/>
          </a:xfrm>
          <a:prstGeom prst="rect">
            <a:avLst/>
          </a:prstGeom>
        </p:spPr>
      </p:pic>
    </p:spTree>
    <p:extLst>
      <p:ext uri="{BB962C8B-B14F-4D97-AF65-F5344CB8AC3E}">
        <p14:creationId xmlns:p14="http://schemas.microsoft.com/office/powerpoint/2010/main" val="40684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9234B-8908-1061-897F-C65B6D11B3F6}"/>
              </a:ext>
            </a:extLst>
          </p:cNvPr>
          <p:cNvSpPr>
            <a:spLocks noGrp="1"/>
          </p:cNvSpPr>
          <p:nvPr>
            <p:ph type="title"/>
          </p:nvPr>
        </p:nvSpPr>
        <p:spPr/>
        <p:txBody>
          <a:bodyPr/>
          <a:lstStyle/>
          <a:p>
            <a:r>
              <a:rPr kumimoji="1" lang="en-US" altLang="ja-JP" dirty="0"/>
              <a:t>Position-wise FFNN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3554D71-2092-70F5-95FC-400BDD6D6FCF}"/>
                  </a:ext>
                </a:extLst>
              </p:cNvPr>
              <p:cNvSpPr>
                <a:spLocks noGrp="1"/>
              </p:cNvSpPr>
              <p:nvPr>
                <p:ph sz="half" idx="1"/>
              </p:nvPr>
            </p:nvSpPr>
            <p:spPr>
              <a:xfrm>
                <a:off x="1097280" y="2120900"/>
                <a:ext cx="10180320" cy="4094370"/>
              </a:xfrm>
            </p:spPr>
            <p:txBody>
              <a:bodyPr>
                <a:normAutofit/>
              </a:bodyPr>
              <a:lstStyle/>
              <a:p>
                <a:pPr algn="ctr"/>
                <a14:m>
                  <m:oMath xmlns:m="http://schemas.openxmlformats.org/officeDocument/2006/math">
                    <m:r>
                      <a:rPr kumimoji="1" lang="en-US" altLang="ja-JP" sz="3200" b="1" i="1" smtClean="0">
                        <a:latin typeface="Cambria Math" panose="02040503050406030204" pitchFamily="18" charset="0"/>
                      </a:rPr>
                      <m:t>𝑭𝑭𝑵𝑵</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𝒙</m:t>
                        </m:r>
                      </m:e>
                    </m:d>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𝑴𝑨𝑿</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 </m:t>
                        </m:r>
                        <m:r>
                          <a:rPr kumimoji="1" lang="en-US" altLang="ja-JP" sz="3200" b="1" i="1" smtClean="0">
                            <a:latin typeface="Cambria Math" panose="02040503050406030204" pitchFamily="18" charset="0"/>
                          </a:rPr>
                          <m:t>𝒙</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𝟏</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𝟏</m:t>
                            </m:r>
                          </m:sub>
                        </m:sSub>
                      </m:e>
                    </m:d>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𝟐</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𝟐</m:t>
                        </m:r>
                      </m:sub>
                    </m:sSub>
                  </m:oMath>
                </a14:m>
                <a:r>
                  <a:rPr lang="ja-JP" altLang="en-US" sz="3200" dirty="0"/>
                  <a:t>   </a:t>
                </a:r>
                <a:r>
                  <a:rPr lang="en-US" altLang="ja-JP" sz="2800" dirty="0"/>
                  <a:t>(</a:t>
                </a:r>
                <a14:m>
                  <m:oMath xmlns:m="http://schemas.openxmlformats.org/officeDocument/2006/math">
                    <m:r>
                      <a:rPr lang="en-US" altLang="ja-JP" sz="2800" b="0" i="1" smtClean="0">
                        <a:latin typeface="Cambria Math" panose="02040503050406030204" pitchFamily="18" charset="0"/>
                      </a:rPr>
                      <m:t>𝑀𝐴𝑋</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𝑅𝑒𝐿𝑈</m:t>
                    </m:r>
                  </m:oMath>
                </a14:m>
                <a:r>
                  <a:rPr kumimoji="1" lang="en-US" altLang="ja-JP" sz="2800" dirty="0"/>
                  <a:t>)</a:t>
                </a:r>
              </a:p>
              <a:p>
                <a:pPr algn="ct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𝑓𝑓</m:t>
                        </m:r>
                      </m:sub>
                    </m:sSub>
                    <m:r>
                      <a:rPr kumimoji="1" lang="en-US" altLang="ja-JP" sz="2800" b="0" i="1" smtClean="0">
                        <a:latin typeface="Cambria Math" panose="02040503050406030204" pitchFamily="18" charset="0"/>
                      </a:rPr>
                      <m:t>)</m:t>
                    </m:r>
                  </m:oMath>
                </a14:m>
                <a:r>
                  <a:rPr kumimoji="1" lang="en-US" altLang="ja-JP" sz="2800" dirty="0"/>
                  <a:t> </a:t>
                </a:r>
                <a14:m>
                  <m:oMath xmlns:m="http://schemas.openxmlformats.org/officeDocument/2006/math">
                    <m:sSub>
                      <m:sSubPr>
                        <m:ctrlPr>
                          <a:rPr kumimoji="1" lang="en-US" altLang="ja-JP" sz="280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𝑊</m:t>
                        </m:r>
                      </m:e>
                      <m:sub>
                        <m:r>
                          <a:rPr kumimoji="1" lang="en-US" altLang="ja-JP" sz="2800" b="0" i="1" dirty="0" smtClean="0">
                            <a:latin typeface="Cambria Math" panose="02040503050406030204" pitchFamily="18" charset="0"/>
                          </a:rPr>
                          <m:t>2</m:t>
                        </m:r>
                      </m:sub>
                    </m:sSub>
                    <m:r>
                      <a:rPr kumimoji="1" lang="en-US" altLang="ja-JP" sz="2800" b="0" i="1" dirty="0" smtClean="0">
                        <a:latin typeface="Cambria Math" panose="02040503050406030204" pitchFamily="18" charset="0"/>
                      </a:rPr>
                      <m:t>:</m:t>
                    </m:r>
                    <m:d>
                      <m:dPr>
                        <m:ctrlPr>
                          <a:rPr kumimoji="1" lang="en-US" altLang="ja-JP" sz="2800" b="0" i="1" dirty="0" smtClean="0">
                            <a:latin typeface="Cambria Math" panose="02040503050406030204" pitchFamily="18" charset="0"/>
                          </a:rPr>
                        </m:ctrlPr>
                      </m:dPr>
                      <m:e>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𝑚𝑜𝑑𝑒𝑙</m:t>
                            </m:r>
                          </m:sub>
                        </m:sSub>
                      </m:e>
                    </m:d>
                  </m:oMath>
                </a14:m>
                <a:r>
                  <a:rPr kumimoji="1" lang="ja-JP" altLang="en-US" sz="2800" dirty="0"/>
                  <a:t> 論文では</a:t>
                </a:r>
                <a14:m>
                  <m:oMath xmlns:m="http://schemas.openxmlformats.org/officeDocument/2006/math">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=2048</m:t>
                    </m:r>
                  </m:oMath>
                </a14:m>
                <a:endParaRPr kumimoji="1" lang="en-US" altLang="ja-JP" sz="2800" dirty="0"/>
              </a:p>
            </p:txBody>
          </p:sp>
        </mc:Choice>
        <mc:Fallback xmlns="">
          <p:sp>
            <p:nvSpPr>
              <p:cNvPr id="3" name="コンテンツ プレースホルダー 2">
                <a:extLst>
                  <a:ext uri="{FF2B5EF4-FFF2-40B4-BE49-F238E27FC236}">
                    <a16:creationId xmlns:a16="http://schemas.microsoft.com/office/drawing/2014/main" id="{33554D71-2092-70F5-95FC-400BDD6D6FCF}"/>
                  </a:ext>
                </a:extLst>
              </p:cNvPr>
              <p:cNvSpPr>
                <a:spLocks noGrp="1" noRot="1" noChangeAspect="1" noMove="1" noResize="1" noEditPoints="1" noAdjustHandles="1" noChangeArrowheads="1" noChangeShapeType="1" noTextEdit="1"/>
              </p:cNvSpPr>
              <p:nvPr>
                <p:ph sz="half" idx="1"/>
              </p:nvPr>
            </p:nvSpPr>
            <p:spPr>
              <a:xfrm>
                <a:off x="1097280" y="2120900"/>
                <a:ext cx="10180320" cy="4094370"/>
              </a:xfrm>
              <a:blipFill>
                <a:blip r:embed="rId2"/>
                <a:stretch>
                  <a:fillRect t="-446" r="-1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644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FD103-0549-4C10-B75F-F54D925DC9C4}"/>
              </a:ext>
            </a:extLst>
          </p:cNvPr>
          <p:cNvSpPr>
            <a:spLocks noGrp="1"/>
          </p:cNvSpPr>
          <p:nvPr>
            <p:ph type="title"/>
          </p:nvPr>
        </p:nvSpPr>
        <p:spPr/>
        <p:txBody>
          <a:bodyPr>
            <a:normAutofit fontScale="90000"/>
          </a:bodyPr>
          <a:lstStyle/>
          <a:p>
            <a:r>
              <a:rPr kumimoji="1" lang="en-US" altLang="ja-JP" dirty="0"/>
              <a:t>Residual Connection </a:t>
            </a:r>
            <a:br>
              <a:rPr kumimoji="1" lang="en-US" altLang="ja-JP" dirty="0"/>
            </a:br>
            <a:r>
              <a:rPr kumimoji="1" lang="en-US" altLang="ja-JP" dirty="0"/>
              <a:t>&amp; Layer Normalization (Add &amp; Norm)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DA5CC61-1BEC-7A13-9626-DD6B9041447B}"/>
                  </a:ext>
                </a:extLst>
              </p:cNvPr>
              <p:cNvSpPr>
                <a:spLocks noGrp="1"/>
              </p:cNvSpPr>
              <p:nvPr>
                <p:ph sz="half" idx="1"/>
              </p:nvPr>
            </p:nvSpPr>
            <p:spPr>
              <a:xfrm>
                <a:off x="1097279" y="2120900"/>
                <a:ext cx="10259833" cy="4237038"/>
              </a:xfrm>
            </p:spPr>
            <p:txBody>
              <a:bodyPr>
                <a:normAutofit/>
              </a:bodyPr>
              <a:lstStyle/>
              <a:p>
                <a:pPr algn="ctr"/>
                <a:r>
                  <a:rPr kumimoji="1" lang="en-US" altLang="ja-JP" sz="2800" b="0" dirty="0"/>
                  <a:t>Residual Connection: </a:t>
                </a:r>
                <a14:m>
                  <m:oMath xmlns:m="http://schemas.openxmlformats.org/officeDocument/2006/math">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𝑆𝑢𝑏𝑙𝑦𝑒𝑟</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a14:m>
                <a:endParaRPr kumimoji="1" lang="en-US" altLang="ja-JP" sz="2800" dirty="0"/>
              </a:p>
              <a:p>
                <a:pPr algn="ctr"/>
                <a:r>
                  <a:rPr kumimoji="1" lang="ja-JP" altLang="en-US" sz="2800" dirty="0"/>
                  <a:t> </a:t>
                </a:r>
                <a:r>
                  <a:rPr kumimoji="1" lang="en-US" altLang="ja-JP" sz="2800" dirty="0"/>
                  <a:t>Layer Normalization: </a:t>
                </a:r>
                <a14:m>
                  <m:oMath xmlns:m="http://schemas.openxmlformats.org/officeDocument/2006/math">
                    <m:r>
                      <a:rPr lang="en-US" altLang="ja-JP" sz="2800" i="1">
                        <a:latin typeface="Cambria Math" panose="02040503050406030204" pitchFamily="18" charset="0"/>
                      </a:rPr>
                      <m:t>𝑙𝑛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𝐿𝑎𝑦𝑒𝑟𝑁𝑜𝑟𝑚</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𝒙</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𝑺𝒖𝒃𝒍𝒂𝒚𝒆𝒓</m:t>
                    </m:r>
                    <m:d>
                      <m:dPr>
                        <m:ctrlPr>
                          <a:rPr kumimoji="1" lang="en-US" altLang="ja-JP" sz="2800" b="1" i="1" smtClean="0">
                            <a:latin typeface="Cambria Math" panose="02040503050406030204" pitchFamily="18" charset="0"/>
                          </a:rPr>
                        </m:ctrlPr>
                      </m:dPr>
                      <m:e>
                        <m:r>
                          <a:rPr kumimoji="1" lang="en-US" altLang="ja-JP" sz="2800" b="1" i="1" smtClean="0">
                            <a:latin typeface="Cambria Math" panose="02040503050406030204" pitchFamily="18" charset="0"/>
                          </a:rPr>
                          <m:t>𝒙</m:t>
                        </m:r>
                      </m:e>
                    </m:d>
                    <m:r>
                      <a:rPr kumimoji="1" lang="en-US" altLang="ja-JP" sz="2800" b="0" i="1" smtClean="0">
                        <a:latin typeface="Cambria Math" panose="02040503050406030204" pitchFamily="18" charset="0"/>
                      </a:rPr>
                      <m:t>)</m:t>
                    </m:r>
                  </m:oMath>
                </a14:m>
                <a:endParaRPr kumimoji="1" lang="en-US" altLang="ja-JP" sz="2800" dirty="0"/>
              </a:p>
              <a:p>
                <a:pPr algn="ctr"/>
                <a:r>
                  <a:rPr kumimoji="1" lang="en-US" altLang="ja-JP" sz="2800" dirty="0" err="1"/>
                  <a:t>LayerNorm</a:t>
                </a:r>
                <a:r>
                  <a:rPr lang="en-US" altLang="ja-JP" sz="2800" dirty="0"/>
                  <a:t>: </a:t>
                </a:r>
                <a14:m>
                  <m:oMath xmlns:m="http://schemas.openxmlformats.org/officeDocument/2006/math">
                    <m:sSub>
                      <m:sSubPr>
                        <m:ctrlPr>
                          <a:rPr kumimoji="1" lang="en-US" altLang="ja-JP" sz="2800" b="1" i="1" smtClean="0">
                            <a:solidFill>
                              <a:srgbClr val="002060"/>
                            </a:solidFill>
                            <a:latin typeface="Cambria Math" panose="02040503050406030204" pitchFamily="18" charset="0"/>
                          </a:rPr>
                        </m:ctrlPr>
                      </m:sSubPr>
                      <m:e>
                        <m:r>
                          <a:rPr kumimoji="1" lang="en-US" altLang="ja-JP" sz="2800" b="1" i="1" smtClean="0">
                            <a:solidFill>
                              <a:srgbClr val="002060"/>
                            </a:solidFill>
                            <a:latin typeface="Cambria Math" panose="02040503050406030204" pitchFamily="18" charset="0"/>
                          </a:rPr>
                          <m:t>𝒍𝒏</m:t>
                        </m:r>
                      </m:e>
                      <m:sub>
                        <m:r>
                          <a:rPr kumimoji="1" lang="en-US" altLang="ja-JP" sz="2800" b="1" i="1" smtClean="0">
                            <a:solidFill>
                              <a:srgbClr val="002060"/>
                            </a:solidFill>
                            <a:latin typeface="Cambria Math" panose="02040503050406030204" pitchFamily="18" charset="0"/>
                          </a:rPr>
                          <m:t>𝒊</m:t>
                        </m:r>
                      </m:sub>
                    </m:sSub>
                    <m:r>
                      <a:rPr kumimoji="1" lang="en-US" altLang="ja-JP" sz="2800" b="1" i="1" smtClean="0">
                        <a:solidFill>
                          <a:srgbClr val="002060"/>
                        </a:solidFill>
                        <a:latin typeface="Cambria Math" panose="02040503050406030204" pitchFamily="18" charset="0"/>
                      </a:rPr>
                      <m:t>=</m:t>
                    </m:r>
                    <m:r>
                      <a:rPr kumimoji="1" lang="ja-JP" altLang="en-US" sz="2800" b="1" i="1" smtClean="0">
                        <a:solidFill>
                          <a:srgbClr val="002060"/>
                        </a:solidFill>
                        <a:latin typeface="Cambria Math" panose="02040503050406030204" pitchFamily="18" charset="0"/>
                      </a:rPr>
                      <m:t>𝜸</m:t>
                    </m:r>
                    <m:acc>
                      <m:accPr>
                        <m:chr m:val="̂"/>
                        <m:ctrlPr>
                          <a:rPr kumimoji="1" lang="ja-JP" altLang="en-US" sz="2800" b="1" i="1" smtClean="0">
                            <a:solidFill>
                              <a:srgbClr val="002060"/>
                            </a:solidFill>
                            <a:latin typeface="Cambria Math" panose="02040503050406030204" pitchFamily="18" charset="0"/>
                          </a:rPr>
                        </m:ctrlPr>
                      </m:accPr>
                      <m:e>
                        <m:sSub>
                          <m:sSubPr>
                            <m:ctrlPr>
                              <a:rPr kumimoji="1" lang="en-US" altLang="ja-JP" sz="2800" b="1" i="1" smtClean="0">
                                <a:solidFill>
                                  <a:srgbClr val="002060"/>
                                </a:solidFill>
                                <a:latin typeface="Cambria Math" panose="02040503050406030204" pitchFamily="18" charset="0"/>
                              </a:rPr>
                            </m:ctrlPr>
                          </m:sSubPr>
                          <m:e>
                            <m:r>
                              <a:rPr kumimoji="1" lang="en-US" altLang="ja-JP" sz="2800" b="1" i="1" smtClean="0">
                                <a:solidFill>
                                  <a:srgbClr val="002060"/>
                                </a:solidFill>
                                <a:latin typeface="Cambria Math" panose="02040503050406030204" pitchFamily="18" charset="0"/>
                              </a:rPr>
                              <m:t>𝒙</m:t>
                            </m:r>
                          </m:e>
                          <m:sub>
                            <m:r>
                              <a:rPr kumimoji="1" lang="en-US" altLang="ja-JP" sz="2800" b="1" i="1" smtClean="0">
                                <a:solidFill>
                                  <a:srgbClr val="002060"/>
                                </a:solidFill>
                                <a:latin typeface="Cambria Math" panose="02040503050406030204" pitchFamily="18" charset="0"/>
                              </a:rPr>
                              <m:t>𝒊</m:t>
                            </m:r>
                          </m:sub>
                        </m:sSub>
                      </m:e>
                    </m:acc>
                    <m:r>
                      <a:rPr kumimoji="1" lang="en-US" altLang="ja-JP" sz="2800" b="1" i="1" smtClean="0">
                        <a:solidFill>
                          <a:srgbClr val="002060"/>
                        </a:solidFill>
                        <a:latin typeface="Cambria Math" panose="02040503050406030204" pitchFamily="18" charset="0"/>
                      </a:rPr>
                      <m:t>+</m:t>
                    </m:r>
                    <m:r>
                      <a:rPr kumimoji="1" lang="ja-JP" altLang="en-US" sz="2800" b="1" i="1" smtClean="0">
                        <a:solidFill>
                          <a:srgbClr val="002060"/>
                        </a:solidFill>
                        <a:latin typeface="Cambria Math" panose="02040503050406030204" pitchFamily="18" charset="0"/>
                      </a:rPr>
                      <m:t>𝜷</m:t>
                    </m:r>
                    <m:r>
                      <a:rPr kumimoji="1" lang="en-US" altLang="ja-JP" sz="2800" b="0" i="1" smtClean="0">
                        <a:solidFill>
                          <a:srgbClr val="002060"/>
                        </a:solidFill>
                        <a:latin typeface="Cambria Math" panose="02040503050406030204" pitchFamily="18" charset="0"/>
                      </a:rPr>
                      <m:t>=</m:t>
                    </m:r>
                    <m:r>
                      <a:rPr kumimoji="1" lang="en-US" altLang="ja-JP" sz="2800" b="0" i="1" smtClean="0">
                        <a:solidFill>
                          <a:srgbClr val="002060"/>
                        </a:solidFill>
                        <a:latin typeface="Cambria Math" panose="02040503050406030204" pitchFamily="18" charset="0"/>
                      </a:rPr>
                      <m:t>𝐿𝑎𝑦𝑒𝑟𝑁𝑜𝑟𝑚</m:t>
                    </m:r>
                    <m:r>
                      <a:rPr kumimoji="1" lang="en-US" altLang="ja-JP" sz="2800" b="0" i="1" smtClean="0">
                        <a:solidFill>
                          <a:srgbClr val="002060"/>
                        </a:solidFill>
                        <a:latin typeface="Cambria Math" panose="02040503050406030204" pitchFamily="18" charset="0"/>
                      </a:rPr>
                      <m:t>(</m:t>
                    </m:r>
                    <m:sSub>
                      <m:sSubPr>
                        <m:ctrlPr>
                          <a:rPr kumimoji="1" lang="en-US" altLang="ja-JP" sz="2800" b="0" i="1" smtClean="0">
                            <a:solidFill>
                              <a:srgbClr val="002060"/>
                            </a:solidFill>
                            <a:latin typeface="Cambria Math" panose="02040503050406030204" pitchFamily="18" charset="0"/>
                          </a:rPr>
                        </m:ctrlPr>
                      </m:sSubPr>
                      <m:e>
                        <m:r>
                          <a:rPr kumimoji="1" lang="en-US" altLang="ja-JP" sz="2800" b="0" i="1" smtClean="0">
                            <a:solidFill>
                              <a:srgbClr val="002060"/>
                            </a:solidFill>
                            <a:latin typeface="Cambria Math" panose="02040503050406030204" pitchFamily="18" charset="0"/>
                          </a:rPr>
                          <m:t>𝑥</m:t>
                        </m:r>
                      </m:e>
                      <m:sub>
                        <m:r>
                          <a:rPr kumimoji="1" lang="en-US" altLang="ja-JP" sz="2800" b="0" i="1" smtClean="0">
                            <a:solidFill>
                              <a:srgbClr val="002060"/>
                            </a:solidFill>
                            <a:latin typeface="Cambria Math" panose="02040503050406030204" pitchFamily="18" charset="0"/>
                          </a:rPr>
                          <m:t>𝑖</m:t>
                        </m:r>
                      </m:sub>
                    </m:sSub>
                    <m:r>
                      <a:rPr kumimoji="1" lang="en-US" altLang="ja-JP" sz="2800" b="0" i="1" smtClean="0">
                        <a:solidFill>
                          <a:srgbClr val="002060"/>
                        </a:solidFill>
                        <a:latin typeface="Cambria Math" panose="02040503050406030204" pitchFamily="18" charset="0"/>
                      </a:rPr>
                      <m:t>)</m:t>
                    </m:r>
                  </m:oMath>
                </a14:m>
                <a:endParaRPr kumimoji="1" lang="en-US" altLang="ja-JP" sz="2800" dirty="0">
                  <a:solidFill>
                    <a:srgbClr val="FF0000"/>
                  </a:solidFill>
                </a:endParaRPr>
              </a:p>
              <a:p>
                <a:pPr algn="ctr"/>
                <a:r>
                  <a:rPr lang="en-US" altLang="ja-JP" sz="2800" dirty="0"/>
                  <a:t>Z-score normalization: </a:t>
                </a:r>
                <a14:m>
                  <m:oMath xmlns:m="http://schemas.openxmlformats.org/officeDocument/2006/math">
                    <m:acc>
                      <m:accPr>
                        <m:chr m:val="̂"/>
                        <m:ctrlPr>
                          <a:rPr lang="en-US" altLang="ja-JP" sz="2800" i="1" smtClean="0">
                            <a:solidFill>
                              <a:srgbClr val="002060"/>
                            </a:solidFill>
                            <a:latin typeface="Cambria Math" panose="02040503050406030204" pitchFamily="18" charset="0"/>
                          </a:rPr>
                        </m:ctrlPr>
                      </m:accPr>
                      <m:e>
                        <m:sSub>
                          <m:sSubPr>
                            <m:ctrlPr>
                              <a:rPr lang="en-US" altLang="ja-JP" sz="2800" i="1" smtClean="0">
                                <a:solidFill>
                                  <a:srgbClr val="002060"/>
                                </a:solidFill>
                                <a:latin typeface="Cambria Math" panose="02040503050406030204" pitchFamily="18" charset="0"/>
                              </a:rPr>
                            </m:ctrlPr>
                          </m:sSubPr>
                          <m:e>
                            <m:r>
                              <a:rPr lang="en-US" altLang="ja-JP" sz="2800" b="0" i="1" smtClean="0">
                                <a:solidFill>
                                  <a:srgbClr val="002060"/>
                                </a:solidFill>
                                <a:latin typeface="Cambria Math" panose="02040503050406030204" pitchFamily="18" charset="0"/>
                              </a:rPr>
                              <m:t>𝑥</m:t>
                            </m:r>
                          </m:e>
                          <m:sub>
                            <m:r>
                              <a:rPr lang="en-US" altLang="ja-JP" sz="2800" b="0" i="1" smtClean="0">
                                <a:solidFill>
                                  <a:srgbClr val="002060"/>
                                </a:solidFill>
                                <a:latin typeface="Cambria Math" panose="02040503050406030204" pitchFamily="18" charset="0"/>
                              </a:rPr>
                              <m:t>𝑖</m:t>
                            </m:r>
                            <m:r>
                              <a:rPr lang="en-US" altLang="ja-JP" sz="2800" b="0" i="1" smtClean="0">
                                <a:solidFill>
                                  <a:srgbClr val="002060"/>
                                </a:solidFill>
                                <a:latin typeface="Cambria Math" panose="02040503050406030204" pitchFamily="18" charset="0"/>
                              </a:rPr>
                              <m:t>,</m:t>
                            </m:r>
                            <m:r>
                              <a:rPr lang="en-US" altLang="ja-JP" sz="2800" b="0" i="1" smtClean="0">
                                <a:solidFill>
                                  <a:srgbClr val="002060"/>
                                </a:solidFill>
                                <a:latin typeface="Cambria Math" panose="02040503050406030204" pitchFamily="18" charset="0"/>
                              </a:rPr>
                              <m:t>𝑘</m:t>
                            </m:r>
                          </m:sub>
                        </m:sSub>
                      </m:e>
                    </m:acc>
                    <m:r>
                      <a:rPr lang="en-US" altLang="ja-JP" sz="2800" b="0" i="1" smtClean="0">
                        <a:solidFill>
                          <a:srgbClr val="002060"/>
                        </a:solidFill>
                        <a:latin typeface="Cambria Math" panose="02040503050406030204" pitchFamily="18" charset="0"/>
                      </a:rPr>
                      <m:t>=</m:t>
                    </m:r>
                    <m:f>
                      <m:fPr>
                        <m:ctrlPr>
                          <a:rPr lang="en-US" altLang="ja-JP" sz="2800" b="0" i="1" smtClean="0">
                            <a:solidFill>
                              <a:srgbClr val="002060"/>
                            </a:solidFill>
                            <a:latin typeface="Cambria Math" panose="02040503050406030204" pitchFamily="18" charset="0"/>
                          </a:rPr>
                        </m:ctrlPr>
                      </m:fPr>
                      <m:num>
                        <m:sSub>
                          <m:sSubPr>
                            <m:ctrlPr>
                              <a:rPr lang="en-US" altLang="ja-JP" sz="2800" b="0" i="1" smtClean="0">
                                <a:solidFill>
                                  <a:srgbClr val="002060"/>
                                </a:solidFill>
                                <a:latin typeface="Cambria Math" panose="02040503050406030204" pitchFamily="18" charset="0"/>
                              </a:rPr>
                            </m:ctrlPr>
                          </m:sSubPr>
                          <m:e>
                            <m:r>
                              <a:rPr lang="en-US" altLang="ja-JP" sz="2800" b="0" i="1" smtClean="0">
                                <a:solidFill>
                                  <a:srgbClr val="002060"/>
                                </a:solidFill>
                                <a:latin typeface="Cambria Math" panose="02040503050406030204" pitchFamily="18" charset="0"/>
                              </a:rPr>
                              <m:t>𝑥</m:t>
                            </m:r>
                          </m:e>
                          <m:sub>
                            <m:r>
                              <a:rPr lang="en-US" altLang="ja-JP" sz="2800" b="0" i="1" smtClean="0">
                                <a:solidFill>
                                  <a:srgbClr val="002060"/>
                                </a:solidFill>
                                <a:latin typeface="Cambria Math" panose="02040503050406030204" pitchFamily="18" charset="0"/>
                              </a:rPr>
                              <m:t>𝑖</m:t>
                            </m:r>
                            <m:r>
                              <a:rPr lang="en-US" altLang="ja-JP" sz="2800" b="0" i="1" smtClean="0">
                                <a:solidFill>
                                  <a:srgbClr val="002060"/>
                                </a:solidFill>
                                <a:latin typeface="Cambria Math" panose="02040503050406030204" pitchFamily="18" charset="0"/>
                              </a:rPr>
                              <m:t>,</m:t>
                            </m:r>
                            <m:r>
                              <a:rPr lang="en-US" altLang="ja-JP" sz="2800" b="0" i="1" smtClean="0">
                                <a:solidFill>
                                  <a:srgbClr val="002060"/>
                                </a:solidFill>
                                <a:latin typeface="Cambria Math" panose="02040503050406030204" pitchFamily="18" charset="0"/>
                              </a:rPr>
                              <m:t>𝑘</m:t>
                            </m:r>
                          </m:sub>
                        </m:sSub>
                        <m:r>
                          <a:rPr lang="en-US" altLang="ja-JP" sz="2800" b="0" i="1" smtClean="0">
                            <a:solidFill>
                              <a:srgbClr val="002060"/>
                            </a:solidFill>
                            <a:latin typeface="Cambria Math" panose="02040503050406030204" pitchFamily="18" charset="0"/>
                          </a:rPr>
                          <m:t>−</m:t>
                        </m:r>
                        <m:sSub>
                          <m:sSubPr>
                            <m:ctrlPr>
                              <a:rPr lang="en-US" altLang="ja-JP" sz="2800" b="0" i="1" smtClean="0">
                                <a:solidFill>
                                  <a:srgbClr val="002060"/>
                                </a:solidFill>
                                <a:latin typeface="Cambria Math" panose="02040503050406030204" pitchFamily="18" charset="0"/>
                              </a:rPr>
                            </m:ctrlPr>
                          </m:sSubPr>
                          <m:e>
                            <m:r>
                              <a:rPr lang="ja-JP" altLang="en-US" sz="2800" b="0" i="1" smtClean="0">
                                <a:solidFill>
                                  <a:srgbClr val="002060"/>
                                </a:solidFill>
                                <a:latin typeface="Cambria Math" panose="02040503050406030204" pitchFamily="18" charset="0"/>
                              </a:rPr>
                              <m:t>𝜇</m:t>
                            </m:r>
                          </m:e>
                          <m:sub>
                            <m:r>
                              <a:rPr lang="en-US" altLang="ja-JP" sz="2800" b="0" i="1" smtClean="0">
                                <a:solidFill>
                                  <a:srgbClr val="002060"/>
                                </a:solidFill>
                                <a:latin typeface="Cambria Math" panose="02040503050406030204" pitchFamily="18" charset="0"/>
                              </a:rPr>
                              <m:t>𝑖</m:t>
                            </m:r>
                          </m:sub>
                        </m:sSub>
                      </m:num>
                      <m:den>
                        <m:rad>
                          <m:radPr>
                            <m:degHide m:val="on"/>
                            <m:ctrlPr>
                              <a:rPr lang="en-US" altLang="ja-JP" sz="2800" b="0" i="1" smtClean="0">
                                <a:solidFill>
                                  <a:srgbClr val="002060"/>
                                </a:solidFill>
                                <a:latin typeface="Cambria Math" panose="02040503050406030204" pitchFamily="18" charset="0"/>
                              </a:rPr>
                            </m:ctrlPr>
                          </m:radPr>
                          <m:deg/>
                          <m:e>
                            <m:sSubSup>
                              <m:sSubSupPr>
                                <m:ctrlPr>
                                  <a:rPr lang="en-US" altLang="ja-JP" sz="2800" b="0" i="1" smtClean="0">
                                    <a:solidFill>
                                      <a:srgbClr val="002060"/>
                                    </a:solidFill>
                                    <a:latin typeface="Cambria Math" panose="02040503050406030204" pitchFamily="18" charset="0"/>
                                  </a:rPr>
                                </m:ctrlPr>
                              </m:sSubSupPr>
                              <m:e>
                                <m:r>
                                  <a:rPr lang="ja-JP" altLang="en-US" sz="2800" b="0" i="1" smtClean="0">
                                    <a:solidFill>
                                      <a:srgbClr val="002060"/>
                                    </a:solidFill>
                                    <a:latin typeface="Cambria Math" panose="02040503050406030204" pitchFamily="18" charset="0"/>
                                  </a:rPr>
                                  <m:t>𝜎</m:t>
                                </m:r>
                              </m:e>
                              <m:sub>
                                <m:r>
                                  <a:rPr lang="en-US" altLang="ja-JP" sz="2800" b="0" i="1" smtClean="0">
                                    <a:solidFill>
                                      <a:srgbClr val="002060"/>
                                    </a:solidFill>
                                    <a:latin typeface="Cambria Math" panose="02040503050406030204" pitchFamily="18" charset="0"/>
                                  </a:rPr>
                                  <m:t>𝑖</m:t>
                                </m:r>
                              </m:sub>
                              <m:sup>
                                <m:r>
                                  <a:rPr lang="en-US" altLang="ja-JP" sz="2800" b="0" i="1" smtClean="0">
                                    <a:solidFill>
                                      <a:srgbClr val="002060"/>
                                    </a:solidFill>
                                    <a:latin typeface="Cambria Math" panose="02040503050406030204" pitchFamily="18" charset="0"/>
                                  </a:rPr>
                                  <m:t>2</m:t>
                                </m:r>
                              </m:sup>
                            </m:sSubSup>
                            <m:r>
                              <a:rPr lang="en-US" altLang="ja-JP" sz="2800" b="0" i="1" smtClean="0">
                                <a:solidFill>
                                  <a:srgbClr val="002060"/>
                                </a:solidFill>
                                <a:latin typeface="Cambria Math" panose="02040503050406030204" pitchFamily="18" charset="0"/>
                              </a:rPr>
                              <m:t>+</m:t>
                            </m:r>
                            <m:r>
                              <a:rPr lang="ja-JP" altLang="en-US" sz="2800" b="0" i="1" smtClean="0">
                                <a:solidFill>
                                  <a:srgbClr val="002060"/>
                                </a:solidFill>
                                <a:latin typeface="Cambria Math" panose="02040503050406030204" pitchFamily="18" charset="0"/>
                              </a:rPr>
                              <m:t>𝜖</m:t>
                            </m:r>
                          </m:e>
                        </m:rad>
                      </m:den>
                    </m:f>
                  </m:oMath>
                </a14:m>
                <a:endParaRPr kumimoji="1" lang="en-US" altLang="ja-JP" sz="2800" dirty="0"/>
              </a:p>
              <a:p>
                <a:pPr algn="ctr"/>
                <a14:m>
                  <m:oMath xmlns:m="http://schemas.openxmlformats.org/officeDocument/2006/math">
                    <m:r>
                      <a:rPr kumimoji="1" lang="ja-JP" altLang="en-US" sz="2800" b="0" i="1" smtClean="0">
                        <a:latin typeface="Cambria Math" panose="02040503050406030204" pitchFamily="18" charset="0"/>
                      </a:rPr>
                      <m:t>𝛾</m:t>
                    </m:r>
                  </m:oMath>
                </a14:m>
                <a:r>
                  <a:rPr kumimoji="1" lang="ja-JP" altLang="en-US" sz="2800" dirty="0"/>
                  <a:t>は初期値が全部</a:t>
                </a:r>
                <a:r>
                  <a:rPr kumimoji="1" lang="en-US" altLang="ja-JP" sz="2800" dirty="0"/>
                  <a:t>1</a:t>
                </a:r>
                <a:r>
                  <a:rPr kumimoji="1" lang="ja-JP" altLang="en-US" sz="2800" dirty="0"/>
                  <a:t>、</a:t>
                </a:r>
                <a14:m>
                  <m:oMath xmlns:m="http://schemas.openxmlformats.org/officeDocument/2006/math">
                    <m:r>
                      <a:rPr lang="ja-JP" altLang="en-US" sz="2800" i="1">
                        <a:latin typeface="Cambria Math" panose="02040503050406030204" pitchFamily="18" charset="0"/>
                      </a:rPr>
                      <m:t>𝛽</m:t>
                    </m:r>
                  </m:oMath>
                </a14:m>
                <a:r>
                  <a:rPr kumimoji="1" lang="ja-JP" altLang="en-US" sz="2800" dirty="0"/>
                  <a:t>は全部</a:t>
                </a:r>
                <a:r>
                  <a:rPr kumimoji="1" lang="en-US" altLang="ja-JP" sz="2800" dirty="0"/>
                  <a:t>0</a:t>
                </a:r>
                <a:r>
                  <a:rPr kumimoji="1" lang="ja-JP" altLang="en-US" sz="2800" dirty="0"/>
                  <a:t>であるベクトルパラメータ（学習可能）</a:t>
                </a:r>
                <a:endParaRPr kumimoji="1" lang="en-US" altLang="ja-JP" sz="2800" dirty="0"/>
              </a:p>
              <a:p>
                <a:pPr algn="ctr"/>
                <a:endParaRPr kumimoji="1" lang="ja-JP" altLang="en-US" sz="2800" dirty="0"/>
              </a:p>
            </p:txBody>
          </p:sp>
        </mc:Choice>
        <mc:Fallback xmlns="">
          <p:sp>
            <p:nvSpPr>
              <p:cNvPr id="3" name="コンテンツ プレースホルダー 2">
                <a:extLst>
                  <a:ext uri="{FF2B5EF4-FFF2-40B4-BE49-F238E27FC236}">
                    <a16:creationId xmlns:a16="http://schemas.microsoft.com/office/drawing/2014/main" id="{3DA5CC61-1BEC-7A13-9626-DD6B9041447B}"/>
                  </a:ext>
                </a:extLst>
              </p:cNvPr>
              <p:cNvSpPr>
                <a:spLocks noGrp="1" noRot="1" noChangeAspect="1" noMove="1" noResize="1" noEditPoints="1" noAdjustHandles="1" noChangeArrowheads="1" noChangeShapeType="1" noTextEdit="1"/>
              </p:cNvSpPr>
              <p:nvPr>
                <p:ph sz="half" idx="1"/>
              </p:nvPr>
            </p:nvSpPr>
            <p:spPr>
              <a:xfrm>
                <a:off x="1097279" y="2120900"/>
                <a:ext cx="10259833" cy="4237038"/>
              </a:xfrm>
              <a:blipFill>
                <a:blip r:embed="rId2"/>
                <a:stretch>
                  <a:fillRect t="-1583" r="-5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9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32F71-F36C-4693-5AA7-B7EED37FC924}"/>
              </a:ext>
            </a:extLst>
          </p:cNvPr>
          <p:cNvSpPr>
            <a:spLocks noGrp="1"/>
          </p:cNvSpPr>
          <p:nvPr>
            <p:ph type="title"/>
          </p:nvPr>
        </p:nvSpPr>
        <p:spPr/>
        <p:txBody>
          <a:bodyPr/>
          <a:lstStyle/>
          <a:p>
            <a:r>
              <a:rPr lang="en-US" altLang="ja-JP" dirty="0"/>
              <a:t>Encoder</a:t>
            </a:r>
            <a:r>
              <a:rPr lang="ja-JP" altLang="en-US" dirty="0"/>
              <a:t>の組み立て</a:t>
            </a:r>
            <a:endParaRPr kumimoji="1" lang="ja-JP" altLang="en-US" dirty="0"/>
          </a:p>
        </p:txBody>
      </p:sp>
      <p:pic>
        <p:nvPicPr>
          <p:cNvPr id="6" name="図 5">
            <a:extLst>
              <a:ext uri="{FF2B5EF4-FFF2-40B4-BE49-F238E27FC236}">
                <a16:creationId xmlns:a16="http://schemas.microsoft.com/office/drawing/2014/main" id="{9142F382-5F90-7C35-7C5A-57DF57C9AE47}"/>
              </a:ext>
            </a:extLst>
          </p:cNvPr>
          <p:cNvPicPr>
            <a:picLocks noChangeAspect="1"/>
          </p:cNvPicPr>
          <p:nvPr/>
        </p:nvPicPr>
        <p:blipFill rotWithShape="1">
          <a:blip r:embed="rId2"/>
          <a:srcRect l="22418" t="33540" r="20278" b="24378"/>
          <a:stretch/>
        </p:blipFill>
        <p:spPr>
          <a:xfrm>
            <a:off x="1007596" y="2057400"/>
            <a:ext cx="10237767" cy="4229100"/>
          </a:xfrm>
          <a:prstGeom prst="rect">
            <a:avLst/>
          </a:prstGeom>
        </p:spPr>
      </p:pic>
    </p:spTree>
    <p:extLst>
      <p:ext uri="{BB962C8B-B14F-4D97-AF65-F5344CB8AC3E}">
        <p14:creationId xmlns:p14="http://schemas.microsoft.com/office/powerpoint/2010/main" val="111238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476D-1806-399A-24AB-40651A2698B0}"/>
              </a:ext>
            </a:extLst>
          </p:cNvPr>
          <p:cNvSpPr>
            <a:spLocks noGrp="1"/>
          </p:cNvSpPr>
          <p:nvPr>
            <p:ph type="title"/>
          </p:nvPr>
        </p:nvSpPr>
        <p:spPr/>
        <p:txBody>
          <a:bodyPr/>
          <a:lstStyle/>
          <a:p>
            <a:r>
              <a:rPr kumimoji="1" lang="en-US" altLang="ja-JP" dirty="0"/>
              <a:t>Encoder</a:t>
            </a:r>
            <a:r>
              <a:rPr kumimoji="1" lang="ja-JP" altLang="en-US" dirty="0"/>
              <a:t>積層</a:t>
            </a:r>
          </a:p>
        </p:txBody>
      </p:sp>
      <p:pic>
        <p:nvPicPr>
          <p:cNvPr id="6" name="図 5">
            <a:extLst>
              <a:ext uri="{FF2B5EF4-FFF2-40B4-BE49-F238E27FC236}">
                <a16:creationId xmlns:a16="http://schemas.microsoft.com/office/drawing/2014/main" id="{33B8677D-29E2-51E0-5219-DB6988ADC43D}"/>
              </a:ext>
            </a:extLst>
          </p:cNvPr>
          <p:cNvPicPr>
            <a:picLocks noChangeAspect="1"/>
          </p:cNvPicPr>
          <p:nvPr/>
        </p:nvPicPr>
        <p:blipFill rotWithShape="1">
          <a:blip r:embed="rId2"/>
          <a:srcRect l="22268" t="50000" r="20438" b="20000"/>
          <a:stretch/>
        </p:blipFill>
        <p:spPr>
          <a:xfrm>
            <a:off x="1248772" y="2709720"/>
            <a:ext cx="9694455" cy="2855351"/>
          </a:xfrm>
          <a:prstGeom prst="rect">
            <a:avLst/>
          </a:prstGeom>
        </p:spPr>
      </p:pic>
    </p:spTree>
    <p:extLst>
      <p:ext uri="{BB962C8B-B14F-4D97-AF65-F5344CB8AC3E}">
        <p14:creationId xmlns:p14="http://schemas.microsoft.com/office/powerpoint/2010/main" val="14872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1CBB08-29D9-CD6F-4ACF-A07F3A9F7DDB}"/>
              </a:ext>
            </a:extLst>
          </p:cNvPr>
          <p:cNvSpPr>
            <a:spLocks noGrp="1"/>
          </p:cNvSpPr>
          <p:nvPr>
            <p:ph type="ctrTitle"/>
          </p:nvPr>
        </p:nvSpPr>
        <p:spPr/>
        <p:txBody>
          <a:bodyPr/>
          <a:lstStyle/>
          <a:p>
            <a:r>
              <a:rPr lang="en-US" altLang="ja-JP" dirty="0"/>
              <a:t>Decoder</a:t>
            </a:r>
            <a:endParaRPr lang="ja-JP" altLang="en-US" dirty="0"/>
          </a:p>
        </p:txBody>
      </p:sp>
      <p:sp>
        <p:nvSpPr>
          <p:cNvPr id="6" name="字幕 5">
            <a:extLst>
              <a:ext uri="{FF2B5EF4-FFF2-40B4-BE49-F238E27FC236}">
                <a16:creationId xmlns:a16="http://schemas.microsoft.com/office/drawing/2014/main" id="{4AD1DEDD-A49F-600D-4DFF-D945F7938FF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431083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2007</TotalTime>
  <Words>381</Words>
  <Application>Microsoft Office PowerPoint</Application>
  <PresentationFormat>ワイド画面</PresentationFormat>
  <Paragraphs>52</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Noto Sans CJK KR Regular</vt:lpstr>
      <vt:lpstr>Meiryo</vt:lpstr>
      <vt:lpstr>Calibri</vt:lpstr>
      <vt:lpstr>Cambria Math</vt:lpstr>
      <vt:lpstr>Franklin Gothic Book</vt:lpstr>
      <vt:lpstr>1_RetrospectVTI</vt:lpstr>
      <vt:lpstr>進捗発表9 Transformer: Attention is all you need</vt:lpstr>
      <vt:lpstr>Trasformer の構造</vt:lpstr>
      <vt:lpstr>Encoder の Self-Attention</vt:lpstr>
      <vt:lpstr>Encoder の Self-Attention</vt:lpstr>
      <vt:lpstr>Position-wise FFNN</vt:lpstr>
      <vt:lpstr>Residual Connection  &amp; Layer Normalization (Add &amp; Norm)</vt:lpstr>
      <vt:lpstr>Encoderの組み立て</vt:lpstr>
      <vt:lpstr>Encoder積層</vt:lpstr>
      <vt:lpstr>Decoder</vt:lpstr>
      <vt:lpstr>Look-ahead Mask</vt:lpstr>
      <vt:lpstr>Look-ahead Mask</vt:lpstr>
      <vt:lpstr>Encoder-Decoder Attention</vt:lpstr>
      <vt:lpstr>Decoderの組み立て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86</cp:revision>
  <dcterms:created xsi:type="dcterms:W3CDTF">2023-04-26T09:29:44Z</dcterms:created>
  <dcterms:modified xsi:type="dcterms:W3CDTF">2023-05-15T08:49:10Z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