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98" r:id="rId5"/>
    <p:sldId id="300" r:id="rId6"/>
    <p:sldId id="301" r:id="rId7"/>
    <p:sldId id="303" r:id="rId8"/>
    <p:sldId id="304" r:id="rId9"/>
    <p:sldId id="305" r:id="rId10"/>
    <p:sldId id="306" r:id="rId11"/>
    <p:sldId id="307" r:id="rId12"/>
    <p:sldId id="308" r:id="rId1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19" autoAdjust="0"/>
  </p:normalViewPr>
  <p:slideViewPr>
    <p:cSldViewPr snapToGrid="0">
      <p:cViewPr varScale="1">
        <p:scale>
          <a:sx n="87" d="100"/>
          <a:sy n="87" d="100"/>
        </p:scale>
        <p:origin x="90" y="306"/>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2023/5/7</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2023/5/7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2</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926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進捗発表</a:t>
            </a:r>
            <a:r>
              <a:rPr lang="en-US" altLang="ja-JP" sz="4400" dirty="0">
                <a:solidFill>
                  <a:schemeClr val="tx1"/>
                </a:solidFill>
              </a:rPr>
              <a:t>8</a:t>
            </a:r>
            <a:br>
              <a:rPr lang="en-US" altLang="ja-JP" sz="4400" dirty="0">
                <a:solidFill>
                  <a:schemeClr val="tx1"/>
                </a:solidFill>
              </a:rPr>
            </a:br>
            <a:r>
              <a:rPr lang="en-US" altLang="ja-JP" sz="3200" dirty="0">
                <a:solidFill>
                  <a:schemeClr val="tx1"/>
                </a:solidFill>
              </a:rPr>
              <a:t>Transformer:</a:t>
            </a:r>
            <a:r>
              <a:rPr lang="en-US" altLang="ja-JP" sz="2200" dirty="0">
                <a:solidFill>
                  <a:schemeClr val="tx1"/>
                </a:solidFill>
              </a:rPr>
              <a:t> Attention is all you need</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en-US" altLang="ja-JP" sz="1600" dirty="0">
                <a:latin typeface="Meiryo UI" panose="020B0604030504040204" pitchFamily="50" charset="-128"/>
              </a:rPr>
              <a:t>Siwon Seo</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ltLang="ja-JP" sz="5400" dirty="0"/>
              <a:t>Attention is all you need</a:t>
            </a:r>
            <a:endParaRPr lang="en-US" altLang="ja-JP" sz="5400" dirty="0">
              <a:latin typeface="Meiryo UI" panose="020B0604030504040204" pitchFamily="50" charset="-128"/>
              <a:ea typeface="Meiryo UI" panose="020B0604030504040204" pitchFamily="50" charset="-128"/>
            </a:endParaRPr>
          </a:p>
        </p:txBody>
      </p:sp>
      <p:sp>
        <p:nvSpPr>
          <p:cNvPr id="5" name="コンテンツ プレースホルダー 4">
            <a:extLst>
              <a:ext uri="{FF2B5EF4-FFF2-40B4-BE49-F238E27FC236}">
                <a16:creationId xmlns:a16="http://schemas.microsoft.com/office/drawing/2014/main" id="{FEB6B2EC-A067-08B1-CA97-441D9E0136D5}"/>
              </a:ext>
            </a:extLst>
          </p:cNvPr>
          <p:cNvSpPr>
            <a:spLocks noGrp="1"/>
          </p:cNvSpPr>
          <p:nvPr>
            <p:ph idx="1"/>
          </p:nvPr>
        </p:nvSpPr>
        <p:spPr/>
        <p:txBody>
          <a:bodyPr>
            <a:normAutofit/>
          </a:bodyPr>
          <a:lstStyle/>
          <a:p>
            <a:r>
              <a:rPr lang="en-US" altLang="ja-JP" sz="2400" b="0" i="0" dirty="0">
                <a:solidFill>
                  <a:srgbClr val="222222"/>
                </a:solidFill>
                <a:effectLst/>
                <a:latin typeface="Arial" panose="020B0604020202020204" pitchFamily="34" charset="0"/>
              </a:rPr>
              <a:t>Vaswani, Ashish, et al. "Attention is all you need." </a:t>
            </a:r>
            <a:r>
              <a:rPr lang="en-US" altLang="ja-JP" sz="2400" b="0" i="1" dirty="0">
                <a:solidFill>
                  <a:srgbClr val="222222"/>
                </a:solidFill>
                <a:effectLst/>
                <a:latin typeface="Arial" panose="020B0604020202020204" pitchFamily="34" charset="0"/>
              </a:rPr>
              <a:t>Advances in neural information processing systems</a:t>
            </a:r>
            <a:r>
              <a:rPr lang="en-US" altLang="ja-JP" sz="2400" b="0" i="0" dirty="0">
                <a:solidFill>
                  <a:srgbClr val="222222"/>
                </a:solidFill>
                <a:effectLst/>
                <a:latin typeface="Arial" panose="020B0604020202020204" pitchFamily="34" charset="0"/>
              </a:rPr>
              <a:t> 30 (2017).</a:t>
            </a:r>
            <a:endParaRPr lang="en-US" altLang="ja-JP" sz="2800" dirty="0"/>
          </a:p>
          <a:p>
            <a:r>
              <a:rPr lang="en-US" altLang="ja-JP" sz="2800" dirty="0"/>
              <a:t>Attention mechanism</a:t>
            </a:r>
            <a:r>
              <a:rPr lang="ja-JP" altLang="en-US" sz="2800" dirty="0"/>
              <a:t>に対する先行知識が必要とされる。</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076AF-80DD-71C6-6BA1-7293025E1520}"/>
              </a:ext>
            </a:extLst>
          </p:cNvPr>
          <p:cNvSpPr>
            <a:spLocks noGrp="1"/>
          </p:cNvSpPr>
          <p:nvPr>
            <p:ph type="title"/>
          </p:nvPr>
        </p:nvSpPr>
        <p:spPr/>
        <p:txBody>
          <a:bodyPr/>
          <a:lstStyle/>
          <a:p>
            <a:r>
              <a:rPr kumimoji="1" lang="en-US" altLang="ja-JP" dirty="0"/>
              <a:t>Seq2Seq</a:t>
            </a:r>
            <a:r>
              <a:rPr kumimoji="1" lang="ja-JP" altLang="en-US" dirty="0"/>
              <a:t>モデルの限界</a:t>
            </a:r>
          </a:p>
        </p:txBody>
      </p:sp>
      <p:sp>
        <p:nvSpPr>
          <p:cNvPr id="3" name="コンテンツ プレースホルダー 2">
            <a:extLst>
              <a:ext uri="{FF2B5EF4-FFF2-40B4-BE49-F238E27FC236}">
                <a16:creationId xmlns:a16="http://schemas.microsoft.com/office/drawing/2014/main" id="{90454EBD-6EC4-E18A-B9FC-7445834AB262}"/>
              </a:ext>
            </a:extLst>
          </p:cNvPr>
          <p:cNvSpPr>
            <a:spLocks noGrp="1"/>
          </p:cNvSpPr>
          <p:nvPr>
            <p:ph idx="1"/>
          </p:nvPr>
        </p:nvSpPr>
        <p:spPr/>
        <p:txBody>
          <a:bodyPr>
            <a:normAutofit/>
          </a:bodyPr>
          <a:lstStyle/>
          <a:p>
            <a:r>
              <a:rPr kumimoji="1" lang="en-US" altLang="ja-JP" sz="2800" dirty="0"/>
              <a:t>Seq2Seq</a:t>
            </a:r>
            <a:r>
              <a:rPr kumimoji="1" lang="ja-JP" altLang="en-US" sz="2800" dirty="0"/>
              <a:t>モデルは入力</a:t>
            </a:r>
            <a:r>
              <a:rPr kumimoji="1" lang="en-US" altLang="ja-JP" sz="2800" dirty="0"/>
              <a:t>sequence</a:t>
            </a:r>
            <a:r>
              <a:rPr kumimoji="1" lang="ja-JP" altLang="en-US" sz="2800" dirty="0"/>
              <a:t>を一つのベクトルに圧縮する。</a:t>
            </a:r>
            <a:endParaRPr kumimoji="1" lang="en-US" altLang="ja-JP" sz="2800" dirty="0"/>
          </a:p>
          <a:p>
            <a:r>
              <a:rPr kumimoji="1" lang="ja-JP" altLang="en-US" sz="2800" dirty="0"/>
              <a:t>→</a:t>
            </a:r>
            <a:r>
              <a:rPr kumimoji="1" lang="ja-JP" altLang="en-US" sz="2800" b="1" dirty="0"/>
              <a:t>必然的に情報の損失</a:t>
            </a:r>
            <a:r>
              <a:rPr kumimoji="1" lang="ja-JP" altLang="en-US" sz="2800" dirty="0"/>
              <a:t>が行われる。</a:t>
            </a:r>
            <a:endParaRPr kumimoji="1" lang="en-US" altLang="ja-JP" sz="2800" dirty="0"/>
          </a:p>
          <a:p>
            <a:r>
              <a:rPr lang="ja-JP" altLang="en-US" sz="2800" dirty="0"/>
              <a:t>これを解決するために提案されたのが</a:t>
            </a:r>
            <a:r>
              <a:rPr lang="en-US" altLang="ja-JP" sz="2800" dirty="0"/>
              <a:t>Attention Mechanism</a:t>
            </a:r>
            <a:r>
              <a:rPr lang="ja-JP" altLang="en-US" sz="2800" dirty="0"/>
              <a:t>。</a:t>
            </a:r>
            <a:endParaRPr lang="en-US" altLang="ja-JP" sz="2800" dirty="0"/>
          </a:p>
          <a:p>
            <a:r>
              <a:rPr kumimoji="1" lang="en-US" altLang="ja-JP" sz="2800" dirty="0"/>
              <a:t>Attention</a:t>
            </a:r>
            <a:r>
              <a:rPr kumimoji="1" lang="ja-JP" altLang="en-US" sz="2800" dirty="0"/>
              <a:t>を</a:t>
            </a:r>
            <a:r>
              <a:rPr kumimoji="1" lang="en-US" altLang="ja-JP" sz="2800" dirty="0"/>
              <a:t>RNN</a:t>
            </a:r>
            <a:r>
              <a:rPr kumimoji="1" lang="ja-JP" altLang="en-US" sz="2800" dirty="0"/>
              <a:t>のサポートとして使うだけではなく、</a:t>
            </a:r>
            <a:r>
              <a:rPr kumimoji="1" lang="en-US" altLang="ja-JP" sz="2800" b="1" dirty="0"/>
              <a:t>Attention</a:t>
            </a:r>
            <a:r>
              <a:rPr lang="ja-JP" altLang="en-US" sz="2800" b="1" dirty="0"/>
              <a:t>だけで</a:t>
            </a:r>
            <a:r>
              <a:rPr kumimoji="1" lang="en-US" altLang="ja-JP" sz="2800" b="1" dirty="0"/>
              <a:t>Encoder</a:t>
            </a:r>
            <a:r>
              <a:rPr lang="ja-JP" altLang="en-US" sz="2800" b="1" dirty="0"/>
              <a:t>と</a:t>
            </a:r>
            <a:r>
              <a:rPr lang="en-US" altLang="ja-JP" sz="2800" b="1" dirty="0"/>
              <a:t>Decoder</a:t>
            </a:r>
            <a:r>
              <a:rPr lang="ja-JP" altLang="en-US" sz="2800" b="1" dirty="0"/>
              <a:t>を具現</a:t>
            </a:r>
            <a:r>
              <a:rPr lang="ja-JP" altLang="en-US" sz="2800" dirty="0"/>
              <a:t>させたもの。</a:t>
            </a:r>
            <a:endParaRPr kumimoji="1" lang="ja-JP" altLang="en-US" sz="2800" dirty="0"/>
          </a:p>
        </p:txBody>
      </p:sp>
    </p:spTree>
    <p:extLst>
      <p:ext uri="{BB962C8B-B14F-4D97-AF65-F5344CB8AC3E}">
        <p14:creationId xmlns:p14="http://schemas.microsoft.com/office/powerpoint/2010/main" val="309852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DF43C1-59A2-B264-3605-C9460C720029}"/>
              </a:ext>
            </a:extLst>
          </p:cNvPr>
          <p:cNvSpPr>
            <a:spLocks noGrp="1"/>
          </p:cNvSpPr>
          <p:nvPr>
            <p:ph type="title"/>
          </p:nvPr>
        </p:nvSpPr>
        <p:spPr/>
        <p:txBody>
          <a:bodyPr/>
          <a:lstStyle/>
          <a:p>
            <a:r>
              <a:rPr kumimoji="1" lang="en-US" altLang="ja-JP" dirty="0"/>
              <a:t>Transformer</a:t>
            </a:r>
            <a:r>
              <a:rPr kumimoji="1" lang="ja-JP" altLang="en-US" dirty="0"/>
              <a:t>の構造</a:t>
            </a:r>
          </a:p>
        </p:txBody>
      </p:sp>
      <p:pic>
        <p:nvPicPr>
          <p:cNvPr id="1026" name="Picture 2">
            <a:extLst>
              <a:ext uri="{FF2B5EF4-FFF2-40B4-BE49-F238E27FC236}">
                <a16:creationId xmlns:a16="http://schemas.microsoft.com/office/drawing/2014/main" id="{A968F166-93D6-A9DA-D255-D23642FCC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62200"/>
            <a:ext cx="5629275"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FEB4F759-5E42-53FE-6108-3778E5A52105}"/>
              </a:ext>
            </a:extLst>
          </p:cNvPr>
          <p:cNvSpPr/>
          <p:nvPr/>
        </p:nvSpPr>
        <p:spPr>
          <a:xfrm>
            <a:off x="8026400" y="26162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F1EE2BFF-2B56-C73D-EC15-B0EAB9091541}"/>
              </a:ext>
            </a:extLst>
          </p:cNvPr>
          <p:cNvSpPr/>
          <p:nvPr/>
        </p:nvSpPr>
        <p:spPr>
          <a:xfrm>
            <a:off x="8026400" y="31623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63D13EFF-8257-6B95-42C5-8B58188EB7C5}"/>
              </a:ext>
            </a:extLst>
          </p:cNvPr>
          <p:cNvSpPr/>
          <p:nvPr/>
        </p:nvSpPr>
        <p:spPr>
          <a:xfrm>
            <a:off x="8026400" y="37084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8A30010-EBD4-B572-0267-50EABD8557A1}"/>
              </a:ext>
            </a:extLst>
          </p:cNvPr>
          <p:cNvSpPr/>
          <p:nvPr/>
        </p:nvSpPr>
        <p:spPr>
          <a:xfrm>
            <a:off x="8026400" y="42545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FC3C3EF-6DBD-EFA0-DD9E-FAC0E67CBF1A}"/>
              </a:ext>
            </a:extLst>
          </p:cNvPr>
          <p:cNvSpPr/>
          <p:nvPr/>
        </p:nvSpPr>
        <p:spPr>
          <a:xfrm>
            <a:off x="8026400" y="48006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3EF50B70-D172-DB2B-5E25-8A9F8EC5CE4E}"/>
              </a:ext>
            </a:extLst>
          </p:cNvPr>
          <p:cNvSpPr/>
          <p:nvPr/>
        </p:nvSpPr>
        <p:spPr>
          <a:xfrm>
            <a:off x="8026400" y="5346700"/>
            <a:ext cx="965200" cy="381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EE21E665-152E-7A45-2B2D-90F86E8B7158}"/>
              </a:ext>
            </a:extLst>
          </p:cNvPr>
          <p:cNvSpPr/>
          <p:nvPr/>
        </p:nvSpPr>
        <p:spPr>
          <a:xfrm>
            <a:off x="9550400" y="26162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1FB0218-F8C7-1151-3329-7E4BE078C915}"/>
              </a:ext>
            </a:extLst>
          </p:cNvPr>
          <p:cNvSpPr/>
          <p:nvPr/>
        </p:nvSpPr>
        <p:spPr>
          <a:xfrm>
            <a:off x="9550400" y="31623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3E4A010-B1C0-C6C3-0DA4-9EE5634B1313}"/>
              </a:ext>
            </a:extLst>
          </p:cNvPr>
          <p:cNvSpPr/>
          <p:nvPr/>
        </p:nvSpPr>
        <p:spPr>
          <a:xfrm>
            <a:off x="9550400" y="37084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0D7D2C3-2A68-941B-2574-45593DF9CBCF}"/>
              </a:ext>
            </a:extLst>
          </p:cNvPr>
          <p:cNvSpPr/>
          <p:nvPr/>
        </p:nvSpPr>
        <p:spPr>
          <a:xfrm>
            <a:off x="9550400" y="42545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E359140D-1C01-44DA-048C-474C4FF93CAC}"/>
              </a:ext>
            </a:extLst>
          </p:cNvPr>
          <p:cNvSpPr/>
          <p:nvPr/>
        </p:nvSpPr>
        <p:spPr>
          <a:xfrm>
            <a:off x="9550400" y="48006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D320BA5D-B2A3-DC01-E925-5887A01C98F4}"/>
              </a:ext>
            </a:extLst>
          </p:cNvPr>
          <p:cNvSpPr/>
          <p:nvPr/>
        </p:nvSpPr>
        <p:spPr>
          <a:xfrm>
            <a:off x="9550400" y="5346700"/>
            <a:ext cx="965200" cy="381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4974C20A-6FB3-5F06-96C4-D6BA4454E57A}"/>
              </a:ext>
            </a:extLst>
          </p:cNvPr>
          <p:cNvCxnSpPr>
            <a:stCxn id="4" idx="3"/>
            <a:endCxn id="10" idx="1"/>
          </p:cNvCxnSpPr>
          <p:nvPr/>
        </p:nvCxnSpPr>
        <p:spPr>
          <a:xfrm>
            <a:off x="8991600" y="2806700"/>
            <a:ext cx="558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856D1BD-B4E9-43BD-7DFD-A28A7C35DACA}"/>
              </a:ext>
            </a:extLst>
          </p:cNvPr>
          <p:cNvCxnSpPr>
            <a:stCxn id="4" idx="3"/>
            <a:endCxn id="11" idx="1"/>
          </p:cNvCxnSpPr>
          <p:nvPr/>
        </p:nvCxnSpPr>
        <p:spPr>
          <a:xfrm>
            <a:off x="8991600" y="2806700"/>
            <a:ext cx="558800" cy="546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82E2D45-445A-E005-6C14-A3A5A84D4D21}"/>
              </a:ext>
            </a:extLst>
          </p:cNvPr>
          <p:cNvCxnSpPr>
            <a:stCxn id="4" idx="3"/>
            <a:endCxn id="12" idx="1"/>
          </p:cNvCxnSpPr>
          <p:nvPr/>
        </p:nvCxnSpPr>
        <p:spPr>
          <a:xfrm>
            <a:off x="8991600" y="2806700"/>
            <a:ext cx="55880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33045F5-2330-E17F-57AB-79FC7B3BEFBC}"/>
              </a:ext>
            </a:extLst>
          </p:cNvPr>
          <p:cNvCxnSpPr>
            <a:stCxn id="4" idx="3"/>
            <a:endCxn id="13" idx="1"/>
          </p:cNvCxnSpPr>
          <p:nvPr/>
        </p:nvCxnSpPr>
        <p:spPr>
          <a:xfrm>
            <a:off x="8991600" y="2806700"/>
            <a:ext cx="558800" cy="163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960F82D-D99A-A7D2-1570-2C27AD68E682}"/>
              </a:ext>
            </a:extLst>
          </p:cNvPr>
          <p:cNvCxnSpPr>
            <a:stCxn id="4" idx="3"/>
            <a:endCxn id="14" idx="1"/>
          </p:cNvCxnSpPr>
          <p:nvPr/>
        </p:nvCxnSpPr>
        <p:spPr>
          <a:xfrm>
            <a:off x="8991600" y="2806700"/>
            <a:ext cx="558800" cy="218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80E3562C-23C1-0F3D-27C2-C8B94513380F}"/>
              </a:ext>
            </a:extLst>
          </p:cNvPr>
          <p:cNvCxnSpPr>
            <a:stCxn id="4" idx="3"/>
            <a:endCxn id="15" idx="1"/>
          </p:cNvCxnSpPr>
          <p:nvPr/>
        </p:nvCxnSpPr>
        <p:spPr>
          <a:xfrm>
            <a:off x="8991600" y="2806700"/>
            <a:ext cx="558800" cy="2730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矢印: 上 2">
            <a:extLst>
              <a:ext uri="{FF2B5EF4-FFF2-40B4-BE49-F238E27FC236}">
                <a16:creationId xmlns:a16="http://schemas.microsoft.com/office/drawing/2014/main" id="{AD4D9B9E-85B0-FBD7-AB42-DC5BE2D01156}"/>
              </a:ext>
            </a:extLst>
          </p:cNvPr>
          <p:cNvSpPr/>
          <p:nvPr/>
        </p:nvSpPr>
        <p:spPr>
          <a:xfrm>
            <a:off x="8172450" y="5822950"/>
            <a:ext cx="673100" cy="2667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18BFE6DF-C7D2-9E01-55A2-BE7236DBB530}"/>
              </a:ext>
            </a:extLst>
          </p:cNvPr>
          <p:cNvSpPr/>
          <p:nvPr/>
        </p:nvSpPr>
        <p:spPr>
          <a:xfrm>
            <a:off x="9696450" y="2247900"/>
            <a:ext cx="673100" cy="266700"/>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BED894A-E2B5-6E0E-ED6B-C3122010CFB2}"/>
              </a:ext>
            </a:extLst>
          </p:cNvPr>
          <p:cNvSpPr txBox="1"/>
          <p:nvPr/>
        </p:nvSpPr>
        <p:spPr>
          <a:xfrm>
            <a:off x="1264602" y="4891782"/>
            <a:ext cx="5629275" cy="1077218"/>
          </a:xfrm>
          <a:prstGeom prst="rect">
            <a:avLst/>
          </a:prstGeom>
          <a:noFill/>
        </p:spPr>
        <p:txBody>
          <a:bodyPr wrap="square" rtlCol="0">
            <a:spAutoFit/>
          </a:bodyPr>
          <a:lstStyle/>
          <a:p>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RNN</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の</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time step</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の代わりに</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Encoder </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と</a:t>
            </a:r>
            <a:r>
              <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rPr>
              <a:t>Decoder</a:t>
            </a:r>
            <a:r>
              <a:rPr kumimoji="1"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を積層</a:t>
            </a:r>
            <a:endParaRPr kumimoji="1"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40723940-597F-C172-94FE-A34AD6D6E186}"/>
              </a:ext>
            </a:extLst>
          </p:cNvPr>
          <p:cNvSpPr txBox="1"/>
          <p:nvPr/>
        </p:nvSpPr>
        <p:spPr>
          <a:xfrm>
            <a:off x="1097280" y="4566165"/>
            <a:ext cx="5796598" cy="369332"/>
          </a:xfrm>
          <a:prstGeom prst="rect">
            <a:avLst/>
          </a:prstGeom>
          <a:noFill/>
        </p:spPr>
        <p:txBody>
          <a:bodyPr wrap="square" rtlCol="0">
            <a:spAutoFit/>
          </a:bodyPr>
          <a:lstStyle/>
          <a:p>
            <a:pPr algn="ctr"/>
            <a:r>
              <a:rPr kumimoji="1" lang="en-US" altLang="ja-JP" sz="900" dirty="0"/>
              <a:t>Vaswani, Ashish, et al. "Attention is all you need." Advances in neural information processing systems 30 (2017).</a:t>
            </a:r>
          </a:p>
          <a:p>
            <a:pPr algn="ctr"/>
            <a:endParaRPr kumimoji="1" lang="ja-JP" altLang="en-US" sz="900" dirty="0"/>
          </a:p>
        </p:txBody>
      </p:sp>
    </p:spTree>
    <p:extLst>
      <p:ext uri="{BB962C8B-B14F-4D97-AF65-F5344CB8AC3E}">
        <p14:creationId xmlns:p14="http://schemas.microsoft.com/office/powerpoint/2010/main" val="397696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FC969-CAB2-1464-2583-DBB530A92C7D}"/>
              </a:ext>
            </a:extLst>
          </p:cNvPr>
          <p:cNvSpPr>
            <a:spLocks noGrp="1"/>
          </p:cNvSpPr>
          <p:nvPr>
            <p:ph type="title"/>
          </p:nvPr>
        </p:nvSpPr>
        <p:spPr/>
        <p:txBody>
          <a:bodyPr/>
          <a:lstStyle/>
          <a:p>
            <a:r>
              <a:rPr kumimoji="1" lang="en-US" altLang="ja-JP" dirty="0"/>
              <a:t>Positional Encoding</a:t>
            </a:r>
            <a:endParaRPr kumimoji="1" lang="ja-JP" altLang="en-US" dirty="0"/>
          </a:p>
        </p:txBody>
      </p:sp>
      <p:sp>
        <p:nvSpPr>
          <p:cNvPr id="3" name="コンテンツ プレースホルダー 2">
            <a:extLst>
              <a:ext uri="{FF2B5EF4-FFF2-40B4-BE49-F238E27FC236}">
                <a16:creationId xmlns:a16="http://schemas.microsoft.com/office/drawing/2014/main" id="{C121D287-0036-C528-E7AF-C42E6D896304}"/>
              </a:ext>
            </a:extLst>
          </p:cNvPr>
          <p:cNvSpPr>
            <a:spLocks noGrp="1"/>
          </p:cNvSpPr>
          <p:nvPr>
            <p:ph idx="1"/>
          </p:nvPr>
        </p:nvSpPr>
        <p:spPr/>
        <p:txBody>
          <a:bodyPr>
            <a:normAutofit/>
          </a:bodyPr>
          <a:lstStyle/>
          <a:p>
            <a:r>
              <a:rPr kumimoji="1" lang="en-US" altLang="ja-JP" sz="2800" dirty="0"/>
              <a:t>RNN</a:t>
            </a:r>
            <a:r>
              <a:rPr kumimoji="1" lang="ja-JP" altLang="en-US" sz="2800" dirty="0"/>
              <a:t>の順次性を持つという特徴を使わなくなったため、時系列データである文書を処理するためにはそれぞれの単語の位置を示す必要がある。</a:t>
            </a:r>
          </a:p>
        </p:txBody>
      </p:sp>
      <p:pic>
        <p:nvPicPr>
          <p:cNvPr id="1026" name="Picture 2">
            <a:extLst>
              <a:ext uri="{FF2B5EF4-FFF2-40B4-BE49-F238E27FC236}">
                <a16:creationId xmlns:a16="http://schemas.microsoft.com/office/drawing/2014/main" id="{01873DF7-7D60-92DB-2149-F7263DD4B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01" y="3873570"/>
            <a:ext cx="5409918" cy="109876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356D4C3-E54E-FD11-A321-EA48A34577CC}"/>
              </a:ext>
            </a:extLst>
          </p:cNvPr>
          <p:cNvSpPr txBox="1"/>
          <p:nvPr/>
        </p:nvSpPr>
        <p:spPr>
          <a:xfrm>
            <a:off x="1103608" y="5143713"/>
            <a:ext cx="5022872" cy="253916"/>
          </a:xfrm>
          <a:prstGeom prst="rect">
            <a:avLst/>
          </a:prstGeom>
          <a:noFill/>
        </p:spPr>
        <p:txBody>
          <a:bodyPr wrap="square" rtlCol="0">
            <a:spAutoFit/>
          </a:bodyPr>
          <a:lstStyle/>
          <a:p>
            <a:pPr algn="ctr"/>
            <a:r>
              <a:rPr lang="ko-KR" altLang="en-US" sz="1050" b="0" i="0" dirty="0">
                <a:solidFill>
                  <a:srgbClr val="1F2328"/>
                </a:solidFill>
                <a:effectLst/>
                <a:latin typeface="-apple-system"/>
              </a:rPr>
              <a:t>유원준</a:t>
            </a:r>
            <a:r>
              <a:rPr lang="en-US" altLang="ko-KR" sz="1050" b="0" i="0" dirty="0">
                <a:solidFill>
                  <a:srgbClr val="1F2328"/>
                </a:solidFill>
                <a:effectLst/>
                <a:latin typeface="-apple-system"/>
              </a:rPr>
              <a:t>/</a:t>
            </a:r>
            <a:r>
              <a:rPr lang="ko-KR" altLang="en-US" sz="1050" b="0" i="0" dirty="0">
                <a:solidFill>
                  <a:srgbClr val="1F2328"/>
                </a:solidFill>
                <a:effectLst/>
                <a:latin typeface="-apple-system"/>
              </a:rPr>
              <a:t>안상준</a:t>
            </a:r>
            <a:r>
              <a:rPr lang="en-US" altLang="ko-KR" sz="1050" b="0" i="0" dirty="0">
                <a:solidFill>
                  <a:srgbClr val="1F2328"/>
                </a:solidFill>
                <a:effectLst/>
                <a:latin typeface="-apple-system"/>
              </a:rPr>
              <a:t>, "</a:t>
            </a:r>
            <a:r>
              <a:rPr lang="ko-KR" altLang="en-US" sz="1050" b="0" i="0" dirty="0">
                <a:solidFill>
                  <a:srgbClr val="1F2328"/>
                </a:solidFill>
                <a:effectLst/>
                <a:latin typeface="-apple-system"/>
              </a:rPr>
              <a:t>딥 러닝을 이용한 자연어 처리 입문</a:t>
            </a:r>
            <a:r>
              <a:rPr lang="en-US" altLang="ko-KR" sz="1050" b="0" i="0" dirty="0">
                <a:solidFill>
                  <a:srgbClr val="1F2328"/>
                </a:solidFill>
                <a:effectLst/>
                <a:latin typeface="-apple-system"/>
              </a:rPr>
              <a:t>", 2022</a:t>
            </a:r>
            <a:endParaRPr kumimoji="1" lang="ja-JP" altLang="en-US" sz="105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0AE669-AC26-2316-56F5-5130A0BE3DCD}"/>
                  </a:ext>
                </a:extLst>
              </p:cNvPr>
              <p:cNvSpPr txBox="1"/>
              <p:nvPr/>
            </p:nvSpPr>
            <p:spPr>
              <a:xfrm>
                <a:off x="6422086" y="3429000"/>
                <a:ext cx="5059680" cy="2988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i="1">
                              <a:latin typeface="Cambria Math" panose="02040503050406030204" pitchFamily="18" charset="0"/>
                            </a:rPr>
                            <m:t>𝑃𝐸</m:t>
                          </m:r>
                        </m:e>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𝑝𝑜𝑠</m:t>
                          </m:r>
                          <m:r>
                            <a:rPr kumimoji="1" lang="en-US" altLang="ja-JP" sz="2800" b="0" i="1" smtClean="0">
                              <a:latin typeface="Cambria Math" panose="02040503050406030204" pitchFamily="18" charset="0"/>
                            </a:rPr>
                            <m:t>, 2</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𝑝𝑜𝑠</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10000</m:t>
                                      </m:r>
                                    </m:e>
                                    <m:sup>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𝑖</m:t>
                                          </m:r>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den>
                                      </m:f>
                                    </m:sup>
                                  </m:sSup>
                                </m:den>
                              </m:f>
                            </m:e>
                          </m:d>
                        </m:e>
                      </m:func>
                    </m:oMath>
                  </m:oMathPara>
                </a14:m>
                <a:endParaRPr kumimoji="1" lang="en-US" altLang="ja-JP" sz="2800" b="0" dirty="0"/>
              </a:p>
              <a:p>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i="1">
                              <a:latin typeface="Cambria Math" panose="02040503050406030204" pitchFamily="18" charset="0"/>
                            </a:rPr>
                            <m:t>𝑃𝐸</m:t>
                          </m:r>
                        </m:e>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𝑝𝑜𝑠</m:t>
                          </m:r>
                          <m:r>
                            <a:rPr kumimoji="1" lang="en-US" altLang="ja-JP" sz="2800" b="0" i="1" smtClean="0">
                              <a:latin typeface="Cambria Math" panose="02040503050406030204" pitchFamily="18" charset="0"/>
                            </a:rPr>
                            <m:t>, 2</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cos</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𝑝𝑜𝑠</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10000</m:t>
                              </m:r>
                            </m:e>
                            <m:sup>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𝑖</m:t>
                                  </m:r>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den>
                              </m:f>
                            </m:sup>
                          </m:sSup>
                        </m:den>
                      </m:f>
                      <m:r>
                        <a:rPr kumimoji="1" lang="en-US" altLang="ja-JP" sz="2800" b="0" i="1" smtClean="0">
                          <a:latin typeface="Cambria Math" panose="02040503050406030204" pitchFamily="18" charset="0"/>
                        </a:rPr>
                        <m:t>)</m:t>
                      </m:r>
                    </m:oMath>
                  </m:oMathPara>
                </a14:m>
                <a:endParaRPr kumimoji="1" lang="ja-JP" altLang="en-US" sz="2800" dirty="0"/>
              </a:p>
              <a:p>
                <a:endParaRPr kumimoji="1" lang="ja-JP" altLang="en-US" sz="2800" dirty="0"/>
              </a:p>
            </p:txBody>
          </p:sp>
        </mc:Choice>
        <mc:Fallback xmlns="">
          <p:sp>
            <p:nvSpPr>
              <p:cNvPr id="5" name="テキスト ボックス 4">
                <a:extLst>
                  <a:ext uri="{FF2B5EF4-FFF2-40B4-BE49-F238E27FC236}">
                    <a16:creationId xmlns:a16="http://schemas.microsoft.com/office/drawing/2014/main" id="{D80AE669-AC26-2316-56F5-5130A0BE3DCD}"/>
                  </a:ext>
                </a:extLst>
              </p:cNvPr>
              <p:cNvSpPr txBox="1">
                <a:spLocks noRot="1" noChangeAspect="1" noMove="1" noResize="1" noEditPoints="1" noAdjustHandles="1" noChangeArrowheads="1" noChangeShapeType="1" noTextEdit="1"/>
              </p:cNvSpPr>
              <p:nvPr/>
            </p:nvSpPr>
            <p:spPr>
              <a:xfrm>
                <a:off x="6422086" y="3429000"/>
                <a:ext cx="5059680" cy="298812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78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E0BC0-12D7-AD35-F760-5BA3B8BA8878}"/>
              </a:ext>
            </a:extLst>
          </p:cNvPr>
          <p:cNvSpPr>
            <a:spLocks noGrp="1"/>
          </p:cNvSpPr>
          <p:nvPr>
            <p:ph type="title"/>
          </p:nvPr>
        </p:nvSpPr>
        <p:spPr>
          <a:xfrm>
            <a:off x="1097280" y="286603"/>
            <a:ext cx="10058400" cy="1450757"/>
          </a:xfrm>
        </p:spPr>
        <p:txBody>
          <a:bodyPr anchor="b">
            <a:normAutofit/>
          </a:bodyPr>
          <a:lstStyle/>
          <a:p>
            <a:r>
              <a:rPr kumimoji="1" lang="en-US" altLang="ja-JP" dirty="0"/>
              <a:t>Positional Encoding</a:t>
            </a:r>
            <a:endParaRPr kumimoji="1" lang="ja-JP" altLang="en-US" dirty="0"/>
          </a:p>
        </p:txBody>
      </p:sp>
      <p:pic>
        <p:nvPicPr>
          <p:cNvPr id="2050" name="Picture 2" descr="グラフ, 棒グラフ, ヒストグラム&#10;&#10;自動的に生成された説明">
            <a:extLst>
              <a:ext uri="{FF2B5EF4-FFF2-40B4-BE49-F238E27FC236}">
                <a16:creationId xmlns:a16="http://schemas.microsoft.com/office/drawing/2014/main" id="{419BBA25-6295-9A92-1D6B-3FC165FC8B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5944" y="2627531"/>
            <a:ext cx="4639736" cy="3635428"/>
          </a:xfrm>
          <a:prstGeom prst="rect">
            <a:avLst/>
          </a:prstGeom>
          <a:solidFill>
            <a:srgbClr val="FFFFFF"/>
          </a:solidFill>
        </p:spPr>
      </p:pic>
      <p:sp>
        <p:nvSpPr>
          <p:cNvPr id="4" name="テキスト ボックス 3">
            <a:extLst>
              <a:ext uri="{FF2B5EF4-FFF2-40B4-BE49-F238E27FC236}">
                <a16:creationId xmlns:a16="http://schemas.microsoft.com/office/drawing/2014/main" id="{C6B9877D-FB49-5471-B69A-05F8E466F136}"/>
              </a:ext>
            </a:extLst>
          </p:cNvPr>
          <p:cNvSpPr txBox="1"/>
          <p:nvPr/>
        </p:nvSpPr>
        <p:spPr>
          <a:xfrm>
            <a:off x="6485464" y="2022050"/>
            <a:ext cx="4700695" cy="646331"/>
          </a:xfrm>
          <a:prstGeom prst="rect">
            <a:avLst/>
          </a:prstGeom>
          <a:noFill/>
        </p:spPr>
        <p:txBody>
          <a:bodyPr wrap="square" rtlCol="0">
            <a:spAutoFit/>
          </a:bodyPr>
          <a:lstStyle/>
          <a:p>
            <a:pPr algn="ctr"/>
            <a:r>
              <a:rPr kumimoji="1" lang="en-US" altLang="ja-JP" dirty="0"/>
              <a:t>Pos=50, </a:t>
            </a:r>
            <a:r>
              <a:rPr kumimoji="1" lang="en-US" altLang="ja-JP" dirty="0" err="1"/>
              <a:t>d_model</a:t>
            </a:r>
            <a:r>
              <a:rPr kumimoji="1" lang="en-US" altLang="ja-JP" dirty="0"/>
              <a:t>=128(</a:t>
            </a:r>
            <a:r>
              <a:rPr kumimoji="1" lang="ja-JP" altLang="en-US" dirty="0"/>
              <a:t>論文では</a:t>
            </a:r>
            <a:r>
              <a:rPr kumimoji="1" lang="en-US" altLang="ja-JP" dirty="0"/>
              <a:t>512)</a:t>
            </a:r>
            <a:r>
              <a:rPr kumimoji="1" lang="ja-JP" altLang="en-US" dirty="0"/>
              <a:t>の時の</a:t>
            </a:r>
            <a:endParaRPr kumimoji="1" lang="en-US" altLang="ja-JP" dirty="0"/>
          </a:p>
          <a:p>
            <a:pPr algn="ctr"/>
            <a:r>
              <a:rPr kumimoji="1" lang="en-US" altLang="ja-JP" dirty="0"/>
              <a:t>Positional</a:t>
            </a:r>
            <a:r>
              <a:rPr kumimoji="1" lang="ko-KR" altLang="en-US" dirty="0"/>
              <a:t> </a:t>
            </a:r>
            <a:r>
              <a:rPr kumimoji="1" lang="en-US" altLang="ko-KR" dirty="0"/>
              <a:t>Encoding</a:t>
            </a:r>
            <a:r>
              <a:rPr kumimoji="1" lang="ko-KR" altLang="en-US" dirty="0"/>
              <a:t> </a:t>
            </a:r>
            <a:r>
              <a:rPr kumimoji="1" lang="en-US" altLang="ko-KR" dirty="0"/>
              <a:t>Matrix</a:t>
            </a:r>
            <a:endParaRPr kumimoji="1" lang="ja-JP" altLang="en-US" dirty="0"/>
          </a:p>
        </p:txBody>
      </p:sp>
      <p:pic>
        <p:nvPicPr>
          <p:cNvPr id="6" name="図 5">
            <a:extLst>
              <a:ext uri="{FF2B5EF4-FFF2-40B4-BE49-F238E27FC236}">
                <a16:creationId xmlns:a16="http://schemas.microsoft.com/office/drawing/2014/main" id="{FE08A829-79C5-8581-B6CC-82B808A9DCF8}"/>
              </a:ext>
            </a:extLst>
          </p:cNvPr>
          <p:cNvPicPr>
            <a:picLocks noChangeAspect="1"/>
          </p:cNvPicPr>
          <p:nvPr/>
        </p:nvPicPr>
        <p:blipFill rotWithShape="1">
          <a:blip r:embed="rId3"/>
          <a:srcRect l="13873" t="31952" r="13012" b="12192"/>
          <a:stretch/>
        </p:blipFill>
        <p:spPr>
          <a:xfrm>
            <a:off x="900209" y="2022050"/>
            <a:ext cx="5585255" cy="3830595"/>
          </a:xfrm>
          <a:prstGeom prst="rect">
            <a:avLst/>
          </a:prstGeom>
        </p:spPr>
      </p:pic>
    </p:spTree>
    <p:extLst>
      <p:ext uri="{BB962C8B-B14F-4D97-AF65-F5344CB8AC3E}">
        <p14:creationId xmlns:p14="http://schemas.microsoft.com/office/powerpoint/2010/main" val="281806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4AF5B-2FA0-976E-0CC8-AED9853A412A}"/>
              </a:ext>
            </a:extLst>
          </p:cNvPr>
          <p:cNvSpPr>
            <a:spLocks noGrp="1"/>
          </p:cNvSpPr>
          <p:nvPr>
            <p:ph type="title"/>
          </p:nvPr>
        </p:nvSpPr>
        <p:spPr/>
        <p:txBody>
          <a:bodyPr/>
          <a:lstStyle/>
          <a:p>
            <a:r>
              <a:rPr lang="en-US" altLang="ja-JP" dirty="0"/>
              <a:t>Encoder </a:t>
            </a:r>
            <a:r>
              <a:rPr lang="ja-JP" altLang="en-US" dirty="0"/>
              <a:t>の </a:t>
            </a:r>
            <a:r>
              <a:rPr lang="en-US" altLang="ja-JP" dirty="0"/>
              <a:t>Self-Attention</a:t>
            </a:r>
            <a:endParaRPr kumimoji="1" lang="ja-JP" altLang="en-US" dirty="0"/>
          </a:p>
        </p:txBody>
      </p:sp>
      <p:sp>
        <p:nvSpPr>
          <p:cNvPr id="3" name="コンテンツ プレースホルダー 2">
            <a:extLst>
              <a:ext uri="{FF2B5EF4-FFF2-40B4-BE49-F238E27FC236}">
                <a16:creationId xmlns:a16="http://schemas.microsoft.com/office/drawing/2014/main" id="{05989058-92FF-7A55-0696-C48CD741D1D3}"/>
              </a:ext>
            </a:extLst>
          </p:cNvPr>
          <p:cNvSpPr>
            <a:spLocks noGrp="1"/>
          </p:cNvSpPr>
          <p:nvPr>
            <p:ph sz="half" idx="1"/>
          </p:nvPr>
        </p:nvSpPr>
        <p:spPr>
          <a:xfrm>
            <a:off x="1097280" y="2120900"/>
            <a:ext cx="6459220" cy="4241800"/>
          </a:xfrm>
        </p:spPr>
        <p:txBody>
          <a:bodyPr>
            <a:noAutofit/>
          </a:bodyPr>
          <a:lstStyle/>
          <a:p>
            <a:r>
              <a:rPr kumimoji="1" lang="en-US" altLang="ja-JP" sz="2200" dirty="0"/>
              <a:t>Attention</a:t>
            </a:r>
            <a:r>
              <a:rPr kumimoji="1" lang="ja-JP" altLang="en-US" sz="2200" dirty="0"/>
              <a:t>関数</a:t>
            </a:r>
            <a:r>
              <a:rPr kumimoji="1" lang="en-US" altLang="ja-JP" sz="2200" dirty="0"/>
              <a:t>: Query</a:t>
            </a:r>
            <a:r>
              <a:rPr kumimoji="1" lang="ja-JP" altLang="en-US" sz="2200" dirty="0"/>
              <a:t>を全て</a:t>
            </a:r>
            <a:r>
              <a:rPr lang="ja-JP" altLang="en-US" sz="2200" dirty="0"/>
              <a:t>の</a:t>
            </a:r>
            <a:r>
              <a:rPr kumimoji="1" lang="en-US" altLang="ko-KR" sz="2200" dirty="0"/>
              <a:t>Key</a:t>
            </a:r>
            <a:r>
              <a:rPr kumimoji="1" lang="ja-JP" altLang="en-US" sz="2200" dirty="0"/>
              <a:t>と比べ類似度を求めたあと、ここで得た類似度を加重値</a:t>
            </a:r>
            <a:r>
              <a:rPr kumimoji="1" lang="en-US" altLang="ja-JP" sz="2200" dirty="0"/>
              <a:t>(Weight)</a:t>
            </a:r>
            <a:r>
              <a:rPr kumimoji="1" lang="ja-JP" altLang="en-US" sz="2200" dirty="0"/>
              <a:t>とし、それぞれの</a:t>
            </a:r>
            <a:r>
              <a:rPr kumimoji="1" lang="en-US" altLang="ja-JP" sz="2200" dirty="0"/>
              <a:t>Key</a:t>
            </a:r>
            <a:r>
              <a:rPr kumimoji="1" lang="ja-JP" altLang="en-US" sz="2200" dirty="0"/>
              <a:t>たちの</a:t>
            </a:r>
            <a:r>
              <a:rPr kumimoji="1" lang="en-US" altLang="ja-JP" sz="2200" dirty="0"/>
              <a:t>Value</a:t>
            </a:r>
            <a:r>
              <a:rPr kumimoji="1" lang="ja-JP" altLang="en-US" sz="2200" dirty="0"/>
              <a:t>に反映する。最終的に、この全ての</a:t>
            </a:r>
            <a:r>
              <a:rPr kumimoji="1" lang="en-US" altLang="ja-JP" sz="2200" dirty="0"/>
              <a:t>Value</a:t>
            </a:r>
            <a:r>
              <a:rPr kumimoji="1" lang="ja-JP" altLang="en-US" sz="2200" dirty="0"/>
              <a:t>たちを加重合</a:t>
            </a:r>
            <a:r>
              <a:rPr kumimoji="1" lang="en-US" altLang="ja-JP" sz="2200" dirty="0"/>
              <a:t>(Weighted Sum)</a:t>
            </a:r>
            <a:r>
              <a:rPr kumimoji="1" lang="ja-JP" altLang="en-US" sz="2200" dirty="0"/>
              <a:t>しリターンする。</a:t>
            </a:r>
            <a:endParaRPr kumimoji="1" lang="en-US" altLang="ja-JP" sz="2200" dirty="0"/>
          </a:p>
          <a:p>
            <a:endParaRPr lang="en-US" altLang="ja-JP" sz="2200" dirty="0"/>
          </a:p>
          <a:p>
            <a:r>
              <a:rPr lang="en-US" altLang="ja-JP" sz="1200" dirty="0"/>
              <a:t>Q: </a:t>
            </a:r>
            <a:r>
              <a:rPr lang="ja-JP" altLang="en-US" sz="1200" dirty="0"/>
              <a:t>ある時点での</a:t>
            </a:r>
            <a:r>
              <a:rPr lang="en-US" altLang="ja-JP" sz="1200" dirty="0"/>
              <a:t>Decoder cell</a:t>
            </a:r>
            <a:r>
              <a:rPr lang="ja-JP" altLang="en-US" sz="1200" dirty="0"/>
              <a:t>の</a:t>
            </a:r>
            <a:r>
              <a:rPr lang="en-US" altLang="ja-JP" sz="1200" dirty="0"/>
              <a:t>Hidden state.</a:t>
            </a:r>
          </a:p>
          <a:p>
            <a:r>
              <a:rPr lang="en-US" altLang="ja-JP" sz="1200" dirty="0"/>
              <a:t>K: </a:t>
            </a:r>
            <a:r>
              <a:rPr lang="ja-JP" altLang="en-US" sz="1200" dirty="0"/>
              <a:t>全ての時点での</a:t>
            </a:r>
            <a:r>
              <a:rPr lang="en-US" altLang="ja-JP" sz="1200" dirty="0"/>
              <a:t>Encoder cell</a:t>
            </a:r>
            <a:r>
              <a:rPr lang="ja-JP" altLang="en-US" sz="1200" dirty="0"/>
              <a:t>の</a:t>
            </a:r>
            <a:r>
              <a:rPr lang="en-US" altLang="ja-JP" sz="1200" dirty="0"/>
              <a:t>Hidden state</a:t>
            </a:r>
            <a:r>
              <a:rPr lang="ja-JP" altLang="en-US" sz="1200" dirty="0"/>
              <a:t>たち</a:t>
            </a:r>
            <a:endParaRPr lang="en-US" altLang="ja-JP" sz="1200" dirty="0"/>
          </a:p>
          <a:p>
            <a:r>
              <a:rPr lang="en-US" altLang="ja-JP" sz="1200" dirty="0"/>
              <a:t>V: </a:t>
            </a:r>
            <a:r>
              <a:rPr lang="ja-JP" altLang="en-US" sz="1200" dirty="0"/>
              <a:t>全ての時点での</a:t>
            </a:r>
            <a:r>
              <a:rPr lang="en-US" altLang="ja-JP" sz="1200" dirty="0"/>
              <a:t>Encoder cell</a:t>
            </a:r>
            <a:r>
              <a:rPr lang="ja-JP" altLang="en-US" sz="1200" dirty="0"/>
              <a:t>の</a:t>
            </a:r>
            <a:r>
              <a:rPr lang="en-US" altLang="ja-JP" sz="1200" dirty="0"/>
              <a:t>Hidden state</a:t>
            </a:r>
            <a:r>
              <a:rPr lang="ja-JP" altLang="en-US" sz="1200" dirty="0"/>
              <a:t>たち</a:t>
            </a:r>
            <a:endParaRPr lang="en-US" altLang="ja-JP" sz="1200" dirty="0"/>
          </a:p>
          <a:p>
            <a:r>
              <a:rPr lang="en-US" altLang="ja-JP" sz="2600" dirty="0"/>
              <a:t>Q, K, V: </a:t>
            </a:r>
            <a:r>
              <a:rPr lang="ja-JP" altLang="en-US" sz="2600" dirty="0"/>
              <a:t>入力文章の全ての単語ベクトルたち</a:t>
            </a:r>
            <a:endParaRPr lang="en-US" altLang="ja-JP" sz="2600" dirty="0"/>
          </a:p>
        </p:txBody>
      </p:sp>
      <p:grpSp>
        <p:nvGrpSpPr>
          <p:cNvPr id="6" name="グループ化 5">
            <a:extLst>
              <a:ext uri="{FF2B5EF4-FFF2-40B4-BE49-F238E27FC236}">
                <a16:creationId xmlns:a16="http://schemas.microsoft.com/office/drawing/2014/main" id="{68868349-5D35-10D5-3DF4-1ADE101E8E0F}"/>
              </a:ext>
            </a:extLst>
          </p:cNvPr>
          <p:cNvGrpSpPr/>
          <p:nvPr/>
        </p:nvGrpSpPr>
        <p:grpSpPr>
          <a:xfrm>
            <a:off x="8328151" y="2641511"/>
            <a:ext cx="2524125" cy="3267849"/>
            <a:chOff x="7041678" y="2296040"/>
            <a:chExt cx="2524125" cy="3267849"/>
          </a:xfrm>
        </p:grpSpPr>
        <p:pic>
          <p:nvPicPr>
            <p:cNvPr id="3074" name="Picture 2">
              <a:extLst>
                <a:ext uri="{FF2B5EF4-FFF2-40B4-BE49-F238E27FC236}">
                  <a16:creationId xmlns:a16="http://schemas.microsoft.com/office/drawing/2014/main" id="{A230AA27-4D8D-7915-076A-4F5FE8BD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1678" y="2296040"/>
              <a:ext cx="2524125" cy="299085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08474833-7CAE-2097-C440-D83775F7A389}"/>
                </a:ext>
              </a:extLst>
            </p:cNvPr>
            <p:cNvSpPr txBox="1"/>
            <p:nvPr/>
          </p:nvSpPr>
          <p:spPr>
            <a:xfrm>
              <a:off x="7654363" y="5286890"/>
              <a:ext cx="1298753" cy="276999"/>
            </a:xfrm>
            <a:prstGeom prst="rect">
              <a:avLst/>
            </a:prstGeom>
            <a:noFill/>
          </p:spPr>
          <p:txBody>
            <a:bodyPr wrap="none" rtlCol="0">
              <a:spAutoFit/>
            </a:bodyPr>
            <a:lstStyle/>
            <a:p>
              <a:pPr algn="ctr"/>
              <a:r>
                <a:rPr kumimoji="1" lang="en-US" altLang="ja-JP" sz="1200" dirty="0">
                  <a:solidFill>
                    <a:schemeClr val="tx1">
                      <a:lumMod val="75000"/>
                      <a:lumOff val="25000"/>
                    </a:schemeClr>
                  </a:solidFill>
                  <a:latin typeface="Meiryo UI" panose="020B0604030504040204" pitchFamily="50" charset="-128"/>
                  <a:ea typeface="Meiryo UI" panose="020B0604030504040204" pitchFamily="50" charset="-128"/>
                </a:rPr>
                <a:t>Google AI Blog</a:t>
              </a:r>
              <a:endParaRPr kumimoji="1" lang="ja-JP" altLang="en-US" sz="12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7" name="テキスト ボックス 6">
            <a:extLst>
              <a:ext uri="{FF2B5EF4-FFF2-40B4-BE49-F238E27FC236}">
                <a16:creationId xmlns:a16="http://schemas.microsoft.com/office/drawing/2014/main" id="{175811AB-38E3-3801-7266-7DD7EE028DA3}"/>
              </a:ext>
            </a:extLst>
          </p:cNvPr>
          <p:cNvSpPr txBox="1"/>
          <p:nvPr/>
        </p:nvSpPr>
        <p:spPr>
          <a:xfrm>
            <a:off x="7942325" y="2120900"/>
            <a:ext cx="3295779" cy="461665"/>
          </a:xfrm>
          <a:prstGeom prst="rect">
            <a:avLst/>
          </a:prstGeom>
          <a:noFill/>
        </p:spPr>
        <p:txBody>
          <a:bodyPr wrap="square" rtlCol="0">
            <a:spAutoFit/>
          </a:bodyPr>
          <a:lstStyle/>
          <a:p>
            <a:pPr algn="ctr"/>
            <a:r>
              <a:rPr kumimoji="1" lang="en-US" altLang="ja-JP" sz="2400" dirty="0">
                <a:solidFill>
                  <a:schemeClr val="bg2">
                    <a:lumMod val="25000"/>
                  </a:schemeClr>
                </a:solidFill>
                <a:latin typeface="Meiryo UI" panose="020B0604030504040204" pitchFamily="50" charset="-128"/>
                <a:ea typeface="Meiryo UI" panose="020B0604030504040204" pitchFamily="50" charset="-128"/>
              </a:rPr>
              <a:t>Self-Attention </a:t>
            </a:r>
            <a:r>
              <a:rPr kumimoji="1" lang="ja-JP" altLang="en-US" sz="2400" dirty="0">
                <a:solidFill>
                  <a:schemeClr val="bg2">
                    <a:lumMod val="25000"/>
                  </a:schemeClr>
                </a:solidFill>
                <a:latin typeface="Meiryo UI" panose="020B0604030504040204" pitchFamily="50" charset="-128"/>
                <a:ea typeface="Meiryo UI" panose="020B0604030504040204" pitchFamily="50" charset="-128"/>
              </a:rPr>
              <a:t>の効果</a:t>
            </a:r>
            <a:endParaRPr kumimoji="1" lang="en-US" altLang="ja-JP" sz="2400" dirty="0">
              <a:solidFill>
                <a:schemeClr val="bg2">
                  <a:lumMod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870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Scaled dot product attention</a:t>
            </a:r>
            <a:endParaRPr lang="ja-JP" altLang="en-US" sz="36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17314A6-AEE0-6B9A-1CBA-42E327D65E8B}"/>
                  </a:ext>
                </a:extLst>
              </p:cNvPr>
              <p:cNvSpPr txBox="1"/>
              <p:nvPr/>
            </p:nvSpPr>
            <p:spPr>
              <a:xfrm>
                <a:off x="1036320" y="2537417"/>
                <a:ext cx="10180320" cy="2934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2800" b="0" i="1" smtClean="0">
                          <a:solidFill>
                            <a:schemeClr val="tx1">
                              <a:lumMod val="75000"/>
                              <a:lumOff val="25000"/>
                            </a:schemeClr>
                          </a:solidFill>
                          <a:latin typeface="Cambria Math" panose="02040503050406030204" pitchFamily="18" charset="0"/>
                        </a:rPr>
                        <m:t>𝑠𝑐𝑜𝑟𝑒</m:t>
                      </m:r>
                      <m:d>
                        <m:dPr>
                          <m:ctrlPr>
                            <a:rPr lang="en-US" altLang="ko-KR" sz="2800" b="0" i="1" smtClean="0">
                              <a:solidFill>
                                <a:schemeClr val="tx1">
                                  <a:lumMod val="75000"/>
                                  <a:lumOff val="25000"/>
                                </a:schemeClr>
                              </a:solidFill>
                              <a:latin typeface="Cambria Math" panose="02040503050406030204" pitchFamily="18" charset="0"/>
                            </a:rPr>
                          </m:ctrlPr>
                        </m:dPr>
                        <m:e>
                          <m:r>
                            <a:rPr lang="en-US" altLang="ko-KR" sz="2800" b="0" i="1" smtClean="0">
                              <a:solidFill>
                                <a:schemeClr val="tx1">
                                  <a:lumMod val="75000"/>
                                  <a:lumOff val="25000"/>
                                </a:schemeClr>
                              </a:solidFill>
                              <a:latin typeface="Cambria Math" panose="02040503050406030204" pitchFamily="18" charset="0"/>
                            </a:rPr>
                            <m:t>𝑞</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𝑘</m:t>
                          </m:r>
                        </m:e>
                      </m:d>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𝑞</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𝑘</m:t>
                      </m:r>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m:t>
                      </m:r>
                      <m:rad>
                        <m:radPr>
                          <m:degHide m:val="on"/>
                          <m:ctrlP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ctrlPr>
                        </m:radPr>
                        <m:deg/>
                        <m:e>
                          <m:r>
                            <a:rPr lang="en-US" altLang="ko-KR" sz="2800" b="0" i="1" smtClean="0">
                              <a:solidFill>
                                <a:schemeClr val="tx1">
                                  <a:lumMod val="75000"/>
                                  <a:lumOff val="25000"/>
                                </a:schemeClr>
                              </a:solidFill>
                              <a:latin typeface="Cambria Math" panose="02040503050406030204" pitchFamily="18" charset="0"/>
                              <a:ea typeface="Cambria Math" panose="02040503050406030204" pitchFamily="18" charset="0"/>
                            </a:rPr>
                            <m:t>𝑛</m:t>
                          </m:r>
                        </m:e>
                      </m:rad>
                    </m:oMath>
                  </m:oMathPara>
                </a14:m>
                <a:endParaRPr lang="en-US" altLang="ko-KR" sz="2800" dirty="0">
                  <a:solidFill>
                    <a:schemeClr val="tx1">
                      <a:lumMod val="75000"/>
                      <a:lumOff val="25000"/>
                    </a:schemeClr>
                  </a:solidFill>
                  <a:latin typeface="Meiryo" panose="020B0604030504040204" pitchFamily="34" charset="-128"/>
                  <a:ea typeface="Meiryo" panose="020B0604030504040204" pitchFamily="34" charset="-128"/>
                </a:endParaRPr>
              </a:p>
              <a:p>
                <a:pPr algn="ctr"/>
                <a:endParaRPr lang="en-US" altLang="ko-KR" sz="28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en-US" altLang="ko-KR" sz="2800" dirty="0">
                    <a:solidFill>
                      <a:schemeClr val="tx1">
                        <a:lumMod val="75000"/>
                        <a:lumOff val="25000"/>
                      </a:schemeClr>
                    </a:solidFill>
                    <a:latin typeface="Meiryo" panose="020B0604030504040204" pitchFamily="34" charset="-128"/>
                    <a:ea typeface="Meiryo" panose="020B0604030504040204" pitchFamily="34" charset="-128"/>
                  </a:rPr>
                  <a:t>Transformer</a:t>
                </a:r>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では</a:t>
                </a:r>
                <a14:m>
                  <m:oMath xmlns:m="http://schemas.openxmlformats.org/officeDocument/2006/math">
                    <m:r>
                      <a:rPr lang="en-US" altLang="ja-JP" sz="2800" i="1" dirty="0" smtClean="0">
                        <a:solidFill>
                          <a:schemeClr val="tx1">
                            <a:lumMod val="75000"/>
                            <a:lumOff val="25000"/>
                          </a:schemeClr>
                        </a:solidFill>
                        <a:latin typeface="Cambria Math" panose="02040503050406030204" pitchFamily="18" charset="0"/>
                      </a:rPr>
                      <m:t>𝑘</m:t>
                    </m:r>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ベクトルの次元 </a:t>
                </a:r>
                <a14:m>
                  <m:oMath xmlns:m="http://schemas.openxmlformats.org/officeDocument/2006/math">
                    <m:sSub>
                      <m:sSubPr>
                        <m:ctrlPr>
                          <a:rPr lang="en-US" altLang="ja-JP" sz="2800" i="1" smtClean="0">
                            <a:solidFill>
                              <a:schemeClr val="tx1">
                                <a:lumMod val="75000"/>
                                <a:lumOff val="25000"/>
                              </a:schemeClr>
                            </a:solidFill>
                            <a:latin typeface="Cambria Math" panose="02040503050406030204" pitchFamily="18" charset="0"/>
                          </a:rPr>
                        </m:ctrlPr>
                      </m:sSubPr>
                      <m:e>
                        <m:r>
                          <a:rPr lang="en-US" altLang="ja-JP" sz="2800" b="0" i="1" smtClean="0">
                            <a:solidFill>
                              <a:schemeClr val="tx1">
                                <a:lumMod val="75000"/>
                                <a:lumOff val="25000"/>
                              </a:schemeClr>
                            </a:solidFill>
                            <a:latin typeface="Cambria Math" panose="02040503050406030204" pitchFamily="18" charset="0"/>
                          </a:rPr>
                          <m:t>𝑑</m:t>
                        </m:r>
                      </m:e>
                      <m:sub>
                        <m:r>
                          <a:rPr lang="en-US" altLang="ja-JP" sz="2800" b="0" i="1" smtClean="0">
                            <a:solidFill>
                              <a:schemeClr val="tx1">
                                <a:lumMod val="75000"/>
                                <a:lumOff val="25000"/>
                              </a:schemeClr>
                            </a:solidFill>
                            <a:latin typeface="Cambria Math" panose="02040503050406030204" pitchFamily="18" charset="0"/>
                          </a:rPr>
                          <m:t>𝑘</m:t>
                        </m:r>
                      </m:sub>
                    </m:sSub>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を</a:t>
                </a:r>
                <a14:m>
                  <m:oMath xmlns:m="http://schemas.openxmlformats.org/officeDocument/2006/math">
                    <m:r>
                      <a:rPr lang="en-US" altLang="ja-JP" sz="2800" b="0" i="1" dirty="0" smtClean="0">
                        <a:solidFill>
                          <a:schemeClr val="tx1">
                            <a:lumMod val="75000"/>
                            <a:lumOff val="25000"/>
                          </a:schemeClr>
                        </a:solidFill>
                        <a:latin typeface="Cambria Math" panose="02040503050406030204" pitchFamily="18" charset="0"/>
                      </a:rPr>
                      <m:t>𝑛</m:t>
                    </m:r>
                  </m:oMath>
                </a14:m>
                <a:r>
                  <a:rPr lang="ja-JP" altLang="en-US" sz="2800" dirty="0">
                    <a:solidFill>
                      <a:schemeClr val="tx1">
                        <a:lumMod val="75000"/>
                        <a:lumOff val="25000"/>
                      </a:schemeClr>
                    </a:solidFill>
                    <a:latin typeface="Meiryo" panose="020B0604030504040204" pitchFamily="34" charset="-128"/>
                    <a:ea typeface="Meiryo" panose="020B0604030504040204" pitchFamily="34" charset="-128"/>
                  </a:rPr>
                  <a:t>として使う。</a:t>
                </a:r>
                <a:endParaRPr lang="en-US" altLang="ja-JP" sz="2800" dirty="0">
                  <a:solidFill>
                    <a:schemeClr val="tx1">
                      <a:lumMod val="75000"/>
                      <a:lumOff val="25000"/>
                    </a:schemeClr>
                  </a:solidFill>
                  <a:latin typeface="Meiryo" panose="020B0604030504040204" pitchFamily="34" charset="-128"/>
                  <a:ea typeface="Meiryo" panose="020B0604030504040204" pitchFamily="34" charset="-128"/>
                </a:endParaRPr>
              </a:p>
              <a:p>
                <a:pPr algn="ctr"/>
                <a:endParaRPr lang="en-US" altLang="ja-JP" sz="2800" dirty="0">
                  <a:solidFill>
                    <a:schemeClr val="tx1">
                      <a:lumMod val="75000"/>
                      <a:lumOff val="25000"/>
                    </a:schemeClr>
                  </a:solidFill>
                  <a:latin typeface="Meiryo" panose="020B0604030504040204" pitchFamily="34" charset="-128"/>
                  <a:ea typeface="Meiryo" panose="020B0604030504040204" pitchFamily="34" charset="-128"/>
                </a:endParaRPr>
              </a:p>
              <a:p>
                <a:pPr algn="ctr"/>
                <a14:m>
                  <m:oMathPara xmlns:m="http://schemas.openxmlformats.org/officeDocument/2006/math">
                    <m:oMathParaPr>
                      <m:jc m:val="centerGroup"/>
                    </m:oMathParaPr>
                    <m:oMath xmlns:m="http://schemas.openxmlformats.org/officeDocument/2006/math">
                      <m:r>
                        <a:rPr lang="en-US" altLang="ko-KR" sz="2800" b="0" i="1" smtClean="0">
                          <a:solidFill>
                            <a:schemeClr val="tx1">
                              <a:lumMod val="75000"/>
                              <a:lumOff val="25000"/>
                            </a:schemeClr>
                          </a:solidFill>
                          <a:latin typeface="Cambria Math" panose="02040503050406030204" pitchFamily="18" charset="0"/>
                        </a:rPr>
                        <m:t>𝐴𝑡𝑡𝑒𝑛𝑡𝑖𝑜𝑛</m:t>
                      </m:r>
                      <m:d>
                        <m:dPr>
                          <m:ctrlPr>
                            <a:rPr lang="en-US" altLang="ko-KR" sz="2800" b="0" i="1" smtClean="0">
                              <a:solidFill>
                                <a:schemeClr val="tx1">
                                  <a:lumMod val="75000"/>
                                  <a:lumOff val="25000"/>
                                </a:schemeClr>
                              </a:solidFill>
                              <a:latin typeface="Cambria Math" panose="02040503050406030204" pitchFamily="18" charset="0"/>
                            </a:rPr>
                          </m:ctrlPr>
                        </m:dPr>
                        <m:e>
                          <m:r>
                            <a:rPr lang="en-US" altLang="ko-KR" sz="2800" b="0" i="1" smtClean="0">
                              <a:solidFill>
                                <a:schemeClr val="tx1">
                                  <a:lumMod val="75000"/>
                                  <a:lumOff val="25000"/>
                                </a:schemeClr>
                              </a:solidFill>
                              <a:latin typeface="Cambria Math" panose="02040503050406030204" pitchFamily="18" charset="0"/>
                            </a:rPr>
                            <m:t>𝑄</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𝐾</m:t>
                          </m:r>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𝑉</m:t>
                          </m:r>
                        </m:e>
                      </m:d>
                      <m:r>
                        <a:rPr lang="en-US" altLang="ko-KR" sz="2800" b="0" i="1" smtClean="0">
                          <a:solidFill>
                            <a:schemeClr val="tx1">
                              <a:lumMod val="75000"/>
                              <a:lumOff val="25000"/>
                            </a:schemeClr>
                          </a:solidFill>
                          <a:latin typeface="Cambria Math" panose="02040503050406030204" pitchFamily="18" charset="0"/>
                        </a:rPr>
                        <m:t>=</m:t>
                      </m:r>
                      <m:r>
                        <a:rPr lang="en-US" altLang="ko-KR" sz="2800" b="0" i="1" smtClean="0">
                          <a:solidFill>
                            <a:schemeClr val="tx1">
                              <a:lumMod val="75000"/>
                              <a:lumOff val="25000"/>
                            </a:schemeClr>
                          </a:solidFill>
                          <a:latin typeface="Cambria Math" panose="02040503050406030204" pitchFamily="18" charset="0"/>
                        </a:rPr>
                        <m:t>𝑠𝑜𝑓𝑡𝑚𝑎𝑥</m:t>
                      </m:r>
                      <m:d>
                        <m:dPr>
                          <m:ctrlPr>
                            <a:rPr lang="en-US" altLang="ko-KR" sz="2800" b="0" i="1" smtClean="0">
                              <a:solidFill>
                                <a:schemeClr val="tx1">
                                  <a:lumMod val="75000"/>
                                  <a:lumOff val="25000"/>
                                </a:schemeClr>
                              </a:solidFill>
                              <a:latin typeface="Cambria Math" panose="02040503050406030204" pitchFamily="18" charset="0"/>
                            </a:rPr>
                          </m:ctrlPr>
                        </m:dPr>
                        <m:e>
                          <m:f>
                            <m:fPr>
                              <m:ctrlPr>
                                <a:rPr lang="en-US" altLang="ko-KR" sz="2800" b="0" i="1" smtClean="0">
                                  <a:solidFill>
                                    <a:schemeClr val="tx1">
                                      <a:lumMod val="75000"/>
                                      <a:lumOff val="25000"/>
                                    </a:schemeClr>
                                  </a:solidFill>
                                  <a:latin typeface="Cambria Math" panose="02040503050406030204" pitchFamily="18" charset="0"/>
                                </a:rPr>
                              </m:ctrlPr>
                            </m:fPr>
                            <m:num>
                              <m:r>
                                <a:rPr lang="en-US" altLang="ko-KR" sz="2800" b="0" i="1" smtClean="0">
                                  <a:solidFill>
                                    <a:schemeClr val="tx1">
                                      <a:lumMod val="75000"/>
                                      <a:lumOff val="25000"/>
                                    </a:schemeClr>
                                  </a:solidFill>
                                  <a:latin typeface="Cambria Math" panose="02040503050406030204" pitchFamily="18" charset="0"/>
                                </a:rPr>
                                <m:t>𝑄</m:t>
                              </m:r>
                              <m:sSup>
                                <m:sSupPr>
                                  <m:ctrlPr>
                                    <a:rPr lang="en-US" altLang="ko-KR" sz="2800" b="0" i="1" smtClean="0">
                                      <a:solidFill>
                                        <a:schemeClr val="tx1">
                                          <a:lumMod val="75000"/>
                                          <a:lumOff val="25000"/>
                                        </a:schemeClr>
                                      </a:solidFill>
                                      <a:latin typeface="Cambria Math" panose="02040503050406030204" pitchFamily="18" charset="0"/>
                                    </a:rPr>
                                  </m:ctrlPr>
                                </m:sSupPr>
                                <m:e>
                                  <m:r>
                                    <a:rPr lang="en-US" altLang="ko-KR" sz="2800" b="0" i="1" smtClean="0">
                                      <a:solidFill>
                                        <a:schemeClr val="tx1">
                                          <a:lumMod val="75000"/>
                                          <a:lumOff val="25000"/>
                                        </a:schemeClr>
                                      </a:solidFill>
                                      <a:latin typeface="Cambria Math" panose="02040503050406030204" pitchFamily="18" charset="0"/>
                                    </a:rPr>
                                    <m:t>𝐾</m:t>
                                  </m:r>
                                </m:e>
                                <m:sup>
                                  <m:r>
                                    <a:rPr lang="en-US" altLang="ko-KR" sz="2800" b="0" i="1" smtClean="0">
                                      <a:solidFill>
                                        <a:schemeClr val="tx1">
                                          <a:lumMod val="75000"/>
                                          <a:lumOff val="25000"/>
                                        </a:schemeClr>
                                      </a:solidFill>
                                      <a:latin typeface="Cambria Math" panose="02040503050406030204" pitchFamily="18" charset="0"/>
                                    </a:rPr>
                                    <m:t>𝑇</m:t>
                                  </m:r>
                                </m:sup>
                              </m:sSup>
                            </m:num>
                            <m:den>
                              <m:rad>
                                <m:radPr>
                                  <m:degHide m:val="on"/>
                                  <m:ctrlPr>
                                    <a:rPr lang="en-US" altLang="ko-KR" sz="2800" b="0" i="1" smtClean="0">
                                      <a:solidFill>
                                        <a:schemeClr val="tx1">
                                          <a:lumMod val="75000"/>
                                          <a:lumOff val="25000"/>
                                        </a:schemeClr>
                                      </a:solidFill>
                                      <a:latin typeface="Cambria Math" panose="02040503050406030204" pitchFamily="18" charset="0"/>
                                    </a:rPr>
                                  </m:ctrlPr>
                                </m:radPr>
                                <m:deg/>
                                <m:e>
                                  <m:sSub>
                                    <m:sSubPr>
                                      <m:ctrlPr>
                                        <a:rPr lang="en-US" altLang="ko-KR" sz="2800" b="0" i="1" smtClean="0">
                                          <a:solidFill>
                                            <a:schemeClr val="tx1">
                                              <a:lumMod val="75000"/>
                                              <a:lumOff val="25000"/>
                                            </a:schemeClr>
                                          </a:solidFill>
                                          <a:latin typeface="Cambria Math" panose="02040503050406030204" pitchFamily="18" charset="0"/>
                                        </a:rPr>
                                      </m:ctrlPr>
                                    </m:sSubPr>
                                    <m:e>
                                      <m:r>
                                        <a:rPr lang="en-US" altLang="ko-KR" sz="2800" b="0" i="1" smtClean="0">
                                          <a:solidFill>
                                            <a:schemeClr val="tx1">
                                              <a:lumMod val="75000"/>
                                              <a:lumOff val="25000"/>
                                            </a:schemeClr>
                                          </a:solidFill>
                                          <a:latin typeface="Cambria Math" panose="02040503050406030204" pitchFamily="18" charset="0"/>
                                        </a:rPr>
                                        <m:t>𝑑</m:t>
                                      </m:r>
                                    </m:e>
                                    <m:sub>
                                      <m:r>
                                        <a:rPr lang="en-US" altLang="ko-KR" sz="2800" b="0" i="1" smtClean="0">
                                          <a:solidFill>
                                            <a:schemeClr val="tx1">
                                              <a:lumMod val="75000"/>
                                              <a:lumOff val="25000"/>
                                            </a:schemeClr>
                                          </a:solidFill>
                                          <a:latin typeface="Cambria Math" panose="02040503050406030204" pitchFamily="18" charset="0"/>
                                        </a:rPr>
                                        <m:t>𝑘</m:t>
                                      </m:r>
                                    </m:sub>
                                  </m:sSub>
                                </m:e>
                              </m:rad>
                            </m:den>
                          </m:f>
                        </m:e>
                      </m:d>
                      <m:r>
                        <a:rPr lang="en-US" altLang="ko-KR" sz="2800" b="0" i="1" smtClean="0">
                          <a:solidFill>
                            <a:schemeClr val="tx1">
                              <a:lumMod val="75000"/>
                              <a:lumOff val="25000"/>
                            </a:schemeClr>
                          </a:solidFill>
                          <a:latin typeface="Cambria Math" panose="02040503050406030204" pitchFamily="18" charset="0"/>
                        </a:rPr>
                        <m:t>𝑉</m:t>
                      </m:r>
                    </m:oMath>
                  </m:oMathPara>
                </a14:m>
                <a:endParaRPr lang="ko-KR" altLang="en-US" sz="2800" dirty="0">
                  <a:solidFill>
                    <a:schemeClr val="tx1">
                      <a:lumMod val="75000"/>
                      <a:lumOff val="25000"/>
                    </a:schemeClr>
                  </a:solidFill>
                  <a:latin typeface="Meiryo" panose="020B0604030504040204" pitchFamily="34" charset="-128"/>
                </a:endParaRPr>
              </a:p>
            </p:txBody>
          </p:sp>
        </mc:Choice>
        <mc:Fallback>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36320" y="2537417"/>
                <a:ext cx="10180320" cy="2934329"/>
              </a:xfrm>
              <a:prstGeom prst="rect">
                <a:avLst/>
              </a:prstGeom>
              <a:blipFill>
                <a:blip r:embed="rId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6980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Scaled dot product attention</a:t>
            </a:r>
            <a:endParaRPr lang="ja-JP" altLang="en-US" sz="3600" dirty="0"/>
          </a:p>
        </p:txBody>
      </p:sp>
      <p:pic>
        <p:nvPicPr>
          <p:cNvPr id="4" name="그림 3">
            <a:extLst>
              <a:ext uri="{FF2B5EF4-FFF2-40B4-BE49-F238E27FC236}">
                <a16:creationId xmlns:a16="http://schemas.microsoft.com/office/drawing/2014/main" id="{E0226F28-5B95-3342-BDFA-D7C33EB33455}"/>
              </a:ext>
            </a:extLst>
          </p:cNvPr>
          <p:cNvPicPr>
            <a:picLocks noChangeAspect="1"/>
          </p:cNvPicPr>
          <p:nvPr/>
        </p:nvPicPr>
        <p:blipFill rotWithShape="1">
          <a:blip r:embed="rId2"/>
          <a:srcRect l="26932" t="22222" r="21250" b="33939"/>
          <a:stretch/>
        </p:blipFill>
        <p:spPr>
          <a:xfrm>
            <a:off x="221672" y="2484106"/>
            <a:ext cx="5988718" cy="2849894"/>
          </a:xfrm>
          <a:prstGeom prst="rect">
            <a:avLst/>
          </a:prstGeom>
        </p:spPr>
      </p:pic>
      <p:pic>
        <p:nvPicPr>
          <p:cNvPr id="7" name="그림 6">
            <a:extLst>
              <a:ext uri="{FF2B5EF4-FFF2-40B4-BE49-F238E27FC236}">
                <a16:creationId xmlns:a16="http://schemas.microsoft.com/office/drawing/2014/main" id="{D8CEC124-2FC1-77E5-7BE3-48110389E1C3}"/>
              </a:ext>
            </a:extLst>
          </p:cNvPr>
          <p:cNvPicPr>
            <a:picLocks noChangeAspect="1"/>
          </p:cNvPicPr>
          <p:nvPr/>
        </p:nvPicPr>
        <p:blipFill rotWithShape="1">
          <a:blip r:embed="rId3"/>
          <a:srcRect l="26932" t="21616" r="21250" b="6464"/>
          <a:stretch/>
        </p:blipFill>
        <p:spPr>
          <a:xfrm>
            <a:off x="6371222" y="2027105"/>
            <a:ext cx="5820778" cy="4544292"/>
          </a:xfrm>
          <a:prstGeom prst="rect">
            <a:avLst/>
          </a:prstGeom>
        </p:spPr>
      </p:pic>
    </p:spTree>
    <p:extLst>
      <p:ext uri="{BB962C8B-B14F-4D97-AF65-F5344CB8AC3E}">
        <p14:creationId xmlns:p14="http://schemas.microsoft.com/office/powerpoint/2010/main" val="37616727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499</TotalTime>
  <Words>398</Words>
  <Application>Microsoft Office PowerPoint</Application>
  <PresentationFormat>와이드스크린</PresentationFormat>
  <Paragraphs>43</Paragraphs>
  <Slides>9</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-apple-system</vt:lpstr>
      <vt:lpstr>Meiryo</vt:lpstr>
      <vt:lpstr>Meiryo UI</vt:lpstr>
      <vt:lpstr>Arial</vt:lpstr>
      <vt:lpstr>Calibri</vt:lpstr>
      <vt:lpstr>Cambria Math</vt:lpstr>
      <vt:lpstr>Franklin Gothic Book</vt:lpstr>
      <vt:lpstr>1_RetrospectVTI</vt:lpstr>
      <vt:lpstr>進捗発表8 Transformer: Attention is all you need</vt:lpstr>
      <vt:lpstr>Attention is all you need</vt:lpstr>
      <vt:lpstr>Seq2Seqモデルの限界</vt:lpstr>
      <vt:lpstr>Transformerの構造</vt:lpstr>
      <vt:lpstr>Positional Encoding</vt:lpstr>
      <vt:lpstr>Positional Encoding</vt:lpstr>
      <vt:lpstr>Encoder の Self-Attention</vt:lpstr>
      <vt:lpstr>Encoder の Self-Attention</vt:lpstr>
      <vt:lpstr>Encoder の Self-Attention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進捗発表8 Transformer: Attention is all you need</dc:title>
  <dc:creator>9LDI1101</dc:creator>
  <cp:lastModifiedBy>9LDI1101</cp:lastModifiedBy>
  <cp:revision>44</cp:revision>
  <dcterms:created xsi:type="dcterms:W3CDTF">2023-04-26T09:29:44Z</dcterms:created>
  <dcterms:modified xsi:type="dcterms:W3CDTF">2023-05-07T16:00:00Z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