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448" r:id="rId5"/>
    <p:sldId id="2462" r:id="rId6"/>
    <p:sldId id="259" r:id="rId7"/>
    <p:sldId id="2451" r:id="rId8"/>
    <p:sldId id="2463" r:id="rId9"/>
    <p:sldId id="2464" r:id="rId10"/>
    <p:sldId id="2432" r:id="rId11"/>
    <p:sldId id="2433" r:id="rId12"/>
    <p:sldId id="2450" r:id="rId13"/>
    <p:sldId id="260" r:id="rId14"/>
    <p:sldId id="2457" r:id="rId15"/>
    <p:sldId id="2453" r:id="rId16"/>
    <p:sldId id="262" r:id="rId17"/>
    <p:sldId id="2454" r:id="rId18"/>
    <p:sldId id="2456" r:id="rId19"/>
    <p:sldId id="2436" r:id="rId2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5033" autoAdjust="0"/>
  </p:normalViewPr>
  <p:slideViewPr>
    <p:cSldViewPr snapToGrid="0">
      <p:cViewPr varScale="1">
        <p:scale>
          <a:sx n="55" d="100"/>
          <a:sy n="55" d="100"/>
        </p:scale>
        <p:origin x="96" y="104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セクター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セクター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セクター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ja-JP" sz="1500" noProof="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2EA74B-ADBA-40FB-8795-3C8E6C404AB7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E6E828E-191C-489F-B083-9CD39052DDA4}" type="datetime1">
              <a:rPr lang="ja-JP" altLang="en-US" smtClean="0"/>
              <a:pPr/>
              <a:t>2023/1/12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8B34ED-4CDD-41C9-90F7-D768D5559A6F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491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ja-JP" altLang="en-US" spc="300" noProof="0" dirty="0"/>
              <a:t>年次レビュー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ja-JP" altLang="en-US" noProof="0" dirty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ja" altLang="ja-JP" sz="1600" dirty="0">
                <a:cs typeface="Biome Light" panose="020B0303030204020804" pitchFamily="34" charset="0"/>
              </a:rPr>
              <a:t>クリックしてマスター テキストのスタイルを編集します。</a:t>
            </a:r>
          </a:p>
        </p:txBody>
      </p:sp>
      <p:sp>
        <p:nvSpPr>
          <p:cNvPr id="17" name="スライド番号プレースホルダー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" name="長方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ja-JP" altLang="en-US" sz="4000" spc="300" noProof="0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クリックして編集する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4" name="オンライン イメージ プレースホルダー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  <p:sp>
        <p:nvSpPr>
          <p:cNvPr id="35" name="オンライン イメージ プレースホルダー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  <p:sp>
        <p:nvSpPr>
          <p:cNvPr id="36" name="オンライン イメージ プレースホルダー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タイトル​​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長方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algn="ctr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ja" altLang="ja-JP" sz="1600" dirty="0">
                <a:cs typeface="Biome Light" panose="020B0303030204020804" pitchFamily="34" charset="0"/>
              </a:rPr>
              <a:t>クリックしてマスター テキストのスタイルを編集します。</a:t>
            </a:r>
          </a:p>
        </p:txBody>
      </p:sp>
      <p:sp>
        <p:nvSpPr>
          <p:cNvPr id="17" name="スライド番号プレースホルダー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ja-JP" altLang="en-US" noProof="0"/>
              <a:t>クリックしてマスター タイトルを編集する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スライドのタイトルをここに入力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9" name="スライド番号プレースホルダー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図プレースホルダー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図プレースホルダー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図プレースホルダー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2" name="図プレースホルダー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3" name="図プレースホルダー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および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ja-JP" altLang="en-US" sz="4800" noProof="0"/>
              <a:t>マスター タイトルの書式設定</a:t>
            </a:r>
          </a:p>
        </p:txBody>
      </p:sp>
      <p:sp>
        <p:nvSpPr>
          <p:cNvPr id="19" name="図プレースホルダー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ja-JP" altLang="en-US" spc="3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2" name="テキスト プレースホルダー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ja-JP" altLang="en-US" spc="3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ja-JP" altLang="en-US" sz="4800" noProof="0"/>
              <a:t>マスター タイトルの書式設定</a:t>
            </a:r>
          </a:p>
        </p:txBody>
      </p:sp>
      <p:sp>
        <p:nvSpPr>
          <p:cNvPr id="28" name="テキスト プレースホルダー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5" name="図プレースホルダー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6" name="図プレースホルダー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9" name="テキスト プレースホルダー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9.wdp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2.wdp"/><Relationship Id="rId5" Type="http://schemas.openxmlformats.org/officeDocument/2006/relationships/image" Target="../media/image14.png"/><Relationship Id="rId4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4.wdp"/><Relationship Id="rId5" Type="http://schemas.openxmlformats.org/officeDocument/2006/relationships/image" Target="../media/image16.png"/><Relationship Id="rId4" Type="http://schemas.microsoft.com/office/2007/relationships/hdphoto" Target="../media/hdphoto1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抽象的な画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感情的な会話が可能なチャットボット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9.24.XX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 Siwon Seo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チームに会う</a:t>
            </a:r>
          </a:p>
        </p:txBody>
      </p:sp>
      <p:pic>
        <p:nvPicPr>
          <p:cNvPr id="11" name="図プレースホルダー 10" descr="縦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図プレースホルダー 15" descr="縦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図プレースホルダー 17" descr="縦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図プレースホルダー 21" descr="縦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図プレースホルダー 23" descr="縦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図プレースホルダー 19" descr="縦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ja-JP" sz="1800" spc="300" dirty="0"/>
              <a:t>ANA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最高経営責任者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LARISSA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最高財務責任者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ROMAN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最高技術責任者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FEDERICO</a:t>
            </a:r>
            <a:r>
              <a:rPr lang="ja-JP" altLang="en-US" sz="1800" dirty="0"/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最高個人情報責任者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ALEJANDRA 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最高マーケティング責任者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JIM 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最高執行責任者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次のステップ</a:t>
            </a:r>
          </a:p>
        </p:txBody>
      </p:sp>
      <p:pic>
        <p:nvPicPr>
          <p:cNvPr id="13" name="図プレースホルダー 12" descr="レンガの壁に対してテーブルの上にあるコンピューターのクローズアップ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 rtlCol="0"/>
          <a:lstStyle/>
          <a:p>
            <a:pPr rtl="0"/>
            <a:r>
              <a:rPr lang="ja-JP" altLang="en-US" spc="300"/>
              <a:t>将来の展望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4800" spc="300"/>
              <a:t>四半期</a:t>
            </a:r>
            <a:r>
              <a:rPr lang="ja-JP" altLang="en-US" sz="4800"/>
              <a:t> タイムライン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0292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lang="ja-JP" altLang="en-US" sz="17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 </a:t>
                      </a:r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amet, consectetur adipiscing elit.Mauris vitae lorem id leo accumsan.</a:t>
                      </a:r>
                      <a:endParaRPr lang="ja-JP" altLang="en-US" sz="140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amet, consectetur adipiscing elit.Mauris vitae lorem id leo accumsan.</a:t>
                      </a:r>
                      <a:endParaRPr lang="ja-JP" altLang="en-US" sz="140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amet, consectetur adipiscing elit.Mauris vitae lorem id leo accumsan.</a:t>
                      </a:r>
                      <a:endParaRPr lang="ja-JP" altLang="en-US" sz="140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elit.Mauris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vitae lorem id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.</a:t>
                      </a:r>
                      <a:endParaRPr lang="ja-JP" altLang="en-US" sz="14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ja-JP" altLang="en-US" sz="4800" spc="300"/>
              <a:t>第 </a:t>
            </a:r>
            <a:r>
              <a:rPr lang="en-US" altLang="ja-JP" sz="4800" spc="300"/>
              <a:t>2 </a:t>
            </a:r>
            <a:r>
              <a:rPr lang="ja-JP" altLang="en-US" sz="4800" spc="300"/>
              <a:t>四半期の目標</a:t>
            </a:r>
          </a:p>
        </p:txBody>
      </p:sp>
      <p:pic>
        <p:nvPicPr>
          <p:cNvPr id="15" name="図プレースホルダー 14" descr="グループ プロの写真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図プレースホルダー 9" descr="コンピューター ボードのクローズアップ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ja-JP" altLang="en-US" spc="300" dirty="0">
                <a:solidFill>
                  <a:schemeClr val="tx1"/>
                </a:solidFill>
              </a:rPr>
              <a:t>従業員の機会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ja-JP" altLang="en-US" spc="300" dirty="0">
                <a:solidFill>
                  <a:schemeClr val="tx1"/>
                </a:solidFill>
              </a:rPr>
              <a:t>ビジネスの優先事項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1"/>
                </a:solidFill>
              </a:rPr>
              <a:t>7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15 </a:t>
            </a:r>
            <a:r>
              <a:rPr lang="ja-JP" altLang="en-US" sz="1400" dirty="0">
                <a:solidFill>
                  <a:schemeClr val="tx1"/>
                </a:solidFill>
              </a:rPr>
              <a:t>日の年度末のお祝い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1"/>
                </a:solidFill>
              </a:rPr>
              <a:t>8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14 </a:t>
            </a:r>
            <a:r>
              <a:rPr lang="ja-JP" altLang="en-US" sz="1400" dirty="0">
                <a:solidFill>
                  <a:schemeClr val="tx1"/>
                </a:solidFill>
              </a:rPr>
              <a:t>日の従業員学習の日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1"/>
                </a:solidFill>
              </a:rPr>
              <a:t>9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3 </a:t>
            </a:r>
            <a:r>
              <a:rPr lang="ja-JP" altLang="en-US" sz="1400" dirty="0">
                <a:solidFill>
                  <a:schemeClr val="tx1"/>
                </a:solidFill>
              </a:rPr>
              <a:t>日の従業員ヨガ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セミナー シリーズは </a:t>
            </a:r>
            <a:r>
              <a:rPr lang="en-US" altLang="ja-JP" sz="1400" dirty="0">
                <a:solidFill>
                  <a:schemeClr val="tx1"/>
                </a:solidFill>
              </a:rPr>
              <a:t>9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10 </a:t>
            </a:r>
            <a:r>
              <a:rPr lang="ja-JP" altLang="en-US" sz="1400" dirty="0">
                <a:solidFill>
                  <a:schemeClr val="tx1"/>
                </a:solidFill>
              </a:rPr>
              <a:t>日から始まります 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顧客満足度を </a:t>
            </a:r>
            <a:r>
              <a:rPr lang="en-US" altLang="ja-JP" sz="1400" dirty="0">
                <a:solidFill>
                  <a:schemeClr val="tx1"/>
                </a:solidFill>
              </a:rPr>
              <a:t>2% </a:t>
            </a:r>
            <a:r>
              <a:rPr lang="ja-JP" altLang="en-US" sz="1400" dirty="0">
                <a:solidFill>
                  <a:schemeClr val="tx1"/>
                </a:solidFill>
              </a:rPr>
              <a:t>向上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成長し続ける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サードパーティ組織とのイニシアチブ パートナーシップ</a:t>
            </a: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ja-JP" altLang="en-US" sz="4800" spc="300"/>
              <a:t>第 </a:t>
            </a:r>
            <a:r>
              <a:rPr lang="en-US" altLang="ja-JP" sz="4800" spc="300"/>
              <a:t>2 </a:t>
            </a:r>
            <a:r>
              <a:rPr lang="ja-JP" altLang="en-US" sz="4800" spc="300"/>
              <a:t>四半期の目標 </a:t>
            </a:r>
          </a:p>
        </p:txBody>
      </p:sp>
      <p:pic>
        <p:nvPicPr>
          <p:cNvPr id="14" name="図プレースホルダー 13" descr="壁の青写真を見つめている人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図プレースホルダー 15" descr="透明なホワイト ボードに貼られた付箋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図プレースホルダー 18" descr="会議のテーブルに座っている人々のグループ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spc="300" dirty="0"/>
              <a:t>業務優先事項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spc="0" dirty="0"/>
              <a:t>顧客満足度を </a:t>
            </a:r>
            <a:r>
              <a:rPr lang="en-US" altLang="ja-JP" sz="1400" spc="0" dirty="0"/>
              <a:t>2% </a:t>
            </a:r>
            <a:r>
              <a:rPr lang="ja-JP" altLang="en-US" sz="1400" spc="0" dirty="0"/>
              <a:t>向上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spc="0" dirty="0"/>
              <a:t>成長し続ける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ja-JP" altLang="en-US" spc="300" dirty="0"/>
          </a:p>
          <a:p>
            <a:pPr rtl="0"/>
            <a:endParaRPr lang="ja-JP" altLang="en-US" dirty="0"/>
          </a:p>
        </p:txBody>
      </p:sp>
      <p:sp>
        <p:nvSpPr>
          <p:cNvPr id="12" name="コンテンツ プレースホルダー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sz="2400" spc="300" dirty="0">
                <a:latin typeface="Meiryo UI" panose="020B0604030504040204" pitchFamily="50" charset="-128"/>
                <a:ea typeface="Meiryo UI" panose="020B0604030504040204" pitchFamily="50" charset="-128"/>
              </a:rPr>
              <a:t>追加済み</a:t>
            </a:r>
            <a:br>
              <a:rPr lang="ja-JP" altLang="en-US" sz="2400" spc="3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spc="300" dirty="0">
                <a:latin typeface="Meiryo UI" panose="020B0604030504040204" pitchFamily="50" charset="-128"/>
                <a:ea typeface="Meiryo UI" panose="020B0604030504040204" pitchFamily="50" charset="-128"/>
              </a:rPr>
              <a:t>優先事項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ソーシャル メディアの存在感を高める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開発コストが予算を下回っていることを確認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ja-JP" altLang="en-US" sz="2400" spc="300">
                <a:latin typeface="Meiryo UI" panose="020B0604030504040204" pitchFamily="50" charset="-128"/>
                <a:ea typeface="Meiryo UI" panose="020B0604030504040204" pitchFamily="50" charset="-128"/>
              </a:rPr>
              <a:t>従業員の機会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インターンの開始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屋内のレック リーグ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チェス トーナメント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ビッグ ゲーム観戦会</a:t>
            </a:r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概要</a:t>
            </a:r>
          </a:p>
        </p:txBody>
      </p:sp>
      <p:pic>
        <p:nvPicPr>
          <p:cNvPr id="6" name="図プレースホルダー 5" descr="れんがの壁の青写真を見つめている人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私たちのビジネスは好調です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前四半期の利益は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3%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増加しました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ja-JP" altLang="en-US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私たちは仕事を成し遂げています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統合プロジェクトを完了しました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ja-JP" altLang="en-US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私たちは顧客に提供しています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顧客満足度が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70%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から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80%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に向上しました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ja-JP" altLang="en-US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私たちの顧客は戻ってき続けます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顧客維持率が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4%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向上しました</a:t>
            </a:r>
          </a:p>
          <a:p>
            <a:pPr rtl="0"/>
            <a:endParaRPr lang="ja-JP" altLang="en-US" b="1"/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プレースホルダー 7" descr="抽象的な画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00" spc="300"/>
              <a:t>ありがとうございます</a:t>
            </a:r>
          </a:p>
        </p:txBody>
      </p:sp>
      <p:pic>
        <p:nvPicPr>
          <p:cNvPr id="24" name="オンライン イメージ プレースホルダー 23" descr="ユーザー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オンライン イメージ プレースホルダー 11" descr="スマート フォン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オンライン イメージ プレースホルダー 27" descr="封筒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941" y="3903126"/>
            <a:ext cx="3387275" cy="518795"/>
          </a:xfrm>
        </p:spPr>
        <p:txBody>
          <a:bodyPr rtlCol="0"/>
          <a:lstStyle/>
          <a:p>
            <a:pPr rtl="0"/>
            <a:r>
              <a:rPr lang="en-US" altLang="ja-JP" dirty="0"/>
              <a:t>VICTORIA LINDQVIST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ja-JP"/>
              <a:t>+1 (589) 555-0199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altLang="ja-JP"/>
              <a:t>victoria@fabrikam.com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ja-JP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目次</a:t>
            </a:r>
          </a:p>
        </p:txBody>
      </p:sp>
      <p:pic>
        <p:nvPicPr>
          <p:cNvPr id="8" name="図プレースホルダー 7" descr="会議のテーブルに座っている人々のグループ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Abstract</a:t>
            </a:r>
          </a:p>
          <a:p>
            <a:pPr rtl="0"/>
            <a:r>
              <a:rPr lang="en-US" altLang="ja-JP" dirty="0"/>
              <a:t>Bert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概要</a:t>
            </a:r>
          </a:p>
        </p:txBody>
      </p:sp>
      <p:pic>
        <p:nvPicPr>
          <p:cNvPr id="5" name="図プレースホルダー 4" descr="さまざまな人々がノート PC を操作しているテーブル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911969" cy="3446346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>
                <a:cs typeface="Biome Light" panose="020B0303030204020804" pitchFamily="34" charset="0"/>
              </a:rPr>
              <a:t>コンピューターが人の指示をより正確に理解したり、友達みたいな存在になるためには、人間のように話せる必要があると考えられる。</a:t>
            </a:r>
            <a:endParaRPr lang="en-US" altLang="ja-JP" dirty="0">
              <a:cs typeface="Biome Light" panose="020B03030302040208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>
                <a:cs typeface="Biome Light" panose="020B0303030204020804" pitchFamily="34" charset="0"/>
              </a:rPr>
              <a:t>この研究では、</a:t>
            </a:r>
            <a:r>
              <a:rPr lang="en-US" altLang="ko-KR" dirty="0">
                <a:cs typeface="Biome Light" panose="020B0303030204020804" pitchFamily="34" charset="0"/>
              </a:rPr>
              <a:t>BART(Mike Lewis et al., 2020)</a:t>
            </a:r>
            <a:r>
              <a:rPr lang="ja-JP" altLang="en-US" dirty="0">
                <a:cs typeface="Biome Light" panose="020B0303030204020804" pitchFamily="34" charset="0"/>
              </a:rPr>
              <a:t>を使い、感情を理解し、それに適する</a:t>
            </a:r>
            <a:r>
              <a:rPr lang="en-US" altLang="ja-JP" dirty="0">
                <a:cs typeface="Biome Light" panose="020B0303030204020804" pitchFamily="34" charset="0"/>
              </a:rPr>
              <a:t>”</a:t>
            </a:r>
            <a:r>
              <a:rPr lang="ja-JP" altLang="en-US" dirty="0">
                <a:cs typeface="Biome Light" panose="020B0303030204020804" pitchFamily="34" charset="0"/>
              </a:rPr>
              <a:t>感情的</a:t>
            </a:r>
            <a:r>
              <a:rPr lang="en-US" altLang="ja-JP" dirty="0">
                <a:cs typeface="Biome Light" panose="020B0303030204020804" pitchFamily="34" charset="0"/>
              </a:rPr>
              <a:t>”</a:t>
            </a:r>
            <a:r>
              <a:rPr lang="ja-JP" altLang="en-US" dirty="0">
                <a:cs typeface="Biome Light" panose="020B0303030204020804" pitchFamily="34" charset="0"/>
              </a:rPr>
              <a:t>な答えができるチャットボットを具現することを目標とする。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BART</a:t>
            </a:r>
            <a:r>
              <a:rPr lang="ja-JP" altLang="en-US" dirty="0"/>
              <a:t>とは。</a:t>
            </a:r>
          </a:p>
        </p:txBody>
      </p:sp>
      <p:pic>
        <p:nvPicPr>
          <p:cNvPr id="8" name="図プレースホルダー 7" descr="コンピューター コードのクローズアップ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B69BD9-6E2E-60CB-3980-7BC8A9B9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ja-JP" noProof="0" smtClean="0"/>
              <a:t>5</a:t>
            </a:fld>
            <a:endParaRPr lang="ja-JP" altLang="en-US" noProof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3A2E6C-DBCF-001D-BE02-307CC57DA3A7}"/>
              </a:ext>
            </a:extLst>
          </p:cNvPr>
          <p:cNvSpPr txBox="1"/>
          <p:nvPr/>
        </p:nvSpPr>
        <p:spPr>
          <a:xfrm>
            <a:off x="567550" y="193431"/>
            <a:ext cx="1105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FF0000"/>
                </a:solidFill>
              </a:rPr>
              <a:t>B</a:t>
            </a:r>
            <a:r>
              <a:rPr kumimoji="1" lang="en-US" altLang="ja-JP" sz="4800" dirty="0"/>
              <a:t>idirectional </a:t>
            </a:r>
            <a:r>
              <a:rPr kumimoji="1" lang="en-US" altLang="ja-JP" sz="4800" dirty="0">
                <a:solidFill>
                  <a:srgbClr val="FF0000"/>
                </a:solidFill>
              </a:rPr>
              <a:t>A</a:t>
            </a:r>
            <a:r>
              <a:rPr kumimoji="1" lang="en-US" altLang="ja-JP" sz="4800" dirty="0"/>
              <a:t>uto-</a:t>
            </a:r>
            <a:r>
              <a:rPr kumimoji="1" lang="en-US" altLang="ja-JP" sz="4800" dirty="0">
                <a:solidFill>
                  <a:srgbClr val="FF0000"/>
                </a:solidFill>
              </a:rPr>
              <a:t>R</a:t>
            </a:r>
            <a:r>
              <a:rPr kumimoji="1" lang="en-US" altLang="ja-JP" sz="4800" dirty="0"/>
              <a:t>egressive </a:t>
            </a:r>
            <a:r>
              <a:rPr kumimoji="1" lang="en-US" altLang="ja-JP" sz="4800" dirty="0">
                <a:solidFill>
                  <a:srgbClr val="FF0000"/>
                </a:solidFill>
              </a:rPr>
              <a:t>T</a:t>
            </a:r>
            <a:r>
              <a:rPr kumimoji="1" lang="en-US" altLang="ja-JP" sz="4800" dirty="0"/>
              <a:t>ransformer</a:t>
            </a:r>
            <a:endParaRPr kumimoji="1" lang="ja-JP" altLang="en-US" sz="4800" dirty="0"/>
          </a:p>
        </p:txBody>
      </p:sp>
      <p:pic>
        <p:nvPicPr>
          <p:cNvPr id="1026" name="Picture 2" descr="그림1">
            <a:extLst>
              <a:ext uri="{FF2B5EF4-FFF2-40B4-BE49-F238E27FC236}">
                <a16:creationId xmlns:a16="http://schemas.microsoft.com/office/drawing/2014/main" id="{E93F2E84-20C8-50FA-DEE6-6C0330AB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62" y="1100297"/>
            <a:ext cx="8525673" cy="50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29213-52A0-47D7-4575-A3EDBB32C0A0}"/>
              </a:ext>
            </a:extLst>
          </p:cNvPr>
          <p:cNvSpPr txBox="1"/>
          <p:nvPr/>
        </p:nvSpPr>
        <p:spPr>
          <a:xfrm>
            <a:off x="1360976" y="6220434"/>
            <a:ext cx="9470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[BART: Denoising Sequence-to-Sequence Pre-training for Natural Language Generation, Translation, and Comprehension](https://aclanthology.org/2020.acl-main.703) (Lewis et al., ACL 2020)</a:t>
            </a:r>
          </a:p>
        </p:txBody>
      </p:sp>
    </p:spTree>
    <p:extLst>
      <p:ext uri="{BB962C8B-B14F-4D97-AF65-F5344CB8AC3E}">
        <p14:creationId xmlns:p14="http://schemas.microsoft.com/office/powerpoint/2010/main" val="2810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F47917E-3FBE-2E0A-EC0E-52FFC48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87717"/>
            <a:ext cx="11002962" cy="861645"/>
          </a:xfrm>
        </p:spPr>
        <p:txBody>
          <a:bodyPr/>
          <a:lstStyle/>
          <a:p>
            <a:r>
              <a:rPr lang="en-US" altLang="ja-JP" sz="4000" dirty="0"/>
              <a:t>BERT &amp; GPT</a:t>
            </a:r>
            <a:endParaRPr lang="ja-JP" altLang="en-US" sz="4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B168CF-43A0-0CAE-9948-CEA296D4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84" y="4906264"/>
            <a:ext cx="2098247" cy="861644"/>
          </a:xfrm>
        </p:spPr>
        <p:txBody>
          <a:bodyPr/>
          <a:lstStyle/>
          <a:p>
            <a:pPr algn="ctr"/>
            <a:r>
              <a:rPr lang="en-US" altLang="ja-JP" dirty="0"/>
              <a:t>BERT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DE5E6-D79C-32AA-9C48-EA2CDB1A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ja-JP" noProof="0" smtClean="0"/>
              <a:t>6</a:t>
            </a:fld>
            <a:endParaRPr lang="ja-JP" altLang="en-US" noProof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575EEFD4-30C5-FFF1-591C-2E581B83664E}"/>
              </a:ext>
            </a:extLst>
          </p:cNvPr>
          <p:cNvSpPr txBox="1">
            <a:spLocks/>
          </p:cNvSpPr>
          <p:nvPr/>
        </p:nvSpPr>
        <p:spPr>
          <a:xfrm>
            <a:off x="1770184" y="1457230"/>
            <a:ext cx="8651631" cy="209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/>
              <a:t>Transformer</a:t>
            </a:r>
          </a:p>
          <a:p>
            <a:pPr algn="ctr"/>
            <a:r>
              <a:rPr lang="en-US" altLang="ja-JP" dirty="0"/>
              <a:t>Seq2Seq Based</a:t>
            </a:r>
          </a:p>
          <a:p>
            <a:pPr algn="ctr"/>
            <a:r>
              <a:rPr lang="en-US" altLang="ja-JP" dirty="0"/>
              <a:t>Encoder – Decoder Model</a:t>
            </a:r>
          </a:p>
          <a:p>
            <a:pPr algn="ctr"/>
            <a:endParaRPr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F729901-FE3C-CF37-39B9-04A89313B0A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819308" y="3556486"/>
            <a:ext cx="1638347" cy="13497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テキスト プレースホルダー 6">
            <a:extLst>
              <a:ext uri="{FF2B5EF4-FFF2-40B4-BE49-F238E27FC236}">
                <a16:creationId xmlns:a16="http://schemas.microsoft.com/office/drawing/2014/main" id="{8C7737FF-E329-CA68-1BB4-F12D75754DA7}"/>
              </a:ext>
            </a:extLst>
          </p:cNvPr>
          <p:cNvSpPr txBox="1">
            <a:spLocks/>
          </p:cNvSpPr>
          <p:nvPr/>
        </p:nvSpPr>
        <p:spPr>
          <a:xfrm>
            <a:off x="8323571" y="4906264"/>
            <a:ext cx="2098247" cy="861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GPT</a:t>
            </a:r>
            <a:endParaRPr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95E3D58-04BD-70E9-71A5-7B519ED0F8A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76646" y="3556486"/>
            <a:ext cx="2796049" cy="1349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分野別成長率</a:t>
            </a:r>
          </a:p>
        </p:txBody>
      </p:sp>
      <p:graphicFrame>
        <p:nvGraphicFramePr>
          <p:cNvPr id="6" name="グラフ" descr="グラフをここに入力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3650537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長方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4800"/>
              <a:t>分野別成長率 </a:t>
            </a:r>
          </a:p>
        </p:txBody>
      </p:sp>
      <p:graphicFrame>
        <p:nvGraphicFramePr>
          <p:cNvPr id="6" name="表 2" descr="表​​をここに入力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2495347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pPr rtl="0"/>
                      <a:endParaRPr lang="ja-JP" altLang="en-US" noProof="0"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1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データ系列 </a:t>
                      </a:r>
                      <a:r>
                        <a:rPr lang="en-US" altLang="ja-JP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ja-JP" altLang="en-US" sz="16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データ系列 </a:t>
                      </a:r>
                      <a:r>
                        <a:rPr lang="en-US" altLang="ja-JP" sz="16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データ系列 </a:t>
                      </a:r>
                      <a:r>
                        <a:rPr lang="en-US" altLang="ja-JP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コンピューター コードのクローズアップ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満足のいく顧客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ja-JP"/>
              <a:t>FABRIKAM </a:t>
            </a:r>
            <a:r>
              <a:rPr lang="ja-JP" altLang="en-US"/>
              <a:t>は一緒に仕事をするのに最高でした。</a:t>
            </a:r>
            <a:r>
              <a:rPr lang="en-US" altLang="ja-JP"/>
              <a:t>LARISSA </a:t>
            </a:r>
            <a:r>
              <a:rPr lang="ja-JP" altLang="en-US"/>
              <a:t>は私の代理人で、私のニーズを予測し、私の問題を解決するために熱心に働いてくれました。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7_TF55661986_Win32.potx" id="{ABB55A17-555E-4EF1-93C6-7F44B060739D}" vid="{17746DF0-0C70-43DC-AB37-8719C3E640B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テクノロジに関するプレゼンテーション</Template>
  <TotalTime>1873</TotalTime>
  <Words>616</Words>
  <Application>Microsoft Office PowerPoint</Application>
  <PresentationFormat>ワイド画面</PresentationFormat>
  <Paragraphs>147</Paragraphs>
  <Slides>16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Calibri</vt:lpstr>
      <vt:lpstr>Wingdings</vt:lpstr>
      <vt:lpstr>Office テーマ</vt:lpstr>
      <vt:lpstr>感情的な会話が可能なチャットボット</vt:lpstr>
      <vt:lpstr>目次</vt:lpstr>
      <vt:lpstr>概要</vt:lpstr>
      <vt:lpstr>BARTとは。</vt:lpstr>
      <vt:lpstr>PowerPoint プレゼンテーション</vt:lpstr>
      <vt:lpstr>BERT &amp; GPT</vt:lpstr>
      <vt:lpstr>分野別成長率</vt:lpstr>
      <vt:lpstr>分野別成長率 </vt:lpstr>
      <vt:lpstr>満足のいく顧客</vt:lpstr>
      <vt:lpstr>チームに会う</vt:lpstr>
      <vt:lpstr>次のステップ</vt:lpstr>
      <vt:lpstr>四半期 タイムライン</vt:lpstr>
      <vt:lpstr>第 2 四半期の目標</vt:lpstr>
      <vt:lpstr>第 2 四半期の目標 </vt:lpstr>
      <vt:lpstr>概要</vt:lpstr>
      <vt:lpstr>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9LDI1101</dc:creator>
  <cp:lastModifiedBy>9LDI1101</cp:lastModifiedBy>
  <cp:revision>13</cp:revision>
  <dcterms:created xsi:type="dcterms:W3CDTF">2023-01-12T03:16:10Z</dcterms:created>
  <dcterms:modified xsi:type="dcterms:W3CDTF">2023-01-13T10:29:22Z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