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99F_10C09C6A.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7" r:id="rId8"/>
    <p:sldId id="2463" r:id="rId9"/>
    <p:sldId id="2465" r:id="rId10"/>
    <p:sldId id="2468" r:id="rId11"/>
    <p:sldId id="2469" r:id="rId12"/>
    <p:sldId id="2466" r:id="rId13"/>
    <p:sldId id="2436"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4" autoAdjust="0"/>
    <p:restoredTop sz="82873" autoAdjust="0"/>
  </p:normalViewPr>
  <p:slideViewPr>
    <p:cSldViewPr snapToGrid="0">
      <p:cViewPr varScale="1">
        <p:scale>
          <a:sx n="109" d="100"/>
          <a:sy n="109" d="100"/>
        </p:scale>
        <p:origin x="234" y="114"/>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74" d="100"/>
          <a:sy n="74"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99F_10C09C6A.xml><?xml version="1.0" encoding="utf-8"?>
<p188:cmLst xmlns:a="http://schemas.openxmlformats.org/drawingml/2006/main" xmlns:r="http://schemas.openxmlformats.org/officeDocument/2006/relationships" xmlns:p188="http://schemas.microsoft.com/office/powerpoint/2018/8/main">
  <p188:cm id="{0300F9F1-95B3-4788-9B19-87159DBB3712}" authorId="{1EFC48C2-2497-73DC-7537-DF61019DF009}" created="2023-01-15T09:20:29.568">
    <pc:sldMkLst xmlns:pc="http://schemas.microsoft.com/office/powerpoint/2013/main/command">
      <pc:docMk/>
      <pc:sldMk cId="281058410" sldId="2463"/>
    </pc:sldMkLst>
    <p188:txBody>
      <a:bodyPr/>
      <a:lstStyle/>
      <a:p>
        <a:r>
          <a:rPr lang="ko-KR" altLang="en-US"/>
          <a:t>BARTとは、Seq2Seqモデルを事前学習させるための Denoising autoencoderである。
BARTは任意の noising fuctionでテキストを変形させ、元に復元するようにモデルを学習させるようになっている。
BARTは、BERTとGPTというモデルをそれぞれEncoder, Decoderとして合わせて作られたモデルである。</a:t>
        </a:r>
      </a:p>
    </p188:txBody>
  </p188:cm>
  <p188:cm id="{7C275100-51B4-4A77-8E80-A1E94E9B6078}" authorId="{CE5DED92-5D91-C7EC-D967-EEE81D3D9608}" created="2023-01-16T11:42:43.874">
    <pc:sldMkLst xmlns:pc="http://schemas.microsoft.com/office/powerpoint/2013/main/command">
      <pc:docMk/>
      <pc:sldMk cId="281058410" sldId="2463"/>
    </pc:sldMkLst>
    <p188:txBody>
      <a:bodyPr/>
      <a:lstStyle/>
      <a:p>
        <a:r>
          <a:rPr lang="ja-JP" altLang="en-US"/>
          <a:t>BERT と GPT両方共、Transformerから出てるもので、BERTはTransformerのEncorderの部分、GPTはDecorderの所だけを使ってトレーニングされたモデルである。
Transformerとは、Seq2Seq構造を基として作られたモデルで、論文の名前からも分けれるように、Attentionメカニズムを使ったモデルである。
Attentionメカニズムとは、単語の間の相関関係を数値化し、学習に反映することで、文章を単語の間のAttention達の集まりとしてあつかうようになり、より正確で自然に自然語の処理ができるようにしたメカニズムである。
BERTはAttentionの参照の方向がBi-directionalであるため、情報量が多く、より優れている性能を見せるが、文章の生成は片方から反対の方にされるので、文章の生成には使うことが出来ず、Uni-directionalであるGPTが文章とかの生成には使われ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2023/1/19</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2023/1/19</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a:latin typeface="Noto Sans CJK KR Regular" panose="020B0500000000000000" pitchFamily="34" charset="-128"/>
                <a:ea typeface="Noto Sans CJK KR Regular" panose="020B0500000000000000" pitchFamily="34" charset="-128"/>
              </a:rPr>
              <a:t>関連研究としては、</a:t>
            </a:r>
            <a:endParaRPr lang="en-US" altLang="ja-JP" sz="1200" b="0" dirty="0">
              <a:latin typeface="Noto Sans CJK KR Regular" panose="020B0500000000000000" pitchFamily="34" charset="-128"/>
              <a:ea typeface="Noto Sans CJK KR Regular" panose="020B0500000000000000" pitchFamily="34" charset="-128"/>
            </a:endParaRPr>
          </a:p>
          <a:p>
            <a:r>
              <a:rPr lang="en-US" altLang="ja-JP" sz="12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200" dirty="0">
                <a:latin typeface="Noto Sans CJK KR Regular" panose="020B0500000000000000" pitchFamily="34" charset="-128"/>
                <a:ea typeface="Noto Sans CJK KR Regular" panose="020B0500000000000000" pitchFamily="34" charset="-128"/>
              </a:rPr>
              <a:t>. </a:t>
            </a:r>
            <a:r>
              <a:rPr lang="ja-JP" altLang="en-US" sz="1200" dirty="0">
                <a:latin typeface="Noto Sans CJK KR Regular" panose="020B0500000000000000" pitchFamily="34" charset="-128"/>
                <a:ea typeface="Noto Sans CJK KR Regular" panose="020B0500000000000000" pitchFamily="34" charset="-128"/>
              </a:rPr>
              <a:t>という論文を紹介させていただきます。</a:t>
            </a:r>
            <a:endParaRPr lang="en-US" altLang="ja-JP" sz="1200" dirty="0">
              <a:latin typeface="Noto Sans CJK KR Regular" panose="020B0500000000000000" pitchFamily="34" charset="-128"/>
              <a:ea typeface="Noto Sans CJK KR Regular" panose="020B0500000000000000" pitchFamily="34" charset="-128"/>
            </a:endParaRPr>
          </a:p>
          <a:p>
            <a:r>
              <a:rPr kumimoji="1" lang="ja-JP" altLang="en-US" sz="1200" dirty="0">
                <a:latin typeface="Noto Sans CJK KR Regular" panose="020B0500000000000000" pitchFamily="34" charset="-128"/>
                <a:ea typeface="Noto Sans CJK KR Regular" panose="020B0500000000000000" pitchFamily="34" charset="-128"/>
              </a:rPr>
              <a:t>この論文では、</a:t>
            </a:r>
            <a:r>
              <a:rPr kumimoji="1" lang="en-US" altLang="ja-JP" sz="1200" dirty="0">
                <a:latin typeface="Noto Sans CJK KR Regular" panose="020B0500000000000000" pitchFamily="34" charset="-128"/>
                <a:ea typeface="Noto Sans CJK KR Regular" panose="020B0500000000000000" pitchFamily="34" charset="-128"/>
              </a:rPr>
              <a:t>BART</a:t>
            </a:r>
            <a:r>
              <a:rPr kumimoji="1" lang="ja-JP" altLang="en-US" sz="1200" dirty="0">
                <a:latin typeface="Noto Sans CJK KR Regular" panose="020B0500000000000000" pitchFamily="34" charset="-128"/>
                <a:ea typeface="Noto Sans CJK KR Regular" panose="020B0500000000000000" pitchFamily="34" charset="-128"/>
              </a:rPr>
              <a:t>を使い、</a:t>
            </a:r>
            <a:r>
              <a:rPr kumimoji="1" lang="ko-KR" altLang="en-US" sz="1200" dirty="0">
                <a:latin typeface="Noto Sans CJK KR Regular" panose="020B0500000000000000" pitchFamily="34" charset="-128"/>
                <a:ea typeface="Noto Sans CJK KR Regular" panose="020B0500000000000000" pitchFamily="34" charset="-128"/>
              </a:rPr>
              <a:t> </a:t>
            </a:r>
            <a:r>
              <a:rPr kumimoji="1" lang="en-US" altLang="ko-KR" sz="1200" dirty="0">
                <a:latin typeface="Noto Sans CJK KR Regular" panose="020B0500000000000000" pitchFamily="34" charset="-128"/>
                <a:ea typeface="Noto Sans CJK KR Regular" panose="020B0500000000000000" pitchFamily="34" charset="-128"/>
              </a:rPr>
              <a:t>Language Model</a:t>
            </a:r>
            <a:r>
              <a:rPr kumimoji="1" lang="ja-JP" altLang="en-US" sz="1200" dirty="0">
                <a:latin typeface="Noto Sans CJK KR Regular" panose="020B0500000000000000" pitchFamily="34" charset="-128"/>
                <a:ea typeface="Noto Sans CJK KR Regular" panose="020B0500000000000000" pitchFamily="34" charset="-128"/>
              </a:rPr>
              <a:t>と</a:t>
            </a:r>
            <a:r>
              <a:rPr kumimoji="1" lang="en-US" altLang="ja-JP" sz="1200" dirty="0">
                <a:latin typeface="Noto Sans CJK KR Regular" panose="020B0500000000000000" pitchFamily="34" charset="-128"/>
                <a:ea typeface="Noto Sans CJK KR Regular" panose="020B0500000000000000" pitchFamily="34" charset="-128"/>
              </a:rPr>
              <a:t>Classification</a:t>
            </a:r>
            <a:r>
              <a:rPr kumimoji="1" lang="ja-JP" altLang="en-US" sz="1200" dirty="0">
                <a:latin typeface="Noto Sans CJK KR Regular" panose="020B0500000000000000" pitchFamily="34" charset="-128"/>
                <a:ea typeface="Noto Sans CJK KR Regular" panose="020B0500000000000000" pitchFamily="34" charset="-128"/>
              </a:rPr>
              <a:t>作業を</a:t>
            </a:r>
            <a:r>
              <a:rPr kumimoji="1" lang="en-US" altLang="ja-JP" sz="1200" dirty="0">
                <a:latin typeface="Noto Sans CJK KR Regular" panose="020B0500000000000000" pitchFamily="34" charset="-128"/>
                <a:ea typeface="Noto Sans CJK KR Regular" panose="020B0500000000000000" pitchFamily="34" charset="-128"/>
              </a:rPr>
              <a:t>Multi-Tasking </a:t>
            </a:r>
            <a:r>
              <a:rPr kumimoji="1" lang="ja-JP" altLang="en-US" sz="1200" dirty="0">
                <a:latin typeface="Noto Sans CJK KR Regular" panose="020B0500000000000000" pitchFamily="34" charset="-128"/>
                <a:ea typeface="Noto Sans CJK KR Regular" panose="020B0500000000000000" pitchFamily="34" charset="-128"/>
              </a:rPr>
              <a:t>することで、感情を反映した答えを出すモデルを構築し、感情の分類が　</a:t>
            </a:r>
            <a:r>
              <a:rPr kumimoji="1" lang="en-US" altLang="ja-JP" sz="1200" dirty="0">
                <a:latin typeface="Noto Sans CJK KR Regular" panose="020B0500000000000000" pitchFamily="34" charset="-128"/>
                <a:ea typeface="Noto Sans CJK KR Regular" panose="020B0500000000000000" pitchFamily="34" charset="-128"/>
              </a:rPr>
              <a:t>2</a:t>
            </a:r>
            <a:r>
              <a:rPr kumimoji="1" lang="ja-JP" altLang="en-US" sz="1200" dirty="0">
                <a:latin typeface="Noto Sans CJK KR Regular" panose="020B0500000000000000" pitchFamily="34" charset="-128"/>
                <a:ea typeface="Noto Sans CJK KR Regular" panose="020B0500000000000000" pitchFamily="34" charset="-128"/>
              </a:rPr>
              <a:t>、６、</a:t>
            </a:r>
            <a:r>
              <a:rPr kumimoji="1" lang="en-US" altLang="ja-JP" sz="1200" dirty="0">
                <a:latin typeface="Noto Sans CJK KR Regular" panose="020B0500000000000000" pitchFamily="34" charset="-128"/>
                <a:ea typeface="Noto Sans CJK KR Regular" panose="020B0500000000000000" pitchFamily="34" charset="-128"/>
              </a:rPr>
              <a:t>12</a:t>
            </a:r>
            <a:r>
              <a:rPr kumimoji="1" lang="ja-JP" altLang="en-US" sz="1200" dirty="0">
                <a:latin typeface="Noto Sans CJK KR Regular" panose="020B0500000000000000" pitchFamily="34" charset="-128"/>
                <a:ea typeface="Noto Sans CJK KR Regular" panose="020B0500000000000000" pitchFamily="34" charset="-128"/>
              </a:rPr>
              <a:t>で、粗い、普通、細かい　という三つの基準で分類作業を行い、</a:t>
            </a:r>
            <a:endParaRPr kumimoji="1" lang="en-US" altLang="ja-JP" sz="1200" dirty="0">
              <a:latin typeface="Noto Sans CJK KR Regular" panose="020B0500000000000000" pitchFamily="34" charset="-128"/>
              <a:ea typeface="Noto Sans CJK KR Regular" panose="020B0500000000000000" pitchFamily="34" charset="-128"/>
            </a:endParaRPr>
          </a:p>
          <a:p>
            <a:r>
              <a:rPr kumimoji="1" lang="ja-JP" altLang="en-US" dirty="0"/>
              <a:t>一番いい結果を出す組み合わせを探すっていうことをしてました。</a:t>
            </a:r>
            <a:endParaRPr kumimoji="1" lang="en-US" altLang="ja-JP" dirty="0"/>
          </a:p>
          <a:p>
            <a:r>
              <a:rPr kumimoji="1" lang="ja-JP" altLang="en-US" dirty="0"/>
              <a:t>私はこの研究を基に、</a:t>
            </a:r>
            <a:r>
              <a:rPr kumimoji="1" lang="en-US" altLang="ja-JP" dirty="0"/>
              <a:t>BART</a:t>
            </a:r>
            <a:r>
              <a:rPr kumimoji="1" lang="ja-JP" altLang="en-US" dirty="0"/>
              <a:t>を用いてモデルを作り、研究をしていきたいと思っております。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769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構想を基に作られた</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モデルを事前学習させるための </a:t>
            </a:r>
            <a:r>
              <a:rPr lang="en-US" altLang="ja-JP" sz="1800" dirty="0">
                <a:effectLst/>
                <a:latin typeface="Malgun Gothic" panose="020B0503020000020004" pitchFamily="50" charset="-127"/>
                <a:ea typeface="Malgun Gothic" panose="020B0503020000020004" pitchFamily="50" charset="-127"/>
              </a:rPr>
              <a:t>Denoising autoencoder</a:t>
            </a:r>
            <a:r>
              <a:rPr lang="ja-JP" altLang="en-US" sz="1800" dirty="0">
                <a:effectLst/>
                <a:latin typeface="Malgun Gothic" panose="020B0503020000020004" pitchFamily="50" charset="-127"/>
                <a:ea typeface="Malgun Gothic" panose="020B0503020000020004" pitchFamily="50" charset="-127"/>
              </a:rPr>
              <a:t>である。</a:t>
            </a: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は任意の </a:t>
            </a:r>
            <a:r>
              <a:rPr lang="en-US" altLang="ja-JP" sz="1800" dirty="0">
                <a:effectLst/>
                <a:latin typeface="Malgun Gothic" panose="020B0503020000020004" pitchFamily="50" charset="-127"/>
                <a:ea typeface="Malgun Gothic" panose="020B0503020000020004" pitchFamily="50" charset="-127"/>
              </a:rPr>
              <a:t>noising </a:t>
            </a:r>
            <a:r>
              <a:rPr lang="en-US" altLang="ja-JP" sz="1800" dirty="0" err="1">
                <a:effectLst/>
                <a:latin typeface="Malgun Gothic" panose="020B0503020000020004" pitchFamily="50" charset="-127"/>
                <a:ea typeface="Malgun Gothic" panose="020B0503020000020004" pitchFamily="50" charset="-127"/>
              </a:rPr>
              <a:t>fuction</a:t>
            </a:r>
            <a:r>
              <a:rPr lang="ja-JP" altLang="en-US" sz="1800" dirty="0">
                <a:effectLst/>
                <a:latin typeface="Malgun Gothic" panose="020B0503020000020004" pitchFamily="50" charset="-127"/>
                <a:ea typeface="Malgun Gothic" panose="020B0503020000020004" pitchFamily="50" charset="-127"/>
              </a:rPr>
              <a:t>でテキストを変形させ、元に復元するようにモデルを学習させるようになっている。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と</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というモデルをそれぞれ</a:t>
            </a:r>
            <a:r>
              <a:rPr lang="en-US" altLang="ja-JP" sz="1800" dirty="0">
                <a:effectLst/>
                <a:latin typeface="Malgun Gothic" panose="020B0503020000020004" pitchFamily="50" charset="-127"/>
                <a:ea typeface="Malgun Gothic" panose="020B0503020000020004" pitchFamily="50" charset="-127"/>
              </a:rPr>
              <a:t>Encoder, Decoder</a:t>
            </a:r>
            <a:r>
              <a:rPr lang="ja-JP" altLang="en-US" sz="1800" dirty="0">
                <a:effectLst/>
                <a:latin typeface="Malgun Gothic" panose="020B0503020000020004" pitchFamily="50" charset="-127"/>
                <a:ea typeface="Malgun Gothic" panose="020B0503020000020004" pitchFamily="50" charset="-127"/>
              </a:rPr>
              <a:t>として合わせて作られたモデルである。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 </a:t>
            </a:r>
            <a:r>
              <a:rPr lang="ja-JP" altLang="en-US" sz="1800" dirty="0">
                <a:effectLst/>
                <a:latin typeface="Malgun Gothic" panose="020B0503020000020004" pitchFamily="50" charset="-127"/>
                <a:ea typeface="Malgun Gothic" panose="020B0503020000020004" pitchFamily="50" charset="-127"/>
              </a:rPr>
              <a:t>と </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両方共、</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から出てるもので、</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の</a:t>
            </a:r>
            <a:r>
              <a:rPr lang="en-US" altLang="ja-JP" sz="1800" dirty="0" err="1">
                <a:effectLst/>
                <a:latin typeface="Malgun Gothic" panose="020B0503020000020004" pitchFamily="50" charset="-127"/>
                <a:ea typeface="Malgun Gothic" panose="020B0503020000020004" pitchFamily="50" charset="-127"/>
              </a:rPr>
              <a:t>Encorder</a:t>
            </a:r>
            <a:r>
              <a:rPr lang="ja-JP" altLang="en-US" sz="1800" dirty="0">
                <a:effectLst/>
                <a:latin typeface="Malgun Gothic" panose="020B0503020000020004" pitchFamily="50" charset="-127"/>
                <a:ea typeface="Malgun Gothic" panose="020B0503020000020004" pitchFamily="50" charset="-127"/>
              </a:rPr>
              <a:t>の部分、</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は</a:t>
            </a:r>
            <a:r>
              <a:rPr lang="en-US" altLang="ja-JP" sz="1800" dirty="0" err="1">
                <a:effectLst/>
                <a:latin typeface="Malgun Gothic" panose="020B0503020000020004" pitchFamily="50" charset="-127"/>
                <a:ea typeface="Malgun Gothic" panose="020B0503020000020004" pitchFamily="50" charset="-127"/>
              </a:rPr>
              <a:t>Decorder</a:t>
            </a:r>
            <a:r>
              <a:rPr lang="ja-JP" altLang="en-US" sz="1800" dirty="0">
                <a:effectLst/>
                <a:latin typeface="Malgun Gothic" panose="020B0503020000020004" pitchFamily="50" charset="-127"/>
                <a:ea typeface="Malgun Gothic" panose="020B0503020000020004" pitchFamily="50" charset="-127"/>
              </a:rPr>
              <a:t>の所だけを使ってトレーニングされたモデルである。</a:t>
            </a:r>
            <a:endParaRPr lang="en-US" altLang="ja-JP" sz="1800" dirty="0">
              <a:effectLst/>
              <a:latin typeface="Malgun Gothic" panose="020B0503020000020004" pitchFamily="50" charset="-127"/>
              <a:ea typeface="Malgun Gothic" panose="020B0503020000020004" pitchFamily="50" charset="-127"/>
            </a:endParaRPr>
          </a:p>
          <a:p>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の参照の方向が</a:t>
            </a:r>
            <a:r>
              <a:rPr lang="en-US" altLang="ja-JP" sz="1800" dirty="0">
                <a:effectLst/>
                <a:latin typeface="Malgun Gothic" panose="020B0503020000020004" pitchFamily="50" charset="-127"/>
                <a:ea typeface="Malgun Gothic" panose="020B0503020000020004" pitchFamily="50" charset="-127"/>
              </a:rPr>
              <a:t>Bi-directional</a:t>
            </a:r>
            <a:r>
              <a:rPr lang="ja-JP" altLang="en-US" sz="1800" dirty="0">
                <a:effectLst/>
                <a:latin typeface="Malgun Gothic" panose="020B0503020000020004" pitchFamily="50" charset="-127"/>
                <a:ea typeface="Malgun Gothic" panose="020B0503020000020004" pitchFamily="50" charset="-127"/>
              </a:rPr>
              <a:t>であるため、情報量が多く、より優れている性能を見せるが、文章の生成は片方から反対の方にされるので、文章の生成には使うことが出来ず、</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//Uni-directional</a:t>
            </a:r>
            <a:r>
              <a:rPr lang="ja-JP" altLang="en-US" sz="1800" dirty="0">
                <a:effectLst/>
                <a:latin typeface="Malgun Gothic" panose="020B0503020000020004" pitchFamily="50" charset="-127"/>
                <a:ea typeface="Malgun Gothic" panose="020B0503020000020004" pitchFamily="50" charset="-127"/>
              </a:rPr>
              <a:t>である</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が文章とかの生成には使われる。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構造を基として作られたモデルで、論文の名前からも分けれるように、</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メカニズムを使ったモデルである。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メカニズムとは、単語の間の相関関係を数値化し、学習に反映することで、文章を単語の間の</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達の集まりとしてあつかうようになり、より正確で自然に自然語の処理ができるようにしたメカニズムである。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endParaRPr lang="ko-KR" altLang="en-US" dirty="0"/>
          </a:p>
        </p:txBody>
      </p:sp>
      <p:sp>
        <p:nvSpPr>
          <p:cNvPr id="4" name="슬라이드 번호 개체 틀 3"/>
          <p:cNvSpPr>
            <a:spLocks noGrp="1"/>
          </p:cNvSpPr>
          <p:nvPr>
            <p:ph type="sldNum" sz="quarter" idx="5"/>
          </p:nvPr>
        </p:nvSpPr>
        <p:spPr/>
        <p:txBody>
          <a:bodyPr/>
          <a:lstStyle/>
          <a:p>
            <a:fld id="{228B34ED-4CDD-41C9-90F7-D768D5559A6F}"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308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12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627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965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microsoft.com/office/2007/relationships/hdphoto" Target="../media/hdphoto1.wdp"/><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fif"/><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99F_10C09C6A.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0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26667"/>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69523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r>
              <a:rPr lang="ja-JP" altLang="en-US" sz="2200" dirty="0">
                <a:cs typeface="Biome Light" panose="020B0303030204020804" pitchFamily="34" charset="0"/>
              </a:rPr>
              <a:t> 。</a:t>
            </a:r>
            <a:endParaRPr lang="en-US" altLang="ja-JP" sz="2200" dirty="0">
              <a:cs typeface="Biome Light" panose="020B0303030204020804" pitchFamily="34" charset="0"/>
            </a:endParaRP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grpSp>
        <p:nvGrpSpPr>
          <p:cNvPr id="6" name="グループ化 5">
            <a:extLst>
              <a:ext uri="{FF2B5EF4-FFF2-40B4-BE49-F238E27FC236}">
                <a16:creationId xmlns:a16="http://schemas.microsoft.com/office/drawing/2014/main" id="{1BBD7141-3807-2022-ABB7-09C0DB6F736C}"/>
              </a:ext>
            </a:extLst>
          </p:cNvPr>
          <p:cNvGrpSpPr/>
          <p:nvPr/>
        </p:nvGrpSpPr>
        <p:grpSpPr>
          <a:xfrm>
            <a:off x="-36720" y="-6516"/>
            <a:ext cx="5453270" cy="6890995"/>
            <a:chOff x="-36720" y="-6516"/>
            <a:chExt cx="5453270" cy="6890995"/>
          </a:xfrm>
        </p:grpSpPr>
        <p:pic>
          <p:nvPicPr>
            <p:cNvPr id="16" name="図 15" descr="人, 女性, テーブル, 男 が含まれている画像&#10;&#10;自動的に生成された説明">
              <a:extLst>
                <a:ext uri="{FF2B5EF4-FFF2-40B4-BE49-F238E27FC236}">
                  <a16:creationId xmlns:a16="http://schemas.microsoft.com/office/drawing/2014/main" id="{83CE0138-DB16-21D6-2B1F-1438BEF0A2DE}"/>
                </a:ext>
              </a:extLst>
            </p:cNvPr>
            <p:cNvPicPr>
              <a:picLocks noChangeAspect="1"/>
            </p:cNvPicPr>
            <p:nvPr/>
          </p:nvPicPr>
          <p:blipFill rotWithShape="1">
            <a:blip r:embed="rId5"/>
            <a:srcRect l="7196" r="45450"/>
            <a:stretch/>
          </p:blipFill>
          <p:spPr>
            <a:xfrm>
              <a:off x="0" y="-6516"/>
              <a:ext cx="5416550" cy="6863275"/>
            </a:xfrm>
            <a:prstGeom prst="rect">
              <a:avLst/>
            </a:prstGeom>
          </p:spPr>
        </p:pic>
        <p:sp>
          <p:nvSpPr>
            <p:cNvPr id="3" name="テキスト ボックス 2">
              <a:extLst>
                <a:ext uri="{FF2B5EF4-FFF2-40B4-BE49-F238E27FC236}">
                  <a16:creationId xmlns:a16="http://schemas.microsoft.com/office/drawing/2014/main" id="{7593BD03-401D-342B-7813-4006BD47D6B2}"/>
                </a:ext>
              </a:extLst>
            </p:cNvPr>
            <p:cNvSpPr txBox="1"/>
            <p:nvPr/>
          </p:nvSpPr>
          <p:spPr>
            <a:xfrm>
              <a:off x="-36720" y="6622869"/>
              <a:ext cx="1397726" cy="261610"/>
            </a:xfrm>
            <a:prstGeom prst="rect">
              <a:avLst/>
            </a:prstGeom>
            <a:noFill/>
          </p:spPr>
          <p:txBody>
            <a:bodyPr wrap="square" rtlCol="0">
              <a:spAutoFit/>
            </a:bodyPr>
            <a:lstStyle/>
            <a:p>
              <a:r>
                <a:rPr lang="en-US" altLang="ja-JP" sz="1100" b="0" i="0" dirty="0" err="1">
                  <a:solidFill>
                    <a:schemeClr val="bg1"/>
                  </a:solidFill>
                  <a:effectLst/>
                  <a:latin typeface="Open Sans" panose="020B0606030504020204" pitchFamily="34" charset="0"/>
                </a:rPr>
                <a:t>Blutgruppe</a:t>
              </a:r>
              <a:endParaRPr kumimoji="1" lang="ja-JP" altLang="en-US" sz="1100" dirty="0">
                <a:solidFill>
                  <a:schemeClr val="bg1"/>
                </a:solidFill>
              </a:endParaRPr>
            </a:p>
          </p:txBody>
        </p:sp>
      </p:gr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4</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34843"/>
            <a:ext cx="5897218" cy="884238"/>
          </a:xfrm>
        </p:spPr>
        <p:txBody>
          <a:bodyPr/>
          <a:lstStyle/>
          <a:p>
            <a:r>
              <a:rPr lang="en-JP" sz="4000" dirty="0"/>
              <a:t>関連研究</a:t>
            </a:r>
          </a:p>
        </p:txBody>
      </p:sp>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pic>
        <p:nvPicPr>
          <p:cNvPr id="7" name="図 6">
            <a:extLst>
              <a:ext uri="{FF2B5EF4-FFF2-40B4-BE49-F238E27FC236}">
                <a16:creationId xmlns:a16="http://schemas.microsoft.com/office/drawing/2014/main" id="{A3800FE5-FC10-382F-292C-3D489A6A5B67}"/>
              </a:ext>
            </a:extLst>
          </p:cNvPr>
          <p:cNvPicPr>
            <a:picLocks noChangeAspect="1"/>
          </p:cNvPicPr>
          <p:nvPr/>
        </p:nvPicPr>
        <p:blipFill rotWithShape="1">
          <a:blip r:embed="rId3"/>
          <a:srcRect l="658" t="23048" r="14109" b="28782"/>
          <a:stretch/>
        </p:blipFill>
        <p:spPr>
          <a:xfrm>
            <a:off x="716806" y="2427065"/>
            <a:ext cx="6897189" cy="3303453"/>
          </a:xfrm>
          <a:prstGeom prst="rect">
            <a:avLst/>
          </a:prstGeom>
        </p:spPr>
      </p:pic>
    </p:spTree>
    <p:extLst>
      <p:ext uri="{BB962C8B-B14F-4D97-AF65-F5344CB8AC3E}">
        <p14:creationId xmlns:p14="http://schemas.microsoft.com/office/powerpoint/2010/main" val="265247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 [5]</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r>
              <a:rPr lang="en-US" altLang="ko-KR" dirty="0"/>
              <a:t> [6]</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55864" y="1143254"/>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6</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3"/>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4"/>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r>
              <a:rPr lang="en-US" dirty="0"/>
              <a:t> </a:t>
            </a:r>
            <a:endParaRPr lang="en-JP" dirty="0"/>
          </a:p>
        </p:txBody>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p:txBody>
          <a:bodyPr/>
          <a:lstStyle/>
          <a:p>
            <a:r>
              <a:rPr lang="ja-JP" altLang="en-US" sz="2400" dirty="0">
                <a:cs typeface="Biome Light" panose="020B0303030204020804" pitchFamily="34" charset="0"/>
              </a:rPr>
              <a:t>この研究では、</a:t>
            </a:r>
            <a:r>
              <a:rPr lang="en-US" altLang="ko-KR" sz="2400" dirty="0">
                <a:solidFill>
                  <a:srgbClr val="FFC000"/>
                </a:solidFill>
                <a:cs typeface="Biome Light" panose="020B0303030204020804" pitchFamily="34" charset="0"/>
              </a:rPr>
              <a:t>BART</a:t>
            </a:r>
            <a:r>
              <a:rPr lang="ja-JP" altLang="en-US" sz="2400" dirty="0">
                <a:cs typeface="Biome Light" panose="020B0303030204020804" pitchFamily="34" charset="0"/>
              </a:rPr>
              <a:t>を使い、感情を理解し、それに適する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な答えができるチャットボットを具現することを目標とする。</a:t>
            </a:r>
            <a:endParaRPr lang="ja-JP" altLang="en-US" sz="2400" dirty="0"/>
          </a:p>
          <a:p>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pic>
        <p:nvPicPr>
          <p:cNvPr id="1026" name="Picture 2">
            <a:extLst>
              <a:ext uri="{FF2B5EF4-FFF2-40B4-BE49-F238E27FC236}">
                <a16:creationId xmlns:a16="http://schemas.microsoft.com/office/drawing/2014/main" id="{461FB94F-140B-AC10-3B5A-A14571730655}"/>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t="4090" b="40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1A1EE7B-9CB3-6302-9EF3-457D44DF6B43}"/>
              </a:ext>
            </a:extLst>
          </p:cNvPr>
          <p:cNvSpPr txBox="1"/>
          <p:nvPr/>
        </p:nvSpPr>
        <p:spPr>
          <a:xfrm>
            <a:off x="0" y="6619304"/>
            <a:ext cx="2455817" cy="319263"/>
          </a:xfrm>
          <a:prstGeom prst="rect">
            <a:avLst/>
          </a:prstGeom>
          <a:noFill/>
        </p:spPr>
        <p:txBody>
          <a:bodyPr wrap="square" rtlCol="0">
            <a:spAutoFit/>
          </a:bodyPr>
          <a:lstStyle/>
          <a:p>
            <a:r>
              <a:rPr kumimoji="1" lang="en-US" altLang="ja-JP" sz="1400" dirty="0"/>
              <a:t>Bart Simpson (Matt Groening)</a:t>
            </a:r>
            <a:endParaRPr kumimoji="1" lang="ja-JP" altLang="en-US" sz="1400" dirty="0"/>
          </a:p>
        </p:txBody>
      </p:sp>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975197" y="1163828"/>
            <a:ext cx="10241606" cy="5680843"/>
          </a:xfrm>
        </p:spPr>
        <p:txBody>
          <a:bodyPr/>
          <a:lstStyle/>
          <a:p>
            <a:pPr algn="l"/>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pPr algn="l"/>
            <a:r>
              <a:rPr lang="de-DE" altLang="ja-JP" sz="1200" dirty="0"/>
              <a:t>[2] Warum ich fühle, was Du fühlst (Joachim Bauer, 2005)</a:t>
            </a:r>
            <a:endParaRPr lang="en-US" altLang="ja-JP" sz="1200" dirty="0"/>
          </a:p>
          <a:p>
            <a:pPr algn="l"/>
            <a:r>
              <a:rPr lang="en-US" altLang="ja-JP" sz="1200" dirty="0"/>
              <a:t>[3] [BART: Denoising Sequence-to-Sequence Pre-training for Natural Language Generation, Translation, and Comprehension](https://aclanthology.org/2020.acl-main.703) (Lewis et al., ACL 2020)</a:t>
            </a:r>
          </a:p>
          <a:p>
            <a:pPr algn="l"/>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pPr algn="l"/>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pPr algn="l"/>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pPr algn="l"/>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pPr algn="l"/>
            <a:r>
              <a:rPr lang="en-US" altLang="ja-JP" sz="1200" dirty="0"/>
              <a:t>[8] Ide, Tatsuya and Daisuke Kawahara. “Multi-Task Learning of Generation and Classification for Emotion-Aware Dialogue Response Generation.” North American Chapter of the Association for Computational Linguistics (2021).</a:t>
            </a:r>
          </a:p>
          <a:p>
            <a:pPr algn="l"/>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2986</TotalTime>
  <Words>1253</Words>
  <Application>Microsoft Office PowerPoint</Application>
  <PresentationFormat>ワイド画面</PresentationFormat>
  <Paragraphs>97</Paragraphs>
  <Slides>10</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Malgun Gothic</vt:lpstr>
      <vt:lpstr>Meiryo UI</vt:lpstr>
      <vt:lpstr>Noto Sans CJK KR Regular</vt:lpstr>
      <vt:lpstr>Arial</vt:lpstr>
      <vt:lpstr>Calibri</vt:lpstr>
      <vt:lpstr>Open Sans</vt:lpstr>
      <vt:lpstr>Wingdings</vt:lpstr>
      <vt:lpstr>Office テーマ</vt:lpstr>
      <vt:lpstr>感情認識に基づく対話システム</vt:lpstr>
      <vt:lpstr>目次</vt:lpstr>
      <vt:lpstr>研究背景</vt:lpstr>
      <vt:lpstr>関連研究</vt:lpstr>
      <vt:lpstr>PowerPoint プレゼンテーション</vt:lpstr>
      <vt:lpstr>感情的な応答生成モデル </vt:lpstr>
      <vt:lpstr>目的</vt:lpstr>
      <vt:lpstr>予定</vt:lpstr>
      <vt:lpstr>PowerPoint プレゼンテーション</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124</cp:revision>
  <dcterms:created xsi:type="dcterms:W3CDTF">2023-01-12T03:16:10Z</dcterms:created>
  <dcterms:modified xsi:type="dcterms:W3CDTF">2023-01-19T03:14:31Z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