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13" r:id="rId6"/>
    <p:sldId id="309" r:id="rId7"/>
    <p:sldId id="311" r:id="rId8"/>
    <p:sldId id="312" r:id="rId9"/>
    <p:sldId id="314" r:id="rId10"/>
    <p:sldId id="315" r:id="rId11"/>
    <p:sldId id="310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1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96" y="10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2023/5/11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2023/5/11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進捗発表</a:t>
            </a:r>
            <a:r>
              <a:rPr lang="en-US" altLang="ja-JP" sz="4400" dirty="0">
                <a:solidFill>
                  <a:schemeClr val="tx1"/>
                </a:solidFill>
              </a:rPr>
              <a:t>9</a:t>
            </a:r>
            <a:br>
              <a:rPr lang="en-US" altLang="ja-JP" sz="44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Transformer:</a:t>
            </a:r>
            <a:r>
              <a:rPr lang="en-US" altLang="ja-JP" sz="2200" dirty="0">
                <a:solidFill>
                  <a:schemeClr val="tx1"/>
                </a:solidFill>
              </a:rPr>
              <a:t> Attention is all you need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</a:rPr>
              <a:t>Siwon Seo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8CAD-61BD-5611-7184-3D5B6E24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Trasformer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8EEFBD-A049-C8B2-0A83-B026E13B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970784" cy="4131312"/>
          </a:xfrm>
        </p:spPr>
        <p:txBody>
          <a:bodyPr/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4D7DE71-2ABE-FE16-4AE8-C56FD598A794}"/>
              </a:ext>
            </a:extLst>
          </p:cNvPr>
          <p:cNvGrpSpPr/>
          <p:nvPr/>
        </p:nvGrpSpPr>
        <p:grpSpPr>
          <a:xfrm>
            <a:off x="7068064" y="618486"/>
            <a:ext cx="4087616" cy="5621027"/>
            <a:chOff x="7098475" y="749406"/>
            <a:chExt cx="4226011" cy="560325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E8E425-0806-C999-0DE6-428F3892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93" y="749406"/>
              <a:ext cx="3630176" cy="534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675E9C25-1EC4-A1B1-AB30-B0B117084DDE}"/>
                </a:ext>
              </a:extLst>
            </p:cNvPr>
            <p:cNvSpPr txBox="1"/>
            <p:nvPr/>
          </p:nvSpPr>
          <p:spPr>
            <a:xfrm>
              <a:off x="7098475" y="6075662"/>
              <a:ext cx="42260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Vaswani, Ashish et al. “Attention is All you Need” (2017)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9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7FE-FF06-69AA-3948-39953B9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897"/>
          </a:xfrm>
        </p:spPr>
        <p:txBody>
          <a:bodyPr>
            <a:normAutofit/>
          </a:bodyPr>
          <a:lstStyle/>
          <a:p>
            <a:r>
              <a:rPr lang="en-US" altLang="ja-JP" dirty="0"/>
              <a:t>Encoder </a:t>
            </a:r>
            <a:r>
              <a:rPr lang="ja-JP" altLang="en-US" dirty="0"/>
              <a:t>の </a:t>
            </a:r>
            <a:r>
              <a:rPr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834CBE9-BE25-ED86-BEA6-57E263FB6CBB}"/>
              </a:ext>
            </a:extLst>
          </p:cNvPr>
          <p:cNvSpPr txBox="1">
            <a:spLocks/>
          </p:cNvSpPr>
          <p:nvPr/>
        </p:nvSpPr>
        <p:spPr>
          <a:xfrm>
            <a:off x="1097280" y="988906"/>
            <a:ext cx="10058400" cy="792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3600" dirty="0"/>
              <a:t>Multi-head</a:t>
            </a:r>
            <a:r>
              <a:rPr lang="ko-KR" altLang="en-US" sz="3600" dirty="0"/>
              <a:t> </a:t>
            </a:r>
            <a:r>
              <a:rPr lang="en-US" altLang="ko-KR" sz="3600" dirty="0"/>
              <a:t>Attention</a:t>
            </a:r>
            <a:endParaRPr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7314A6-AEE0-6B9A-1CBA-42E327D65E8B}"/>
                  </a:ext>
                </a:extLst>
              </p:cNvPr>
              <p:cNvSpPr txBox="1"/>
              <p:nvPr/>
            </p:nvSpPr>
            <p:spPr>
              <a:xfrm>
                <a:off x="1061034" y="2133764"/>
                <a:ext cx="1018032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一回の</a:t>
                </a:r>
                <a:r>
                  <a:rPr lang="es-419" altLang="ja-JP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より複数の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を並列した方が効果的。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Why?</a:t>
                </a: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→多様な視点、視野から色んな情報を収集することでより正確度を高める。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の次元の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Q,K,V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について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が並列で行われる。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こうやって出てきた全ての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 head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たちを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Concatenate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する。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→行列の大きさ：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𝑠𝑒𝑞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7314A6-AEE0-6B9A-1CBA-42E327D65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34" y="2133764"/>
                <a:ext cx="10180320" cy="3785652"/>
              </a:xfrm>
              <a:prstGeom prst="rect">
                <a:avLst/>
              </a:prstGeom>
              <a:blipFill>
                <a:blip r:embed="rId2"/>
                <a:stretch>
                  <a:fillRect t="-2415" r="-419" b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5C867519-3BE0-9819-EDD6-C13A85C2C3C4}"/>
              </a:ext>
            </a:extLst>
          </p:cNvPr>
          <p:cNvSpPr/>
          <p:nvPr/>
        </p:nvSpPr>
        <p:spPr>
          <a:xfrm>
            <a:off x="8789773" y="5367481"/>
            <a:ext cx="1919416" cy="551935"/>
          </a:xfrm>
          <a:prstGeom prst="wedgeRectCallout">
            <a:avLst>
              <a:gd name="adj1" fmla="val -64091"/>
              <a:gd name="adj2" fmla="val 808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r>
              <a:rPr lang="ja-JP" altLang="en-US" dirty="0"/>
              <a:t>の入力と大きさが同じ</a:t>
            </a:r>
            <a:endParaRPr lang="ko-KR" altLang="en-US" dirty="0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20F3F530-C833-8906-D405-63AFB07C48DC}"/>
              </a:ext>
            </a:extLst>
          </p:cNvPr>
          <p:cNvSpPr/>
          <p:nvPr/>
        </p:nvSpPr>
        <p:spPr>
          <a:xfrm>
            <a:off x="8213124" y="6153665"/>
            <a:ext cx="3566983" cy="646670"/>
          </a:xfrm>
          <a:prstGeom prst="borderCallout1">
            <a:avLst>
              <a:gd name="adj1" fmla="val 893"/>
              <a:gd name="adj2" fmla="val 53064"/>
              <a:gd name="adj3" fmla="val -34702"/>
              <a:gd name="adj4" fmla="val 46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大きさが同じであることで、</a:t>
            </a:r>
            <a:r>
              <a:rPr lang="en-US" altLang="ja-JP" dirty="0"/>
              <a:t>Encoder</a:t>
            </a:r>
            <a:r>
              <a:rPr lang="ja-JP" altLang="en-US" dirty="0"/>
              <a:t>を積み重ねることができる！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C2479C-2797-17FA-9458-6DC1A111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9" t="18795" r="35391" b="47309"/>
          <a:stretch/>
        </p:blipFill>
        <p:spPr>
          <a:xfrm>
            <a:off x="602690" y="2597401"/>
            <a:ext cx="5493310" cy="2806512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26DC21CB-3EBD-63C3-FBC6-ED439107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897"/>
          </a:xfrm>
        </p:spPr>
        <p:txBody>
          <a:bodyPr>
            <a:normAutofit/>
          </a:bodyPr>
          <a:lstStyle/>
          <a:p>
            <a:r>
              <a:rPr lang="en-US" altLang="ja-JP" dirty="0"/>
              <a:t>Encoder </a:t>
            </a:r>
            <a:r>
              <a:rPr lang="ja-JP" altLang="en-US" dirty="0"/>
              <a:t>の </a:t>
            </a:r>
            <a:r>
              <a:rPr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D79BA36-A396-9FB1-7A58-ED6D3E97A94B}"/>
              </a:ext>
            </a:extLst>
          </p:cNvPr>
          <p:cNvSpPr txBox="1">
            <a:spLocks/>
          </p:cNvSpPr>
          <p:nvPr/>
        </p:nvSpPr>
        <p:spPr>
          <a:xfrm>
            <a:off x="1097280" y="988906"/>
            <a:ext cx="10058400" cy="792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3600" dirty="0"/>
              <a:t>Multi-head</a:t>
            </a:r>
            <a:r>
              <a:rPr lang="ko-KR" altLang="en-US" sz="3600" dirty="0"/>
              <a:t> </a:t>
            </a:r>
            <a:r>
              <a:rPr lang="en-US" altLang="ko-KR" sz="3600" dirty="0"/>
              <a:t>Attention</a:t>
            </a:r>
            <a:endParaRPr lang="ja-JP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DEF8F7-24B8-CE9B-1388-D5D56F6ED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t="34859" r="36205" b="17751"/>
          <a:stretch/>
        </p:blipFill>
        <p:spPr>
          <a:xfrm>
            <a:off x="6228202" y="2104220"/>
            <a:ext cx="5493310" cy="40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234B-8908-1061-897F-C65B6D11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Position-wise FFNN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554D71-2092-70F5-95FC-400BDD6D6F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10180320" cy="409437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𝑭𝑭𝑵𝑵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𝑴𝑨𝑿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b>
                          <m:sSub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ja-JP" altLang="en-US" sz="3200" dirty="0"/>
                  <a:t>   </a:t>
                </a:r>
                <a:r>
                  <a:rPr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𝑅𝑒𝐿𝑈</m:t>
                    </m:r>
                  </m:oMath>
                </a14:m>
                <a:r>
                  <a:rPr kumimoji="1" lang="en-US" altLang="ja-JP" sz="28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800" dirty="0"/>
                  <a:t> 論文では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554D71-2092-70F5-95FC-400BDD6D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10180320" cy="4094370"/>
              </a:xfrm>
              <a:blipFill>
                <a:blip r:embed="rId2"/>
                <a:stretch>
                  <a:fillRect t="-446" r="-14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44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FD103-0549-4C10-B75F-F54D925D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Residual Connection </a:t>
            </a:r>
            <a:br>
              <a:rPr kumimoji="1" lang="en-US" altLang="ja-JP" dirty="0"/>
            </a:br>
            <a:r>
              <a:rPr kumimoji="1" lang="en-US" altLang="ja-JP" dirty="0"/>
              <a:t>&amp; Layer Normalization (Add &amp; Norm)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A5CC61-1BEC-7A13-9626-DD6B904144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2120900"/>
                <a:ext cx="10259833" cy="423703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kumimoji="1" lang="en-US" altLang="ja-JP" sz="2800" b="0" dirty="0"/>
                  <a:t>Residual Connection: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𝑆𝑢𝑏𝑙𝑦𝑒𝑟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ctr"/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Layer Normalization: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𝐿𝑎𝑦𝑒𝑟𝑁𝑜𝑟𝑚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𝑆𝑢𝑏𝑙𝑎𝑦𝑒𝑟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ctr"/>
                <a:r>
                  <a:rPr kumimoji="1" lang="en-US" altLang="ja-JP" sz="2800" dirty="0" err="1"/>
                  <a:t>LayerNorm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𝐿𝑎𝑦𝑒𝑟𝑁𝑜𝑟𝑚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ctr"/>
                <a:r>
                  <a:rPr lang="en-US" altLang="ja-JP" sz="2800" dirty="0"/>
                  <a:t>Z-score normalization: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ja-JP" altLang="en-US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sz="2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ja-JP" altLang="en-US" sz="2800" dirty="0"/>
                  <a:t>は初期値が全部</a:t>
                </a:r>
                <a:r>
                  <a:rPr kumimoji="1" lang="en-US" altLang="ja-JP" sz="2800" dirty="0"/>
                  <a:t>1</a:t>
                </a:r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r>
                      <a:rPr lang="ja-JP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sz="2800" dirty="0"/>
                  <a:t>は全部</a:t>
                </a:r>
                <a:r>
                  <a:rPr kumimoji="1" lang="en-US" altLang="ja-JP" sz="2800" dirty="0"/>
                  <a:t>0</a:t>
                </a:r>
                <a:r>
                  <a:rPr kumimoji="1" lang="ja-JP" altLang="en-US" sz="2800" dirty="0"/>
                  <a:t>であるベクトルパラメータ（学習可能）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A5CC61-1BEC-7A13-9626-DD6B90414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2120900"/>
                <a:ext cx="10259833" cy="4237038"/>
              </a:xfrm>
              <a:blipFill>
                <a:blip r:embed="rId2"/>
                <a:stretch>
                  <a:fillRect t="-1583" r="-594" b="-5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32F71-F36C-4693-5AA7-B7EED37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95653-F290-AC47-0B62-AAFAFCE800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657C37-254C-2724-1965-80EEC6F751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2B3A3A-62AB-85BA-66DE-358F42CA3F85}"/>
              </a:ext>
            </a:extLst>
          </p:cNvPr>
          <p:cNvSpPr txBox="1"/>
          <p:nvPr/>
        </p:nvSpPr>
        <p:spPr>
          <a:xfrm>
            <a:off x="1061291" y="1520327"/>
            <a:ext cx="1006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/>
              <a:t>ご清聴ありがとうございました。</a:t>
            </a:r>
            <a:endParaRPr lang="ko-KR" altLang="en-US" sz="54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865822-6E01-0258-085A-63FC9F7F825D}"/>
              </a:ext>
            </a:extLst>
          </p:cNvPr>
          <p:cNvSpPr txBox="1">
            <a:spLocks/>
          </p:cNvSpPr>
          <p:nvPr/>
        </p:nvSpPr>
        <p:spPr>
          <a:xfrm>
            <a:off x="471889" y="5593147"/>
            <a:ext cx="5624111" cy="923330"/>
          </a:xfrm>
          <a:prstGeom prst="rect">
            <a:avLst/>
          </a:prstGeom>
        </p:spPr>
        <p:txBody>
          <a:bodyPr vert="horz" lIns="91440" tIns="0" rIns="9144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i="0" kern="1200" spc="-5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400" dirty="0">
                <a:solidFill>
                  <a:schemeClr val="bg1"/>
                </a:solidFill>
              </a:rPr>
              <a:t>進捗発表</a:t>
            </a:r>
            <a:r>
              <a:rPr lang="en-US" altLang="ja-JP" sz="4400" dirty="0">
                <a:solidFill>
                  <a:schemeClr val="bg1"/>
                </a:solidFill>
              </a:rPr>
              <a:t>9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3200" dirty="0">
                <a:solidFill>
                  <a:schemeClr val="bg1"/>
                </a:solidFill>
              </a:rPr>
              <a:t>Transformer:</a:t>
            </a:r>
            <a:r>
              <a:rPr lang="en-US" altLang="ja-JP" sz="2200" dirty="0">
                <a:solidFill>
                  <a:schemeClr val="bg1"/>
                </a:solidFill>
              </a:rPr>
              <a:t> Attention is all you need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306953CC-CE73-755C-003D-1C2ECE07C6FE}"/>
              </a:ext>
            </a:extLst>
          </p:cNvPr>
          <p:cNvSpPr txBox="1">
            <a:spLocks/>
          </p:cNvSpPr>
          <p:nvPr/>
        </p:nvSpPr>
        <p:spPr>
          <a:xfrm>
            <a:off x="6095999" y="5593147"/>
            <a:ext cx="5624111" cy="923330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i="0" kern="1200" spc="-5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r"/>
            <a:r>
              <a:rPr lang="ja-JP" altLang="en-US" sz="3200" dirty="0">
                <a:solidFill>
                  <a:schemeClr val="bg1"/>
                </a:solidFill>
              </a:rPr>
              <a:t>徐 恃源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1800" dirty="0">
                <a:solidFill>
                  <a:schemeClr val="bg1"/>
                </a:solidFill>
              </a:rPr>
              <a:t>9LDI1101 github.com/sion1225</a:t>
            </a:r>
            <a:endParaRPr lang="en-US" altLang="ja-JP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03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1324</TotalTime>
  <Words>288</Words>
  <Application>Microsoft Office PowerPoint</Application>
  <PresentationFormat>ワイド画面</PresentationFormat>
  <Paragraphs>33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Noto Sans CJK KR Regular</vt:lpstr>
      <vt:lpstr>Meiryo</vt:lpstr>
      <vt:lpstr>Calibri</vt:lpstr>
      <vt:lpstr>Cambria Math</vt:lpstr>
      <vt:lpstr>Franklin Gothic Book</vt:lpstr>
      <vt:lpstr>1_RetrospectVTI</vt:lpstr>
      <vt:lpstr>進捗発表9 Transformer: Attention is all you need</vt:lpstr>
      <vt:lpstr>Trasformer の構造</vt:lpstr>
      <vt:lpstr>Encoder の Self-Attention</vt:lpstr>
      <vt:lpstr>Encoder の Self-Attention</vt:lpstr>
      <vt:lpstr>Position-wise FFNN</vt:lpstr>
      <vt:lpstr>Residual Connection  &amp; Layer Normalization (Add &amp; Norm)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進捗発表8 Transformer: Attention is all you need</dc:title>
  <dc:creator>9LDI1101</dc:creator>
  <cp:lastModifiedBy>9LDI1101</cp:lastModifiedBy>
  <cp:revision>71</cp:revision>
  <dcterms:created xsi:type="dcterms:W3CDTF">2023-04-26T09:29:44Z</dcterms:created>
  <dcterms:modified xsi:type="dcterms:W3CDTF">2023-05-11T09:23:05Z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