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4" autoAdjust="0"/>
    <p:restoredTop sz="94660"/>
  </p:normalViewPr>
  <p:slideViewPr>
    <p:cSldViewPr snapToGrid="0">
      <p:cViewPr varScale="1">
        <p:scale>
          <a:sx n="119" d="100"/>
          <a:sy n="119" d="100"/>
        </p:scale>
        <p:origin x="35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Lorem ipsum dolor sit </a:t>
          </a:r>
          <a:r>
            <a:rPr lang="en-US" altLang="ko-KR" noProof="0" dirty="0" err="1">
              <a:latin typeface="맑은 고딕" panose="020B0503020000020004" pitchFamily="50" charset="-127"/>
              <a:ea typeface="맑은 고딕" panose="020B0503020000020004" pitchFamily="50" charset="-127"/>
            </a:rPr>
            <a:t>amet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consectetuer</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adipiscing</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elit</a:t>
          </a:r>
          <a:r>
            <a:rPr lang="en-US" altLang="ko-KR" noProof="0" dirty="0">
              <a:latin typeface="맑은 고딕" panose="020B0503020000020004" pitchFamily="50" charset="-127"/>
              <a:ea typeface="맑은 고딕" panose="020B0503020000020004" pitchFamily="50" charset="-127"/>
            </a:rPr>
            <a:t>. </a:t>
          </a:r>
        </a:p>
      </dgm:t>
    </dgm:pt>
    <dgm:pt modelId="{CAD7EF86-FB23-41F6-BF42-040B36DEFDB1}" type="par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B62599A-5C9B-48E7-896E-EA782AC60C8B}" type="sib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49225C73-1633-42F1-AB3B-7CB183E5F8B8}">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Nunc </a:t>
          </a:r>
          <a:r>
            <a:rPr lang="en-US" altLang="ko-KR" noProof="0" dirty="0" err="1">
              <a:latin typeface="맑은 고딕" panose="020B0503020000020004" pitchFamily="50" charset="-127"/>
              <a:ea typeface="맑은 고딕" panose="020B0503020000020004" pitchFamily="50" charset="-127"/>
            </a:rPr>
            <a:t>viverra</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imperdiet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enim</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Fusce</a:t>
          </a:r>
          <a:r>
            <a:rPr lang="en-US" altLang="ko-KR" noProof="0" dirty="0">
              <a:latin typeface="맑은 고딕" panose="020B0503020000020004" pitchFamily="50" charset="-127"/>
              <a:ea typeface="맑은 고딕" panose="020B0503020000020004" pitchFamily="50" charset="-127"/>
            </a:rPr>
            <a:t> est. </a:t>
          </a:r>
          <a:r>
            <a:rPr lang="en-US" altLang="ko-KR" noProof="0" dirty="0" err="1">
              <a:latin typeface="맑은 고딕" panose="020B0503020000020004" pitchFamily="50" charset="-127"/>
              <a:ea typeface="맑은 고딕" panose="020B0503020000020004" pitchFamily="50" charset="-127"/>
            </a:rPr>
            <a:t>Vivamus</a:t>
          </a:r>
          <a:r>
            <a:rPr lang="en-US" altLang="ko-KR" noProof="0" dirty="0">
              <a:latin typeface="맑은 고딕" panose="020B0503020000020004" pitchFamily="50" charset="-127"/>
              <a:ea typeface="맑은 고딕" panose="020B0503020000020004" pitchFamily="50" charset="-127"/>
            </a:rPr>
            <a:t> a </a:t>
          </a:r>
          <a:r>
            <a:rPr lang="en-US" altLang="ko-KR" noProof="0" dirty="0" err="1">
              <a:latin typeface="맑은 고딕" panose="020B0503020000020004" pitchFamily="50" charset="-127"/>
              <a:ea typeface="맑은 고딕" panose="020B0503020000020004" pitchFamily="50" charset="-127"/>
            </a:rPr>
            <a:t>tellus</a:t>
          </a:r>
          <a:r>
            <a:rPr lang="en-US" altLang="ko-KR" noProof="0" dirty="0">
              <a:latin typeface="맑은 고딕" panose="020B0503020000020004" pitchFamily="50" charset="-127"/>
              <a:ea typeface="맑은 고딕" panose="020B0503020000020004" pitchFamily="50" charset="-127"/>
            </a:rPr>
            <a:t>.</a:t>
          </a:r>
        </a:p>
      </dgm:t>
    </dgm:pt>
    <dgm:pt modelId="{1A0E2090-1D4F-438A-8766-B6030CE01ADD}" type="par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9646853A-8964-4519-A5B1-0B7D18B2983D}" type="sib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1C383F32-22E8-4F62-A3E0-BDC3D5F48992}">
      <dgm:prSet/>
      <dgm:spPr/>
      <dgm:t>
        <a:bodyPr rtlCol="0"/>
        <a:lstStyle/>
        <a:p>
          <a:pPr rtl="0">
            <a:lnSpc>
              <a:spcPct val="100000"/>
            </a:lnSpc>
            <a:defRPr cap="all"/>
          </a:pPr>
          <a:r>
            <a:rPr lang="en-US" altLang="ko-KR" noProof="0" dirty="0" err="1">
              <a:latin typeface="맑은 고딕" panose="020B0503020000020004" pitchFamily="50" charset="-127"/>
              <a:ea typeface="맑은 고딕" panose="020B0503020000020004" pitchFamily="50" charset="-127"/>
            </a:rPr>
            <a:t>Pellentesque</a:t>
          </a:r>
          <a:r>
            <a:rPr lang="en-US" altLang="ko-KR" noProof="0" dirty="0">
              <a:latin typeface="맑은 고딕" panose="020B0503020000020004" pitchFamily="50" charset="-127"/>
              <a:ea typeface="맑은 고딕" panose="020B0503020000020004" pitchFamily="50" charset="-127"/>
            </a:rPr>
            <a:t> habitant </a:t>
          </a:r>
          <a:r>
            <a:rPr lang="en-US" altLang="ko-KR" noProof="0" dirty="0" err="1">
              <a:latin typeface="맑은 고딕" panose="020B0503020000020004" pitchFamily="50" charset="-127"/>
              <a:ea typeface="맑은 고딕" panose="020B0503020000020004" pitchFamily="50" charset="-127"/>
            </a:rPr>
            <a:t>morbi</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tristique</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senectus</a:t>
          </a:r>
          <a:r>
            <a:rPr lang="en-US" altLang="ko-KR" noProof="0" dirty="0">
              <a:latin typeface="맑은 고딕" panose="020B0503020000020004" pitchFamily="50" charset="-127"/>
              <a:ea typeface="맑은 고딕" panose="020B0503020000020004" pitchFamily="50" charset="-127"/>
            </a:rPr>
            <a:t> et </a:t>
          </a:r>
          <a:r>
            <a:rPr lang="en-US" altLang="ko-KR" noProof="0" dirty="0" err="1">
              <a:latin typeface="맑은 고딕" panose="020B0503020000020004" pitchFamily="50" charset="-127"/>
              <a:ea typeface="맑은 고딕" panose="020B0503020000020004" pitchFamily="50" charset="-127"/>
            </a:rPr>
            <a:t>netus</a:t>
          </a:r>
          <a:r>
            <a:rPr lang="en-US" altLang="ko-KR" noProof="0" dirty="0">
              <a:latin typeface="맑은 고딕" panose="020B0503020000020004" pitchFamily="50" charset="-127"/>
              <a:ea typeface="맑은 고딕" panose="020B0503020000020004" pitchFamily="50" charset="-127"/>
            </a:rPr>
            <a:t>.</a:t>
          </a:r>
        </a:p>
      </dgm:t>
    </dgm:pt>
    <dgm:pt modelId="{A7920A2F-3244-4159-AF04-6A1D38B7B317}" type="par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8500F72A-2C6D-4FDF-9C1D-CA691380EB0B}" type="sib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Lorem ipsum dolor sit </a:t>
          </a:r>
          <a:r>
            <a:rPr lang="en-US" altLang="ko-KR" sz="1400" kern="1200" noProof="0" dirty="0" err="1">
              <a:latin typeface="맑은 고딕" panose="020B0503020000020004" pitchFamily="50" charset="-127"/>
              <a:ea typeface="맑은 고딕" panose="020B0503020000020004" pitchFamily="50" charset="-127"/>
            </a:rPr>
            <a:t>amet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consectetuer</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adipiscing</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elit</a:t>
          </a:r>
          <a:r>
            <a:rPr lang="en-US" altLang="ko-KR" sz="1400" kern="1200" noProof="0" dirty="0">
              <a:latin typeface="맑은 고딕" panose="020B0503020000020004" pitchFamily="50" charset="-127"/>
              <a:ea typeface="맑은 고딕" panose="020B0503020000020004" pitchFamily="50" charset="-127"/>
            </a:rPr>
            <a: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Nunc </a:t>
          </a:r>
          <a:r>
            <a:rPr lang="en-US" altLang="ko-KR" sz="1400" kern="1200" noProof="0" dirty="0" err="1">
              <a:latin typeface="맑은 고딕" panose="020B0503020000020004" pitchFamily="50" charset="-127"/>
              <a:ea typeface="맑은 고딕" panose="020B0503020000020004" pitchFamily="50" charset="-127"/>
            </a:rPr>
            <a:t>viverra</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imperdiet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enim</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Fusce</a:t>
          </a:r>
          <a:r>
            <a:rPr lang="en-US" altLang="ko-KR" sz="1400" kern="1200" noProof="0" dirty="0">
              <a:latin typeface="맑은 고딕" panose="020B0503020000020004" pitchFamily="50" charset="-127"/>
              <a:ea typeface="맑은 고딕" panose="020B0503020000020004" pitchFamily="50" charset="-127"/>
            </a:rPr>
            <a:t> est. </a:t>
          </a:r>
          <a:r>
            <a:rPr lang="en-US" altLang="ko-KR" sz="1400" kern="1200" noProof="0" dirty="0" err="1">
              <a:latin typeface="맑은 고딕" panose="020B0503020000020004" pitchFamily="50" charset="-127"/>
              <a:ea typeface="맑은 고딕" panose="020B0503020000020004" pitchFamily="50" charset="-127"/>
            </a:rPr>
            <a:t>Vivamus</a:t>
          </a:r>
          <a:r>
            <a:rPr lang="en-US" altLang="ko-KR" sz="1400" kern="1200" noProof="0" dirty="0">
              <a:latin typeface="맑은 고딕" panose="020B0503020000020004" pitchFamily="50" charset="-127"/>
              <a:ea typeface="맑은 고딕" panose="020B0503020000020004" pitchFamily="50" charset="-127"/>
            </a:rPr>
            <a:t> a </a:t>
          </a:r>
          <a:r>
            <a:rPr lang="en-US" altLang="ko-KR" sz="1400" kern="1200" noProof="0" dirty="0" err="1">
              <a:latin typeface="맑은 고딕" panose="020B0503020000020004" pitchFamily="50" charset="-127"/>
              <a:ea typeface="맑은 고딕" panose="020B0503020000020004" pitchFamily="50" charset="-127"/>
            </a:rPr>
            <a:t>tellus</a:t>
          </a:r>
          <a:r>
            <a:rPr lang="en-US" altLang="ko-KR" sz="1400" kern="1200" noProof="0" dirty="0">
              <a:latin typeface="맑은 고딕" panose="020B0503020000020004" pitchFamily="50" charset="-127"/>
              <a:ea typeface="맑은 고딕" panose="020B0503020000020004" pitchFamily="50" charset="-127"/>
            </a:rPr>
            <a:t>.</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err="1">
              <a:latin typeface="맑은 고딕" panose="020B0503020000020004" pitchFamily="50" charset="-127"/>
              <a:ea typeface="맑은 고딕" panose="020B0503020000020004" pitchFamily="50" charset="-127"/>
            </a:rPr>
            <a:t>Pellentesque</a:t>
          </a:r>
          <a:r>
            <a:rPr lang="en-US" altLang="ko-KR" sz="1400" kern="1200" noProof="0" dirty="0">
              <a:latin typeface="맑은 고딕" panose="020B0503020000020004" pitchFamily="50" charset="-127"/>
              <a:ea typeface="맑은 고딕" panose="020B0503020000020004" pitchFamily="50" charset="-127"/>
            </a:rPr>
            <a:t> habitant </a:t>
          </a:r>
          <a:r>
            <a:rPr lang="en-US" altLang="ko-KR" sz="1400" kern="1200" noProof="0" dirty="0" err="1">
              <a:latin typeface="맑은 고딕" panose="020B0503020000020004" pitchFamily="50" charset="-127"/>
              <a:ea typeface="맑은 고딕" panose="020B0503020000020004" pitchFamily="50" charset="-127"/>
            </a:rPr>
            <a:t>morbi</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tristique</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senectus</a:t>
          </a:r>
          <a:r>
            <a:rPr lang="en-US" altLang="ko-KR" sz="1400" kern="1200" noProof="0" dirty="0">
              <a:latin typeface="맑은 고딕" panose="020B0503020000020004" pitchFamily="50" charset="-127"/>
              <a:ea typeface="맑은 고딕" panose="020B0503020000020004" pitchFamily="50" charset="-127"/>
            </a:rPr>
            <a:t> et </a:t>
          </a:r>
          <a:r>
            <a:rPr lang="en-US" altLang="ko-KR" sz="1400" kern="1200" noProof="0" dirty="0" err="1">
              <a:latin typeface="맑은 고딕" panose="020B0503020000020004" pitchFamily="50" charset="-127"/>
              <a:ea typeface="맑은 고딕" panose="020B0503020000020004" pitchFamily="50" charset="-127"/>
            </a:rPr>
            <a:t>netus</a:t>
          </a:r>
          <a:r>
            <a:rPr lang="en-US" altLang="ko-KR" sz="1400" kern="1200" noProof="0" dirty="0">
              <a:latin typeface="맑은 고딕" panose="020B0503020000020004" pitchFamily="50" charset="-127"/>
              <a:ea typeface="맑은 고딕" panose="020B0503020000020004" pitchFamily="50" charset="-127"/>
            </a:rPr>
            <a:t>.</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아이콘 원 레이블 목록"/>
  <dgm:desc val="관련 시각적 개체를 동반한 비순차적이거나 그룹화된 정보를 표시하는 데 사용합니다. 짧은 텍스트 캡션이 있는 아이콘이나 작은 그림에 적합합니다."/>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2022-12-21</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2022-12-21</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t>2</a:t>
            </a:fld>
            <a:endParaRPr lang="ko-KR" altLang="en-US"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2022-12-21</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2022-12-21</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2022-12-21</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2022-12-21</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2022-12-21</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2022-12-21</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2022-12-21</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2022-12-21</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2022-12-21</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2022-12-21</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2022-12-21</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2022-12-21</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latin typeface="맑은 고딕" panose="020B0503020000020004" pitchFamily="50" charset="-127"/>
                <a:ea typeface="맑은 고딕" panose="020B0503020000020004" pitchFamily="50" charset="-127"/>
              </a:rPr>
              <a:t>テーマ</a:t>
            </a:r>
            <a:r>
              <a:rPr lang="ko-KR" altLang="en-US" dirty="0">
                <a:solidFill>
                  <a:srgbClr val="FFFFFF"/>
                </a:solidFill>
                <a:latin typeface="맑은 고딕" panose="020B0503020000020004" pitchFamily="50" charset="-127"/>
                <a:ea typeface="맑은 고딕" panose="020B0503020000020004" pitchFamily="50" charset="-127"/>
              </a:rPr>
              <a:t>模索</a:t>
            </a:r>
            <a:r>
              <a:rPr lang="en-US" altLang="ko-KR" dirty="0">
                <a:solidFill>
                  <a:srgbClr val="FFFFFF"/>
                </a:solidFill>
                <a:latin typeface="맑은 고딕" panose="020B0503020000020004" pitchFamily="50" charset="-127"/>
                <a:ea typeface="맑은 고딕" panose="020B0503020000020004" pitchFamily="50" charset="-127"/>
              </a:rPr>
              <a:t>7</a:t>
            </a:r>
            <a:r>
              <a:rPr lang="en-US" altLang="ko-KR" dirty="0">
                <a:solidFill>
                  <a:srgbClr val="FFFFFF"/>
                </a:solidFill>
              </a:rPr>
              <a:t>&amp;</a:t>
            </a:r>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7210A1-79E7-2291-8365-DDEAEE54B77F}"/>
              </a:ext>
            </a:extLst>
          </p:cNvPr>
          <p:cNvSpPr>
            <a:spLocks noGrp="1"/>
          </p:cNvSpPr>
          <p:nvPr>
            <p:ph type="title"/>
          </p:nvPr>
        </p:nvSpPr>
        <p:spPr/>
        <p:txBody>
          <a:bodyPr/>
          <a:lstStyle/>
          <a:p>
            <a:r>
              <a:rPr lang="en-US" altLang="ko-KR" dirty="0"/>
              <a:t>Optimizer</a:t>
            </a:r>
            <a:endParaRPr lang="ko-KR" altLang="en-US" dirty="0"/>
          </a:p>
        </p:txBody>
      </p:sp>
      <p:sp>
        <p:nvSpPr>
          <p:cNvPr id="3" name="내용 개체 틀 2">
            <a:extLst>
              <a:ext uri="{FF2B5EF4-FFF2-40B4-BE49-F238E27FC236}">
                <a16:creationId xmlns:a16="http://schemas.microsoft.com/office/drawing/2014/main" id="{B079A239-B15B-B5AF-2512-323F09633B37}"/>
              </a:ext>
            </a:extLst>
          </p:cNvPr>
          <p:cNvSpPr>
            <a:spLocks noGrp="1"/>
          </p:cNvSpPr>
          <p:nvPr>
            <p:ph idx="1"/>
          </p:nvPr>
        </p:nvSpPr>
        <p:spPr>
          <a:xfrm>
            <a:off x="1024128" y="2286000"/>
            <a:ext cx="9969220" cy="4023360"/>
          </a:xfrm>
        </p:spPr>
        <p:txBody>
          <a:bodyPr/>
          <a:lstStyle/>
          <a:p>
            <a:r>
              <a:rPr lang="en-US" altLang="ko-KR" dirty="0"/>
              <a:t>1. Momentum : </a:t>
            </a:r>
            <a:r>
              <a:rPr lang="ja-JP" altLang="en-US" dirty="0"/>
              <a:t>傾斜下降法から計算された傾きに、一時点前の接点の傾きも反映する。慣性と加速度を具現→</a:t>
            </a:r>
            <a:r>
              <a:rPr lang="en-US" altLang="ja-JP" dirty="0"/>
              <a:t>Local Minimum</a:t>
            </a:r>
            <a:r>
              <a:rPr lang="ja-JP" altLang="en-US" dirty="0"/>
              <a:t>に嵌められても脱出できる。</a:t>
            </a:r>
            <a:endParaRPr lang="en-US" altLang="ja-JP" dirty="0"/>
          </a:p>
          <a:p>
            <a:r>
              <a:rPr lang="en-US" altLang="ko-KR" dirty="0"/>
              <a:t>2. </a:t>
            </a:r>
            <a:r>
              <a:rPr lang="en-US" altLang="ko-KR" dirty="0" err="1"/>
              <a:t>Adagrad</a:t>
            </a:r>
            <a:r>
              <a:rPr lang="en-US" altLang="ko-KR" dirty="0"/>
              <a:t> : </a:t>
            </a:r>
            <a:r>
              <a:rPr lang="ja-JP" altLang="en-US" dirty="0"/>
              <a:t>パラメータの変化率によって学習率を変化させる。</a:t>
            </a:r>
            <a:r>
              <a:rPr lang="en-US" altLang="ja-JP" dirty="0"/>
              <a:t>(</a:t>
            </a:r>
            <a:r>
              <a:rPr lang="ja-JP" altLang="en-US" dirty="0"/>
              <a:t>変化多→学習率小</a:t>
            </a:r>
            <a:r>
              <a:rPr lang="en-US" altLang="ja-JP" dirty="0"/>
              <a:t>)</a:t>
            </a:r>
          </a:p>
          <a:p>
            <a:r>
              <a:rPr lang="en-US" altLang="ko-KR" dirty="0"/>
              <a:t>3. RMSprop : </a:t>
            </a:r>
            <a:r>
              <a:rPr lang="en-US" altLang="ko-KR" dirty="0" err="1"/>
              <a:t>Adagrad</a:t>
            </a:r>
            <a:r>
              <a:rPr lang="ja-JP" altLang="en-US" dirty="0"/>
              <a:t>の学習を繰り返すほど、学習率が下がるっていう短所を改善した方式。</a:t>
            </a:r>
            <a:endParaRPr lang="en-US" altLang="ja-JP" dirty="0"/>
          </a:p>
          <a:p>
            <a:r>
              <a:rPr lang="en-US" altLang="ko-KR" dirty="0"/>
              <a:t>4. Adam : </a:t>
            </a:r>
            <a:r>
              <a:rPr lang="en-GB" altLang="ko-KR" dirty="0"/>
              <a:t>Momentum</a:t>
            </a:r>
            <a:r>
              <a:rPr lang="ja-JP" altLang="en-US" dirty="0"/>
              <a:t>と</a:t>
            </a:r>
            <a:r>
              <a:rPr lang="en-US" altLang="ja-JP" dirty="0"/>
              <a:t>RMSprop</a:t>
            </a:r>
            <a:r>
              <a:rPr lang="ja-JP" altLang="en-US" dirty="0"/>
              <a:t>を合わせた方式。</a:t>
            </a:r>
            <a:endParaRPr lang="ko-KR" altLang="en-US" dirty="0"/>
          </a:p>
        </p:txBody>
      </p:sp>
    </p:spTree>
    <p:extLst>
      <p:ext uri="{BB962C8B-B14F-4D97-AF65-F5344CB8AC3E}">
        <p14:creationId xmlns:p14="http://schemas.microsoft.com/office/powerpoint/2010/main" val="7248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BEA755-E0B3-FEF8-A563-26535401984F}"/>
              </a:ext>
            </a:extLst>
          </p:cNvPr>
          <p:cNvSpPr>
            <a:spLocks noGrp="1"/>
          </p:cNvSpPr>
          <p:nvPr>
            <p:ph type="title"/>
          </p:nvPr>
        </p:nvSpPr>
        <p:spPr/>
        <p:txBody>
          <a:bodyPr/>
          <a:lstStyle/>
          <a:p>
            <a:r>
              <a:rPr lang="en-US" altLang="ko-KR" dirty="0"/>
              <a:t>Epochs, Batch Size, Iteration</a:t>
            </a:r>
            <a:endParaRPr lang="ko-KR" altLang="en-US" dirty="0"/>
          </a:p>
        </p:txBody>
      </p:sp>
      <p:sp>
        <p:nvSpPr>
          <p:cNvPr id="3" name="내용 개체 틀 2">
            <a:extLst>
              <a:ext uri="{FF2B5EF4-FFF2-40B4-BE49-F238E27FC236}">
                <a16:creationId xmlns:a16="http://schemas.microsoft.com/office/drawing/2014/main" id="{CCE94436-84A3-A599-6974-D9CE875700F1}"/>
              </a:ext>
            </a:extLst>
          </p:cNvPr>
          <p:cNvSpPr>
            <a:spLocks noGrp="1"/>
          </p:cNvSpPr>
          <p:nvPr>
            <p:ph idx="1"/>
          </p:nvPr>
        </p:nvSpPr>
        <p:spPr/>
        <p:txBody>
          <a:bodyPr/>
          <a:lstStyle/>
          <a:p>
            <a:r>
              <a:rPr lang="en-US" altLang="ko-KR" dirty="0"/>
              <a:t>Iteration* Batch size = Epoch</a:t>
            </a:r>
          </a:p>
          <a:p>
            <a:r>
              <a:rPr lang="en-US" altLang="ko-KR" dirty="0"/>
              <a:t>Epoch : </a:t>
            </a:r>
            <a:r>
              <a:rPr lang="ja-JP" altLang="en-US" dirty="0"/>
              <a:t>全体データについて順伝播と逆伝播が終わった状態。</a:t>
            </a:r>
            <a:endParaRPr lang="en-US" altLang="ja-JP" dirty="0"/>
          </a:p>
          <a:p>
            <a:r>
              <a:rPr lang="en-US" altLang="ko-KR" dirty="0"/>
              <a:t>Batch</a:t>
            </a:r>
            <a:r>
              <a:rPr lang="ko-KR" altLang="en-US" dirty="0"/>
              <a:t> </a:t>
            </a:r>
            <a:r>
              <a:rPr lang="en-US" altLang="ko-KR" dirty="0"/>
              <a:t>size</a:t>
            </a:r>
            <a:r>
              <a:rPr lang="ko-KR" altLang="en-US" dirty="0"/>
              <a:t> </a:t>
            </a:r>
            <a:r>
              <a:rPr lang="en-US" altLang="ko-KR" dirty="0"/>
              <a:t>:</a:t>
            </a:r>
            <a:r>
              <a:rPr lang="ko-KR" altLang="en-US" dirty="0"/>
              <a:t> </a:t>
            </a:r>
            <a:r>
              <a:rPr lang="ja-JP" altLang="en-US" dirty="0"/>
              <a:t>いくつのデータごとにパラメータをアップデートするのか。</a:t>
            </a:r>
            <a:endParaRPr lang="en-US" altLang="ja-JP" dirty="0"/>
          </a:p>
          <a:p>
            <a:r>
              <a:rPr lang="en-US" altLang="ko-KR" dirty="0"/>
              <a:t>Iteration &amp; Step : </a:t>
            </a:r>
            <a:r>
              <a:rPr lang="ja-JP" altLang="en-US" dirty="0"/>
              <a:t>一回の</a:t>
            </a:r>
            <a:r>
              <a:rPr lang="en-US" altLang="ja-JP" dirty="0"/>
              <a:t>Epoch</a:t>
            </a:r>
            <a:r>
              <a:rPr lang="ja-JP" altLang="en-US" dirty="0"/>
              <a:t>を修行するために必要な</a:t>
            </a:r>
            <a:r>
              <a:rPr lang="en-US" altLang="ja-JP" dirty="0"/>
              <a:t>Batch</a:t>
            </a:r>
            <a:r>
              <a:rPr lang="ja-JP" altLang="en-US" dirty="0"/>
              <a:t>の数。</a:t>
            </a:r>
            <a:endParaRPr lang="ko-KR" altLang="en-US" dirty="0"/>
          </a:p>
        </p:txBody>
      </p:sp>
    </p:spTree>
    <p:extLst>
      <p:ext uri="{BB962C8B-B14F-4D97-AF65-F5344CB8AC3E}">
        <p14:creationId xmlns:p14="http://schemas.microsoft.com/office/powerpoint/2010/main" val="154963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47F1BE-31A3-F54B-ABF4-9D9E5EA581D3}"/>
              </a:ext>
            </a:extLst>
          </p:cNvPr>
          <p:cNvSpPr>
            <a:spLocks noGrp="1"/>
          </p:cNvSpPr>
          <p:nvPr>
            <p:ph type="title"/>
          </p:nvPr>
        </p:nvSpPr>
        <p:spPr/>
        <p:txBody>
          <a:bodyPr/>
          <a:lstStyle/>
          <a:p>
            <a:r>
              <a:rPr lang="en-US" altLang="ko-KR" dirty="0"/>
              <a:t>Overfitting</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27FC438-2823-571C-DDE7-6FC424FDF002}"/>
                  </a:ext>
                </a:extLst>
              </p:cNvPr>
              <p:cNvSpPr>
                <a:spLocks noGrp="1"/>
              </p:cNvSpPr>
              <p:nvPr>
                <p:ph idx="1"/>
              </p:nvPr>
            </p:nvSpPr>
            <p:spPr/>
            <p:txBody>
              <a:bodyPr/>
              <a:lstStyle/>
              <a:p>
                <a:r>
                  <a:rPr lang="ja-JP" altLang="en-US" dirty="0"/>
                  <a:t>モデルがデータの中のノイズまで学習してる状態。</a:t>
                </a:r>
                <a:endParaRPr lang="en-US" altLang="ja-JP" dirty="0"/>
              </a:p>
              <a:p>
                <a:r>
                  <a:rPr lang="en-US" altLang="ja-JP" dirty="0"/>
                  <a:t>1</a:t>
                </a:r>
                <a:r>
                  <a:rPr lang="ja-JP" altLang="en-US" dirty="0"/>
                  <a:t>．データの量を増やす。</a:t>
                </a:r>
                <a:endParaRPr lang="en-US" altLang="ja-JP" dirty="0"/>
              </a:p>
              <a:p>
                <a:r>
                  <a:rPr lang="en-US" altLang="ja-JP" dirty="0"/>
                  <a:t>2</a:t>
                </a:r>
                <a:r>
                  <a:rPr lang="ja-JP" altLang="en-US" dirty="0"/>
                  <a:t>．モデルを単純化する。</a:t>
                </a:r>
                <a:r>
                  <a:rPr lang="en-US" altLang="ja-JP" dirty="0"/>
                  <a:t>(Capacity</a:t>
                </a:r>
                <a:r>
                  <a:rPr lang="ja-JP" altLang="en-US" dirty="0"/>
                  <a:t>を減らす</a:t>
                </a:r>
                <a:r>
                  <a:rPr lang="en-US" altLang="ja-JP" dirty="0"/>
                  <a:t>)</a:t>
                </a:r>
              </a:p>
              <a:p>
                <a:r>
                  <a:rPr lang="en-US" altLang="ja-JP" dirty="0"/>
                  <a:t>3</a:t>
                </a:r>
                <a:r>
                  <a:rPr lang="ja-JP" altLang="en-US" dirty="0"/>
                  <a:t>．重みに制限を置く</a:t>
                </a:r>
                <a:r>
                  <a:rPr lang="en-US" altLang="ja-JP" dirty="0"/>
                  <a:t>(</a:t>
                </a:r>
                <a:r>
                  <a:rPr lang="en-US" altLang="ja-JP" dirty="0" err="1"/>
                  <a:t>Regulariztion</a:t>
                </a:r>
                <a:r>
                  <a:rPr lang="en-US" altLang="ja-JP" dirty="0"/>
                  <a:t>)</a:t>
                </a:r>
                <a:r>
                  <a:rPr lang="ko-KR" altLang="en-US" dirty="0"/>
                  <a:t> </a:t>
                </a:r>
                <a:r>
                  <a:rPr lang="en-US" altLang="ko-KR" dirty="0"/>
                  <a:t>: L1</a:t>
                </a:r>
                <a:r>
                  <a:rPr lang="ko-KR" altLang="en-US" dirty="0"/>
                  <a:t> </a:t>
                </a:r>
                <a:r>
                  <a:rPr lang="en-US" altLang="ko-KR" dirty="0"/>
                  <a:t>Norm,</a:t>
                </a:r>
                <a:r>
                  <a:rPr lang="ko-KR" altLang="en-US" dirty="0"/>
                  <a:t> </a:t>
                </a:r>
                <a:r>
                  <a:rPr lang="en-US" altLang="ko-KR" dirty="0"/>
                  <a:t>L2</a:t>
                </a:r>
                <a:r>
                  <a:rPr lang="ko-KR" altLang="en-US" dirty="0"/>
                  <a:t> </a:t>
                </a:r>
                <a:r>
                  <a:rPr lang="en-US" altLang="ko-KR" dirty="0"/>
                  <a:t>Norm(weight decay)</a:t>
                </a:r>
              </a:p>
              <a:p>
                <a:r>
                  <a:rPr lang="en-US" altLang="ja-JP" dirty="0"/>
                  <a:t>   L1 Norm: </a:t>
                </a:r>
                <a14:m>
                  <m:oMath xmlns:m="http://schemas.openxmlformats.org/officeDocument/2006/math">
                    <m:r>
                      <a:rPr lang="en-US" altLang="ja-JP" b="0" i="1" smtClean="0">
                        <a:latin typeface="Cambria Math" panose="02040503050406030204" pitchFamily="18" charset="0"/>
                      </a:rPr>
                      <m:t>𝑐𝑜𝑠𝑡</m:t>
                    </m:r>
                    <m:r>
                      <a:rPr lang="en-US" altLang="ja-JP" b="0" i="1" smtClean="0">
                        <a:latin typeface="Cambria Math" panose="02040503050406030204" pitchFamily="18" charset="0"/>
                      </a:rPr>
                      <m:t> </m:t>
                    </m:r>
                    <m:r>
                      <a:rPr lang="en-US" altLang="ja-JP" b="0" i="1" smtClean="0">
                        <a:latin typeface="Cambria Math" panose="02040503050406030204" pitchFamily="18" charset="0"/>
                      </a:rPr>
                      <m:t>𝑓𝑢𝑛𝑐𝑡𝑖𝑜𝑛</m:t>
                    </m:r>
                    <m:r>
                      <a:rPr lang="en-US" altLang="ja-JP" b="0" i="1" smtClean="0">
                        <a:latin typeface="Cambria Math" panose="02040503050406030204" pitchFamily="18" charset="0"/>
                      </a:rPr>
                      <m:t>+=</m:t>
                    </m:r>
                    <m:r>
                      <a:rPr lang="ja-JP" altLang="en-US" b="0" i="1" smtClean="0">
                        <a:latin typeface="Cambria Math" panose="02040503050406030204" pitchFamily="18" charset="0"/>
                      </a:rPr>
                      <m:t>𝜆</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e>
                    </m:d>
                  </m:oMath>
                </a14:m>
                <a:r>
                  <a:rPr lang="en-US" altLang="ja-JP" dirty="0"/>
                  <a:t>   L2 Norm: </a:t>
                </a:r>
                <a14:m>
                  <m:oMath xmlns:m="http://schemas.openxmlformats.org/officeDocument/2006/math">
                    <m:r>
                      <a:rPr lang="en-US" altLang="ja-JP" i="1">
                        <a:latin typeface="Cambria Math" panose="02040503050406030204" pitchFamily="18" charset="0"/>
                      </a:rPr>
                      <m:t>𝑐𝑜𝑠𝑡</m:t>
                    </m:r>
                    <m:r>
                      <a:rPr lang="en-US" altLang="ja-JP" i="1">
                        <a:latin typeface="Cambria Math" panose="02040503050406030204" pitchFamily="18" charset="0"/>
                      </a:rPr>
                      <m:t> </m:t>
                    </m:r>
                    <m:r>
                      <a:rPr lang="en-US" altLang="ja-JP" i="1">
                        <a:latin typeface="Cambria Math" panose="02040503050406030204" pitchFamily="18" charset="0"/>
                      </a:rPr>
                      <m:t>𝑓𝑢𝑛𝑐𝑡𝑖𝑜𝑛</m:t>
                    </m:r>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ja-JP" altLang="en-US" i="1">
                        <a:latin typeface="Cambria Math" panose="02040503050406030204" pitchFamily="18" charset="0"/>
                      </a:rPr>
                      <m:t>𝜆</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2</m:t>
                        </m:r>
                      </m:sup>
                    </m:sSup>
                  </m:oMath>
                </a14:m>
                <a:endParaRPr lang="en-US" altLang="ja-JP" dirty="0"/>
              </a:p>
              <a:p>
                <a:r>
                  <a:rPr lang="en-US" altLang="ja-JP" dirty="0"/>
                  <a:t>4</a:t>
                </a:r>
                <a:r>
                  <a:rPr lang="ja-JP" altLang="en-US" dirty="0"/>
                  <a:t> ．</a:t>
                </a:r>
                <a:r>
                  <a:rPr lang="en-US" altLang="ja-JP" dirty="0"/>
                  <a:t>Dropout :</a:t>
                </a:r>
                <a:r>
                  <a:rPr lang="ko-KR" altLang="en-US" dirty="0"/>
                  <a:t> </a:t>
                </a:r>
                <a:r>
                  <a:rPr lang="ja-JP" altLang="en-US" dirty="0"/>
                  <a:t>神経網の一部を使わない方法。</a:t>
                </a:r>
                <a:r>
                  <a:rPr lang="en-US" altLang="ja-JP" dirty="0"/>
                  <a:t>(</a:t>
                </a:r>
                <a:r>
                  <a:rPr lang="ja-JP" altLang="en-US" dirty="0"/>
                  <a:t>学習の時だけ</a:t>
                </a:r>
                <a:r>
                  <a:rPr lang="en-US" altLang="ja-JP" dirty="0"/>
                  <a:t>)</a:t>
                </a:r>
              </a:p>
            </p:txBody>
          </p:sp>
        </mc:Choice>
        <mc:Fallback>
          <p:sp>
            <p:nvSpPr>
              <p:cNvPr id="3" name="내용 개체 틀 2">
                <a:extLst>
                  <a:ext uri="{FF2B5EF4-FFF2-40B4-BE49-F238E27FC236}">
                    <a16:creationId xmlns:a16="http://schemas.microsoft.com/office/drawing/2014/main" id="{B27FC438-2823-571C-DDE7-6FC424FDF002}"/>
                  </a:ext>
                </a:extLst>
              </p:cNvPr>
              <p:cNvSpPr>
                <a:spLocks noGrp="1" noRot="1" noChangeAspect="1" noMove="1" noResize="1" noEditPoints="1" noAdjustHandles="1" noChangeArrowheads="1" noChangeShapeType="1" noTextEdit="1"/>
              </p:cNvSpPr>
              <p:nvPr>
                <p:ph idx="1"/>
              </p:nvPr>
            </p:nvSpPr>
            <p:spPr>
              <a:blipFill>
                <a:blip r:embed="rId2"/>
                <a:stretch>
                  <a:fillRect l="-251" t="-22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0145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90F77D-0472-74CE-97D7-5962256EC719}"/>
              </a:ext>
            </a:extLst>
          </p:cNvPr>
          <p:cNvSpPr>
            <a:spLocks noGrp="1"/>
          </p:cNvSpPr>
          <p:nvPr>
            <p:ph type="title"/>
          </p:nvPr>
        </p:nvSpPr>
        <p:spPr/>
        <p:txBody>
          <a:bodyPr/>
          <a:lstStyle/>
          <a:p>
            <a:r>
              <a:rPr lang="en-US" altLang="ko-KR" dirty="0"/>
              <a:t>Gradient </a:t>
            </a:r>
            <a:br>
              <a:rPr lang="en-US" altLang="ko-KR" dirty="0"/>
            </a:br>
            <a:r>
              <a:rPr lang="en-US" altLang="ko-KR" dirty="0"/>
              <a:t>vanishing &amp; Exploding</a:t>
            </a:r>
            <a:endParaRPr lang="ko-KR" altLang="en-US" dirty="0"/>
          </a:p>
        </p:txBody>
      </p:sp>
      <p:sp>
        <p:nvSpPr>
          <p:cNvPr id="3" name="내용 개체 틀 2">
            <a:extLst>
              <a:ext uri="{FF2B5EF4-FFF2-40B4-BE49-F238E27FC236}">
                <a16:creationId xmlns:a16="http://schemas.microsoft.com/office/drawing/2014/main" id="{E038543A-D40C-903E-0C0F-9D4F7796B122}"/>
              </a:ext>
            </a:extLst>
          </p:cNvPr>
          <p:cNvSpPr>
            <a:spLocks noGrp="1"/>
          </p:cNvSpPr>
          <p:nvPr>
            <p:ph idx="1"/>
          </p:nvPr>
        </p:nvSpPr>
        <p:spPr/>
        <p:txBody>
          <a:bodyPr/>
          <a:lstStyle/>
          <a:p>
            <a:r>
              <a:rPr lang="en-US" altLang="ko-KR" dirty="0"/>
              <a:t>1. Gradient Clipping : </a:t>
            </a:r>
            <a:r>
              <a:rPr lang="ja-JP" altLang="en-US" dirty="0"/>
              <a:t>傾きがある値を超えれないように切ること。</a:t>
            </a:r>
            <a:endParaRPr lang="en-US" altLang="ja-JP" dirty="0"/>
          </a:p>
          <a:p>
            <a:r>
              <a:rPr lang="en-US" altLang="ko-KR" dirty="0"/>
              <a:t>   XXX = </a:t>
            </a:r>
            <a:r>
              <a:rPr lang="en-US" altLang="ko-KR" dirty="0" err="1"/>
              <a:t>optimizer.XXX</a:t>
            </a:r>
            <a:r>
              <a:rPr lang="en-US" altLang="ko-KR" dirty="0"/>
              <a:t>(</a:t>
            </a:r>
            <a:r>
              <a:rPr lang="en-US" altLang="ko-KR" dirty="0" err="1"/>
              <a:t>clipnorm</a:t>
            </a:r>
            <a:r>
              <a:rPr lang="en-US" altLang="ko-KR" dirty="0"/>
              <a:t>=x)</a:t>
            </a:r>
          </a:p>
          <a:p>
            <a:r>
              <a:rPr lang="en-US" altLang="ko-KR" dirty="0"/>
              <a:t>2. Weight initialization(</a:t>
            </a:r>
            <a:r>
              <a:rPr lang="ja-JP" altLang="en-US" dirty="0"/>
              <a:t>重み値初期化</a:t>
            </a:r>
            <a:r>
              <a:rPr lang="en-US" altLang="ko-KR" dirty="0"/>
              <a:t>)</a:t>
            </a:r>
          </a:p>
          <a:p>
            <a:r>
              <a:rPr lang="ja-JP" altLang="en-US" dirty="0"/>
              <a:t>　</a:t>
            </a:r>
            <a:r>
              <a:rPr lang="en-US" altLang="ja-JP" sz="2000" dirty="0"/>
              <a:t>1.</a:t>
            </a:r>
            <a:r>
              <a:rPr lang="en-US" altLang="ja-JP" dirty="0"/>
              <a:t> </a:t>
            </a:r>
            <a:r>
              <a:rPr lang="en-US" altLang="ja-JP" sz="2000" dirty="0"/>
              <a:t>Xavier Initialization : </a:t>
            </a:r>
            <a:r>
              <a:rPr lang="en-US" altLang="ko-KR" sz="1100" dirty="0"/>
              <a:t>Understanding the difficulty of training deep feedforward neural networks (Xavier </a:t>
            </a:r>
            <a:r>
              <a:rPr lang="en-US" altLang="ko-KR" sz="1100" dirty="0" err="1"/>
              <a:t>Glorot</a:t>
            </a:r>
            <a:r>
              <a:rPr lang="en-US" altLang="ko-KR" sz="1100" dirty="0"/>
              <a:t>, </a:t>
            </a:r>
            <a:r>
              <a:rPr lang="en-US" altLang="ko-KR" sz="1100" dirty="0" err="1"/>
              <a:t>Yoshua</a:t>
            </a:r>
            <a:r>
              <a:rPr lang="en-US" altLang="ko-KR" sz="1100" dirty="0"/>
              <a:t> </a:t>
            </a:r>
            <a:r>
              <a:rPr lang="en-US" altLang="ko-KR" sz="1100" dirty="0" err="1"/>
              <a:t>Bengio</a:t>
            </a:r>
            <a:r>
              <a:rPr lang="en-US" altLang="ko-KR" sz="1100" dirty="0"/>
              <a:t>, 2010)</a:t>
            </a:r>
          </a:p>
          <a:p>
            <a:r>
              <a:rPr lang="ja-JP" altLang="en-US" sz="1100" dirty="0"/>
              <a:t>　　　　</a:t>
            </a:r>
            <a:r>
              <a:rPr lang="en-US" altLang="ko-KR" sz="2000" dirty="0"/>
              <a:t>Sigmoid</a:t>
            </a:r>
            <a:r>
              <a:rPr lang="ja-JP" altLang="en-US" sz="2000" dirty="0"/>
              <a:t>や、</a:t>
            </a:r>
            <a:r>
              <a:rPr lang="en-US" altLang="ja-JP" sz="2000" dirty="0"/>
              <a:t> Hyperbolic tangent</a:t>
            </a:r>
            <a:r>
              <a:rPr lang="ja-JP" altLang="en-US" sz="2000" dirty="0"/>
              <a:t>等の</a:t>
            </a:r>
            <a:r>
              <a:rPr lang="en-US" altLang="ja-JP" sz="2000" dirty="0"/>
              <a:t>S</a:t>
            </a:r>
            <a:r>
              <a:rPr lang="ja-JP" altLang="en-US" sz="2000" dirty="0"/>
              <a:t>字形の活性化関数に適合。</a:t>
            </a:r>
            <a:endParaRPr lang="en-US" altLang="ja-JP" sz="2000" dirty="0"/>
          </a:p>
          <a:p>
            <a:r>
              <a:rPr lang="en-US" altLang="ja-JP" sz="2000" dirty="0"/>
              <a:t>   2. He initialization : </a:t>
            </a:r>
            <a:r>
              <a:rPr lang="en-US" altLang="ja-JP" sz="1100" dirty="0"/>
              <a:t>Delving Deep into Rectifiers: Surpassing Human-Level Performance on ImageNet Classification (</a:t>
            </a:r>
            <a:r>
              <a:rPr lang="en-US" altLang="ko-KR" sz="1100" dirty="0" err="1"/>
              <a:t>Kaiming</a:t>
            </a:r>
            <a:r>
              <a:rPr lang="en-US" altLang="ko-KR" sz="1100" dirty="0"/>
              <a:t> He </a:t>
            </a:r>
            <a:r>
              <a:rPr lang="en-US" altLang="ko-KR" sz="1100" dirty="0" err="1"/>
              <a:t>Xiangyu</a:t>
            </a:r>
            <a:r>
              <a:rPr lang="en-US" altLang="ko-KR" sz="1100" dirty="0"/>
              <a:t> Zhang </a:t>
            </a:r>
            <a:r>
              <a:rPr lang="en-US" altLang="ko-KR" sz="1100" dirty="0" err="1"/>
              <a:t>Shaoqing</a:t>
            </a:r>
            <a:r>
              <a:rPr lang="en-US" altLang="ko-KR" sz="1100" dirty="0"/>
              <a:t> Ren Jian Sun )</a:t>
            </a:r>
          </a:p>
          <a:p>
            <a:r>
              <a:rPr lang="en-US" altLang="ja-JP" sz="1100" dirty="0"/>
              <a:t>            </a:t>
            </a:r>
            <a:r>
              <a:rPr lang="en-US" altLang="ja-JP" sz="2000" dirty="0" err="1"/>
              <a:t>ReLU</a:t>
            </a:r>
            <a:r>
              <a:rPr lang="ja-JP" altLang="en-US" sz="2000" dirty="0"/>
              <a:t>関数に適している。</a:t>
            </a:r>
            <a:endParaRPr lang="en-US" altLang="ja-JP" sz="1100" dirty="0"/>
          </a:p>
        </p:txBody>
      </p:sp>
    </p:spTree>
    <p:extLst>
      <p:ext uri="{BB962C8B-B14F-4D97-AF65-F5344CB8AC3E}">
        <p14:creationId xmlns:p14="http://schemas.microsoft.com/office/powerpoint/2010/main" val="26387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E7AC5-E35B-68C1-1CFB-253D89B9D71C}"/>
              </a:ext>
            </a:extLst>
          </p:cNvPr>
          <p:cNvSpPr>
            <a:spLocks noGrp="1"/>
          </p:cNvSpPr>
          <p:nvPr>
            <p:ph type="title"/>
          </p:nvPr>
        </p:nvSpPr>
        <p:spPr/>
        <p:txBody>
          <a:bodyPr/>
          <a:lstStyle/>
          <a:p>
            <a:r>
              <a:rPr lang="en-US" altLang="ko-KR" dirty="0"/>
              <a:t>Batch Normalization</a:t>
            </a:r>
            <a:endParaRPr lang="ko-KR" altLang="en-US" dirty="0"/>
          </a:p>
        </p:txBody>
      </p:sp>
      <p:sp>
        <p:nvSpPr>
          <p:cNvPr id="3" name="내용 개체 틀 2">
            <a:extLst>
              <a:ext uri="{FF2B5EF4-FFF2-40B4-BE49-F238E27FC236}">
                <a16:creationId xmlns:a16="http://schemas.microsoft.com/office/drawing/2014/main" id="{316FFCF7-14CA-72E8-506A-E5859D264201}"/>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93304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ko-KR" altLang="en-US" dirty="0"/>
              <a:t>제목</a:t>
            </a:r>
            <a:r>
              <a:rPr lang="en-US" altLang="ko-KR" dirty="0">
                <a:latin typeface="맑은 고딕" panose="020B0503020000020004" pitchFamily="50" charset="-127"/>
                <a:ea typeface="맑은 고딕" panose="020B0503020000020004" pitchFamily="50" charset="-127"/>
              </a:rPr>
              <a:t> Lorem Ipsum Dolor</a:t>
            </a:r>
          </a:p>
        </p:txBody>
      </p:sp>
      <p:graphicFrame>
        <p:nvGraphicFramePr>
          <p:cNvPr id="5" name="내용 개체 틀 2" descr="SmartArt 그래픽 개체 틀">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407204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AC1ED7-D2C6-EA28-9E7E-0A0D8EA63839}"/>
              </a:ext>
            </a:extLst>
          </p:cNvPr>
          <p:cNvSpPr>
            <a:spLocks noGrp="1"/>
          </p:cNvSpPr>
          <p:nvPr>
            <p:ph type="title"/>
          </p:nvPr>
        </p:nvSpPr>
        <p:spPr/>
        <p:txBody>
          <a:bodyPr/>
          <a:lstStyle/>
          <a:p>
            <a:r>
              <a:rPr lang="en-US" altLang="ko-KR" dirty="0"/>
              <a:t>Loss function(</a:t>
            </a:r>
            <a:r>
              <a:rPr lang="ja-JP" altLang="en-US" dirty="0"/>
              <a:t>損失関数</a:t>
            </a:r>
            <a:r>
              <a:rPr lang="es-419" altLang="ja-JP" dirty="0"/>
              <a:t>)</a:t>
            </a:r>
            <a:endParaRPr lang="ko-KR" altLang="en-US" dirty="0"/>
          </a:p>
        </p:txBody>
      </p:sp>
      <p:sp>
        <p:nvSpPr>
          <p:cNvPr id="3" name="내용 개체 틀 2">
            <a:extLst>
              <a:ext uri="{FF2B5EF4-FFF2-40B4-BE49-F238E27FC236}">
                <a16:creationId xmlns:a16="http://schemas.microsoft.com/office/drawing/2014/main" id="{DC2376D8-FE09-6A7B-3C9A-CA9524D80377}"/>
              </a:ext>
            </a:extLst>
          </p:cNvPr>
          <p:cNvSpPr>
            <a:spLocks noGrp="1"/>
          </p:cNvSpPr>
          <p:nvPr>
            <p:ph idx="1"/>
          </p:nvPr>
        </p:nvSpPr>
        <p:spPr/>
        <p:txBody>
          <a:bodyPr/>
          <a:lstStyle/>
          <a:p>
            <a:r>
              <a:rPr lang="ja-JP" altLang="en-US" dirty="0"/>
              <a:t>実際値と予測値の差を数値化する関数。</a:t>
            </a:r>
            <a:endParaRPr lang="en-US" altLang="ja-JP" dirty="0"/>
          </a:p>
          <a:p>
            <a:r>
              <a:rPr lang="en-US" altLang="ja-JP" dirty="0"/>
              <a:t>Loss</a:t>
            </a:r>
            <a:r>
              <a:rPr lang="ja-JP" altLang="en-US" dirty="0"/>
              <a:t>を最小限にする</a:t>
            </a:r>
            <a:r>
              <a:rPr lang="en-US" altLang="ja-JP" dirty="0"/>
              <a:t>w</a:t>
            </a:r>
            <a:r>
              <a:rPr lang="ja-JP" altLang="en-US" dirty="0"/>
              <a:t>と</a:t>
            </a:r>
            <a:r>
              <a:rPr lang="en-US" altLang="ja-JP" dirty="0"/>
              <a:t>b</a:t>
            </a:r>
            <a:r>
              <a:rPr lang="ja-JP" altLang="en-US" dirty="0"/>
              <a:t>の値を探していくのがディープラーニングの学習。</a:t>
            </a:r>
            <a:endParaRPr lang="en-US" altLang="ja-JP" dirty="0"/>
          </a:p>
          <a:p>
            <a:endParaRPr lang="en-US" altLang="ko-KR" dirty="0"/>
          </a:p>
          <a:p>
            <a:r>
              <a:rPr lang="en-US" altLang="ko-KR" dirty="0"/>
              <a:t>1. MSE(Mean Squared Error) : </a:t>
            </a:r>
            <a:r>
              <a:rPr lang="ja-JP" altLang="en-US" dirty="0"/>
              <a:t>線形回帰</a:t>
            </a:r>
            <a:r>
              <a:rPr lang="en-US" altLang="ja-JP" dirty="0"/>
              <a:t>(Linear Regression)</a:t>
            </a:r>
            <a:r>
              <a:rPr lang="ja-JP" altLang="en-US" dirty="0"/>
              <a:t>によく使われる。（連続形変数の予測に使われる。）</a:t>
            </a:r>
            <a:endParaRPr lang="en-US" altLang="ja-JP" dirty="0"/>
          </a:p>
          <a:p>
            <a:r>
              <a:rPr lang="en-US" altLang="ko-KR" dirty="0"/>
              <a:t>2. Binary Cross-Entropy : </a:t>
            </a:r>
            <a:r>
              <a:rPr lang="ja-JP" altLang="en-US" dirty="0"/>
              <a:t>出力層で </a:t>
            </a:r>
            <a:r>
              <a:rPr lang="es-419" altLang="ja-JP" dirty="0" err="1"/>
              <a:t>Sigmoid</a:t>
            </a:r>
            <a:r>
              <a:rPr lang="ja-JP" altLang="en-US" dirty="0"/>
              <a:t>関数を使う</a:t>
            </a:r>
            <a:r>
              <a:rPr lang="en-US" altLang="ja-JP" dirty="0"/>
              <a:t>Binary Classification</a:t>
            </a:r>
            <a:r>
              <a:rPr lang="ja-JP" altLang="en-US" dirty="0"/>
              <a:t>問題で使われる。（</a:t>
            </a:r>
            <a:r>
              <a:rPr lang="en-US" altLang="ja-JP" dirty="0"/>
              <a:t>Logistic Regression)</a:t>
            </a:r>
          </a:p>
          <a:p>
            <a:r>
              <a:rPr lang="en-US" altLang="ko-KR" dirty="0"/>
              <a:t>3. Categorical Cross-Entropy :</a:t>
            </a:r>
            <a:r>
              <a:rPr lang="ja-JP" altLang="en-US" dirty="0"/>
              <a:t>出力層で </a:t>
            </a:r>
            <a:r>
              <a:rPr lang="es-419" altLang="ja-JP" dirty="0" err="1"/>
              <a:t>Sigmoid</a:t>
            </a:r>
            <a:r>
              <a:rPr lang="ja-JP" altLang="en-US" dirty="0"/>
              <a:t>関数を使う</a:t>
            </a:r>
            <a:r>
              <a:rPr lang="en-US" altLang="ja-JP" dirty="0"/>
              <a:t>Multi-Class Classification</a:t>
            </a:r>
            <a:r>
              <a:rPr lang="ja-JP" altLang="en-US" dirty="0"/>
              <a:t>問題で使われる。</a:t>
            </a:r>
            <a:r>
              <a:rPr lang="en-US" altLang="ja-JP" dirty="0"/>
              <a:t>(</a:t>
            </a:r>
            <a:r>
              <a:rPr lang="en-US" altLang="ja-JP" dirty="0" err="1"/>
              <a:t>Softmax</a:t>
            </a:r>
            <a:r>
              <a:rPr lang="en-US" altLang="ja-JP" dirty="0"/>
              <a:t> Regression)</a:t>
            </a:r>
          </a:p>
          <a:p>
            <a:endParaRPr lang="ko-KR" altLang="en-US" dirty="0"/>
          </a:p>
        </p:txBody>
      </p:sp>
    </p:spTree>
    <p:extLst>
      <p:ext uri="{BB962C8B-B14F-4D97-AF65-F5344CB8AC3E}">
        <p14:creationId xmlns:p14="http://schemas.microsoft.com/office/powerpoint/2010/main" val="39711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FB64F-0ACA-CC19-D99A-49BC6E2EF17B}"/>
              </a:ext>
            </a:extLst>
          </p:cNvPr>
          <p:cNvSpPr>
            <a:spLocks noGrp="1"/>
          </p:cNvSpPr>
          <p:nvPr>
            <p:ph type="title"/>
          </p:nvPr>
        </p:nvSpPr>
        <p:spPr/>
        <p:txBody>
          <a:bodyPr>
            <a:normAutofit fontScale="90000"/>
          </a:bodyPr>
          <a:lstStyle/>
          <a:p>
            <a:r>
              <a:rPr lang="ja-JP" altLang="en-US" dirty="0"/>
              <a:t>傾斜下降法</a:t>
            </a:r>
            <a:r>
              <a:rPr lang="en-US" altLang="ja-JP" dirty="0"/>
              <a:t>(</a:t>
            </a:r>
            <a:r>
              <a:rPr lang="en-US" altLang="ko-KR" dirty="0"/>
              <a:t>Gradient Descent)</a:t>
            </a:r>
            <a:br>
              <a:rPr lang="en-US" altLang="ko-KR" dirty="0"/>
            </a:br>
            <a:r>
              <a:rPr lang="ja-JP" altLang="en-US" dirty="0"/>
              <a:t>の </a:t>
            </a:r>
            <a:r>
              <a:rPr lang="en-US" altLang="ko-KR" dirty="0"/>
              <a:t>Batch size</a:t>
            </a:r>
            <a:endParaRPr lang="ko-KR" altLang="en-US" dirty="0"/>
          </a:p>
        </p:txBody>
      </p:sp>
      <p:sp>
        <p:nvSpPr>
          <p:cNvPr id="3" name="내용 개체 틀 2">
            <a:extLst>
              <a:ext uri="{FF2B5EF4-FFF2-40B4-BE49-F238E27FC236}">
                <a16:creationId xmlns:a16="http://schemas.microsoft.com/office/drawing/2014/main" id="{23711052-3541-EBBB-4981-93A1247A2863}"/>
              </a:ext>
            </a:extLst>
          </p:cNvPr>
          <p:cNvSpPr>
            <a:spLocks noGrp="1"/>
          </p:cNvSpPr>
          <p:nvPr>
            <p:ph idx="1"/>
          </p:nvPr>
        </p:nvSpPr>
        <p:spPr>
          <a:xfrm>
            <a:off x="1024128" y="2286000"/>
            <a:ext cx="9720073" cy="4572000"/>
          </a:xfrm>
        </p:spPr>
        <p:txBody>
          <a:bodyPr>
            <a:normAutofit lnSpcReduction="10000"/>
          </a:bodyPr>
          <a:lstStyle/>
          <a:p>
            <a:r>
              <a:rPr lang="en-US" altLang="ko-KR" dirty="0"/>
              <a:t>Batch=</a:t>
            </a:r>
            <a:r>
              <a:rPr lang="ja-JP" altLang="en-US" dirty="0"/>
              <a:t>重み</a:t>
            </a:r>
            <a:r>
              <a:rPr lang="en-US" altLang="ja-JP" dirty="0"/>
              <a:t>(w)</a:t>
            </a:r>
            <a:r>
              <a:rPr lang="ja-JP" altLang="en-US" dirty="0"/>
              <a:t>、偏向</a:t>
            </a:r>
            <a:r>
              <a:rPr lang="en-US" altLang="ja-JP" dirty="0"/>
              <a:t>(b)</a:t>
            </a:r>
            <a:r>
              <a:rPr lang="ja-JP" altLang="en-US" dirty="0"/>
              <a:t>等のパラメータの調整のために参考するデータの量。</a:t>
            </a:r>
            <a:endParaRPr lang="en-US" altLang="ja-JP" dirty="0"/>
          </a:p>
          <a:p>
            <a:endParaRPr lang="en-US" altLang="ko-KR" dirty="0"/>
          </a:p>
          <a:p>
            <a:r>
              <a:rPr lang="en-US" altLang="ko-KR" dirty="0"/>
              <a:t>1. Batch</a:t>
            </a:r>
            <a:r>
              <a:rPr lang="ko-KR" altLang="en-US" dirty="0"/>
              <a:t> </a:t>
            </a:r>
            <a:r>
              <a:rPr lang="en-US" altLang="ko-KR" dirty="0"/>
              <a:t>Gradient</a:t>
            </a:r>
            <a:r>
              <a:rPr lang="ko-KR" altLang="en-US" dirty="0"/>
              <a:t> </a:t>
            </a:r>
            <a:r>
              <a:rPr lang="en-US" altLang="ko-KR" dirty="0"/>
              <a:t>Descent</a:t>
            </a:r>
            <a:r>
              <a:rPr lang="ko-KR" altLang="en-US" dirty="0"/>
              <a:t> </a:t>
            </a:r>
            <a:r>
              <a:rPr lang="en-US" altLang="ko-KR" dirty="0"/>
              <a:t>:</a:t>
            </a:r>
            <a:r>
              <a:rPr lang="ko-KR" altLang="en-US" dirty="0"/>
              <a:t> </a:t>
            </a:r>
            <a:r>
              <a:rPr lang="ja-JP" altLang="en-US" dirty="0"/>
              <a:t>基本的な傾斜下降法。</a:t>
            </a:r>
            <a:r>
              <a:rPr lang="en-US" altLang="ja-JP" dirty="0"/>
              <a:t>Loss</a:t>
            </a:r>
            <a:r>
              <a:rPr lang="ja-JP" altLang="en-US" dirty="0"/>
              <a:t>を求めるときに、データ全体を考慮する。</a:t>
            </a:r>
            <a:r>
              <a:rPr lang="en-US" altLang="ja-JP" dirty="0"/>
              <a:t>1</a:t>
            </a:r>
            <a:r>
              <a:rPr lang="ja-JP" altLang="en-US" dirty="0"/>
              <a:t>回の</a:t>
            </a:r>
            <a:r>
              <a:rPr lang="en-US" altLang="ja-JP" dirty="0"/>
              <a:t>epoch</a:t>
            </a:r>
            <a:r>
              <a:rPr lang="ja-JP" altLang="en-US" dirty="0"/>
              <a:t>に全てのパラメータのアップデートを一回行う。（正確だけど、遅くて求めるメモリ量が大きい）</a:t>
            </a:r>
            <a:endParaRPr lang="en-US" altLang="ja-JP" dirty="0"/>
          </a:p>
          <a:p>
            <a:r>
              <a:rPr lang="en-US" altLang="ko-KR" dirty="0"/>
              <a:t>2. SGD(Stochastic Gradient Descent) : Batch size=1</a:t>
            </a:r>
            <a:r>
              <a:rPr lang="ja-JP" altLang="en-US" dirty="0"/>
              <a:t>、パラメータ調整の時、ランダムで一つのデータだけを選択し、演算する方法。普通の傾斜下降法よりパラメータの変更の幅が不安定で、正確度が低いけど、一つのデータしか考慮しないので、メモリをあんまり使わないという長所がある。</a:t>
            </a:r>
            <a:endParaRPr lang="en-US" altLang="ja-JP" dirty="0"/>
          </a:p>
          <a:p>
            <a:r>
              <a:rPr lang="en-US" altLang="ko-KR" dirty="0"/>
              <a:t>3. Mini-Batch Gradient Descent : </a:t>
            </a:r>
            <a:r>
              <a:rPr lang="ja-JP" altLang="en-US" dirty="0"/>
              <a:t>一定の量を決めて、その量のデータだけについて演算し、パラメータの値を調整する傾斜下降法。</a:t>
            </a:r>
            <a:endParaRPr lang="en-US" altLang="ja-JP" dirty="0"/>
          </a:p>
          <a:p>
            <a:r>
              <a:rPr lang="en-US" altLang="ko-KR" dirty="0"/>
              <a:t>Batch Gradient Descent </a:t>
            </a:r>
            <a:r>
              <a:rPr lang="ja-JP" altLang="en-US" dirty="0"/>
              <a:t>と</a:t>
            </a:r>
            <a:r>
              <a:rPr lang="es-419" altLang="ja-JP" dirty="0"/>
              <a:t> </a:t>
            </a:r>
            <a:r>
              <a:rPr lang="en-US" altLang="ja-JP" dirty="0"/>
              <a:t>SGD</a:t>
            </a:r>
            <a:r>
              <a:rPr lang="ja-JP" altLang="en-US" dirty="0"/>
              <a:t>の妥協点</a:t>
            </a:r>
            <a:endParaRPr lang="ko-KR" altLang="en-US" dirty="0"/>
          </a:p>
        </p:txBody>
      </p:sp>
    </p:spTree>
    <p:extLst>
      <p:ext uri="{BB962C8B-B14F-4D97-AF65-F5344CB8AC3E}">
        <p14:creationId xmlns:p14="http://schemas.microsoft.com/office/powerpoint/2010/main" val="80652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통합 디자인</Template>
  <TotalTime>1697</TotalTime>
  <Words>1267</Words>
  <Application>Microsoft Office PowerPoint</Application>
  <PresentationFormat>와이드스크린</PresentationFormat>
  <Paragraphs>94</Paragraphs>
  <Slides>14</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맑은 고딕</vt:lpstr>
      <vt:lpstr>Calibri</vt:lpstr>
      <vt:lpstr>Cambria Math</vt:lpstr>
      <vt:lpstr>Tw Cen MT</vt:lpstr>
      <vt:lpstr>Wingdings 3</vt:lpstr>
      <vt:lpstr>통합</vt:lpstr>
      <vt:lpstr>テーマ模索7&amp;進捗発表</vt:lpstr>
      <vt:lpstr>제목 Lorem Ipsum Dolor</vt:lpstr>
      <vt:lpstr>Perceptron</vt:lpstr>
      <vt:lpstr>Perceptron (Single Layer)</vt:lpstr>
      <vt:lpstr>Single Layer perceptron</vt:lpstr>
      <vt:lpstr>Multilayer perceptron (MLP)</vt:lpstr>
      <vt:lpstr>Activation Function</vt:lpstr>
      <vt:lpstr>Loss function(損失関数)</vt:lpstr>
      <vt:lpstr>傾斜下降法(Gradient Descent) の Batch size</vt:lpstr>
      <vt:lpstr>Optimizer</vt:lpstr>
      <vt:lpstr>Epochs, Batch Size, Iteration</vt:lpstr>
      <vt:lpstr>Overfitting</vt:lpstr>
      <vt:lpstr>Gradient  vanishing &amp; Exploding</vt:lpstr>
      <vt:lpstr>Batch 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9LDI1101</cp:lastModifiedBy>
  <cp:revision>57</cp:revision>
  <dcterms:created xsi:type="dcterms:W3CDTF">2022-12-14T05:19:29Z</dcterms:created>
  <dcterms:modified xsi:type="dcterms:W3CDTF">2022-12-21T13:11:08Z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