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81"/>
    <p:restoredTop sz="94678"/>
  </p:normalViewPr>
  <p:slideViewPr>
    <p:cSldViewPr snapToGrid="0">
      <p:cViewPr>
        <p:scale>
          <a:sx n="80" d="100"/>
          <a:sy n="80" d="100"/>
        </p:scale>
        <p:origin x="328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92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6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099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7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10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38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04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5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424B9C9-4000-5E4E-A802-2AD631A5525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9A28778-7047-AD40-B135-A0597F1BA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D31-A657-3451-5DEC-E33A702FE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15883"/>
            <a:ext cx="8991600" cy="1645920"/>
          </a:xfrm>
        </p:spPr>
        <p:txBody>
          <a:bodyPr>
            <a:normAutofit/>
          </a:bodyPr>
          <a:lstStyle/>
          <a:p>
            <a:r>
              <a:rPr lang="en-US" sz="5400" dirty="0"/>
              <a:t>The golf blueprint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27A4C-BE37-5E74-75E0-F7A2C2CF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3428999"/>
            <a:ext cx="6801612" cy="2313117"/>
          </a:xfrm>
        </p:spPr>
        <p:txBody>
          <a:bodyPr>
            <a:normAutofit fontScale="62500" lnSpcReduction="20000"/>
          </a:bodyPr>
          <a:lstStyle/>
          <a:p>
            <a:r>
              <a:rPr lang="en-US" sz="5900" dirty="0"/>
              <a:t>Software Development Project</a:t>
            </a:r>
          </a:p>
          <a:p>
            <a:r>
              <a:rPr lang="en-US" sz="5900" dirty="0"/>
              <a:t>UFCFFF-30-3</a:t>
            </a:r>
          </a:p>
          <a:p>
            <a:r>
              <a:rPr lang="en-US" sz="5900" dirty="0"/>
              <a:t>University of the West of England</a:t>
            </a:r>
          </a:p>
          <a:p>
            <a:r>
              <a:rPr lang="en-US" sz="5900" dirty="0"/>
              <a:t>19011230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6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112C3092-F44C-188B-52A2-5C8906F13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83" y="1528894"/>
            <a:ext cx="4010527" cy="524252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B7B992D-2EE5-431A-908A-7E7D956F2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F8C3E-D220-420F-13F0-AF07C2BB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8048" y="152087"/>
            <a:ext cx="6553531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262626"/>
                </a:solidFill>
              </a:rPr>
              <a:t>User interface design</a:t>
            </a:r>
          </a:p>
        </p:txBody>
      </p:sp>
      <p:pic>
        <p:nvPicPr>
          <p:cNvPr id="5" name="Content Placeholder 4" descr="A white and green squares with black text&#10;&#10;AI-generated content may be incorrect.">
            <a:extLst>
              <a:ext uri="{FF2B5EF4-FFF2-40B4-BE49-F238E27FC236}">
                <a16:creationId xmlns:a16="http://schemas.microsoft.com/office/drawing/2014/main" id="{877699E4-717D-7404-6BE2-E34355218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" y="86585"/>
            <a:ext cx="5197642" cy="1319725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9BB4967-B32C-1F39-EF08-D886C73DC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048" y="1528894"/>
            <a:ext cx="6553531" cy="48558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u="sng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000" u="sng" dirty="0" err="1">
                <a:solidFill>
                  <a:srgbClr val="FFFFFF"/>
                </a:solidFill>
              </a:rPr>
              <a:t>Colour</a:t>
            </a:r>
            <a:r>
              <a:rPr lang="en-US" sz="2000" u="sng" dirty="0">
                <a:solidFill>
                  <a:srgbClr val="FFFFFF"/>
                </a:solidFill>
              </a:rPr>
              <a:t> Palette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- Professional aesthetics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FFFF"/>
                </a:solidFill>
              </a:rPr>
              <a:t>- Familiar golf-related </a:t>
            </a:r>
            <a:r>
              <a:rPr lang="en-US" dirty="0" err="1">
                <a:solidFill>
                  <a:srgbClr val="FFFFFF"/>
                </a:solidFill>
              </a:rPr>
              <a:t>colours</a:t>
            </a:r>
            <a:endParaRPr lang="en-US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2000" u="sng" dirty="0">
              <a:solidFill>
                <a:srgbClr val="FFFFFF"/>
              </a:solidFill>
            </a:endParaRPr>
          </a:p>
          <a:p>
            <a:pPr marL="0" indent="0" algn="ctr">
              <a:buNone/>
            </a:pPr>
            <a:r>
              <a:rPr lang="en-US" sz="2000" u="sng" dirty="0">
                <a:solidFill>
                  <a:srgbClr val="FFFFFF"/>
                </a:solidFill>
              </a:rPr>
              <a:t>Wireframes</a:t>
            </a:r>
          </a:p>
          <a:p>
            <a:pPr algn="ct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- Created for all website pages</a:t>
            </a:r>
          </a:p>
          <a:p>
            <a:pPr algn="ct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- Provided a blueprint for the website before creation</a:t>
            </a:r>
          </a:p>
          <a:p>
            <a:pPr algn="ct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- Allowed focus on usability and looks</a:t>
            </a:r>
          </a:p>
          <a:p>
            <a:pPr algn="ctr">
              <a:buFontTx/>
              <a:buChar char="-"/>
            </a:pPr>
            <a:r>
              <a:rPr lang="en-US" dirty="0">
                <a:solidFill>
                  <a:srgbClr val="FFFFFF"/>
                </a:solidFill>
              </a:rPr>
              <a:t>- Implementation through CSS followed wireframes closely</a:t>
            </a:r>
          </a:p>
        </p:txBody>
      </p:sp>
    </p:spTree>
    <p:extLst>
      <p:ext uri="{BB962C8B-B14F-4D97-AF65-F5344CB8AC3E}">
        <p14:creationId xmlns:p14="http://schemas.microsoft.com/office/powerpoint/2010/main" val="3254577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416F-2426-2D54-40FC-50326D0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327" y="155748"/>
            <a:ext cx="7150125" cy="1031368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400" dirty="0">
                <a:solidFill>
                  <a:srgbClr val="262626"/>
                </a:solidFill>
              </a:rPr>
              <a:t>SVG Image creation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C68C6E-4A56-45B1-8571-29971926A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55" y="0"/>
            <a:ext cx="465429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olf course with a hole in the middle&#10;&#10;AI-generated content may be incorrect.">
            <a:extLst>
              <a:ext uri="{FF2B5EF4-FFF2-40B4-BE49-F238E27FC236}">
                <a16:creationId xmlns:a16="http://schemas.microsoft.com/office/drawing/2014/main" id="{63F3AF74-B91F-8B60-74CF-37E912CF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47" y="155748"/>
            <a:ext cx="2541895" cy="5744397"/>
          </a:xfrm>
          <a:prstGeom prst="rect">
            <a:avLst/>
          </a:prstGeom>
        </p:spPr>
      </p:pic>
      <p:pic>
        <p:nvPicPr>
          <p:cNvPr id="5" name="Content Placeholder 4" descr="A aerial view of a golf course&#10;&#10;AI-generated content may be incorrect.">
            <a:extLst>
              <a:ext uri="{FF2B5EF4-FFF2-40B4-BE49-F238E27FC236}">
                <a16:creationId xmlns:a16="http://schemas.microsoft.com/office/drawing/2014/main" id="{35683A16-CB40-78D6-77EA-FC65F9E74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19155" y="155748"/>
            <a:ext cx="2269036" cy="57443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BDEC56-74B2-26AE-0B91-C72066605AC6}"/>
              </a:ext>
            </a:extLst>
          </p:cNvPr>
          <p:cNvSpPr txBox="1"/>
          <p:nvPr/>
        </p:nvSpPr>
        <p:spPr>
          <a:xfrm>
            <a:off x="208547" y="5900145"/>
            <a:ext cx="188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Google Earth Satellite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48795-9098-62B7-2A7F-6AFE8186F85C}"/>
              </a:ext>
            </a:extLst>
          </p:cNvPr>
          <p:cNvSpPr txBox="1"/>
          <p:nvPr/>
        </p:nvSpPr>
        <p:spPr>
          <a:xfrm>
            <a:off x="2340077" y="5900145"/>
            <a:ext cx="1884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SVG Recreation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D2AF89-5E57-05F5-1660-B6B568C91070}"/>
              </a:ext>
            </a:extLst>
          </p:cNvPr>
          <p:cNvSpPr txBox="1"/>
          <p:nvPr/>
        </p:nvSpPr>
        <p:spPr>
          <a:xfrm>
            <a:off x="4881972" y="1475874"/>
            <a:ext cx="7101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GB" dirty="0">
                <a:solidFill>
                  <a:schemeClr val="bg1"/>
                </a:solidFill>
              </a:rPr>
              <a:t>Focus on accurate recreation</a:t>
            </a:r>
          </a:p>
          <a:p>
            <a:pPr marL="285750" indent="-285750" algn="ctr">
              <a:buFontTx/>
              <a:buChar char="-"/>
            </a:pPr>
            <a:r>
              <a:rPr lang="en-GB">
                <a:solidFill>
                  <a:schemeClr val="bg1"/>
                </a:solidFill>
              </a:rPr>
              <a:t>Satellite imagery 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FBBC2-19B1-A05A-085E-CA247808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</a:t>
            </a:r>
          </a:p>
        </p:txBody>
      </p:sp>
      <p:pic>
        <p:nvPicPr>
          <p:cNvPr id="5" name="Content Placeholder 4" descr="A person holding a golf club&#10;&#10;AI-generated content may be incorrect.">
            <a:extLst>
              <a:ext uri="{FF2B5EF4-FFF2-40B4-BE49-F238E27FC236}">
                <a16:creationId xmlns:a16="http://schemas.microsoft.com/office/drawing/2014/main" id="{8CF1C12E-5FC1-ED66-8302-2B6923D018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170" r="8670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6C1EE8-9CA5-B344-A99E-877F9D5F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454711"/>
            <a:ext cx="5925310" cy="37136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What is The Golf Blueprint aiming to solve?</a:t>
            </a:r>
          </a:p>
          <a:p>
            <a:pPr algn="ctr"/>
            <a:r>
              <a:rPr lang="en-US" dirty="0"/>
              <a:t>Course Management is extremely important, but often overlooked by golfers</a:t>
            </a:r>
          </a:p>
          <a:p>
            <a:pPr algn="ctr"/>
            <a:r>
              <a:rPr lang="en-US" dirty="0"/>
              <a:t>80% of surveyed amateur golfers report having ‘Average’ or worse course management skills</a:t>
            </a:r>
          </a:p>
          <a:p>
            <a:pPr algn="ctr"/>
            <a:r>
              <a:rPr lang="en-US" dirty="0"/>
              <a:t>Amateur golfers lack detailed resources to help them improve their course management</a:t>
            </a:r>
          </a:p>
          <a:p>
            <a:pPr algn="ctr"/>
            <a:r>
              <a:rPr lang="en-US" dirty="0"/>
              <a:t>The Golf Blueprint aims to solve this problem through visually represented data-driven analytics – specific to The Kendleshire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8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0C616-D4A3-721B-2C72-A8E2305A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17" y="389919"/>
            <a:ext cx="4418259" cy="114427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Project aims and objectives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2461405-9D9E-A53C-905F-6B0763268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28" y="1912272"/>
            <a:ext cx="4381448" cy="428705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Create detailed top-down recreations of each hole at The Kendleshire</a:t>
            </a:r>
          </a:p>
          <a:p>
            <a:pPr algn="ctr"/>
            <a:r>
              <a:rPr lang="en-US" dirty="0"/>
              <a:t>Design and Implement a simple system to collect and </a:t>
            </a:r>
            <a:r>
              <a:rPr lang="en-GB" dirty="0"/>
              <a:t>analyse</a:t>
            </a:r>
            <a:r>
              <a:rPr lang="en-US" dirty="0"/>
              <a:t> golf shot data</a:t>
            </a:r>
          </a:p>
          <a:p>
            <a:pPr algn="ctr"/>
            <a:r>
              <a:rPr lang="en-US" dirty="0"/>
              <a:t>Create a secure database to store collected golf shot data and user account information</a:t>
            </a:r>
          </a:p>
          <a:p>
            <a:pPr algn="ctr"/>
            <a:r>
              <a:rPr lang="en-US" dirty="0"/>
              <a:t>Design an intuitive and good-looking website, to be the main point of interaction with the users</a:t>
            </a:r>
          </a:p>
          <a:p>
            <a:pPr algn="ctr"/>
            <a:r>
              <a:rPr lang="en-US" dirty="0"/>
              <a:t>Ensure that the system satisfies the needs of the users, by conducting comprehensive system 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619AF0-6F05-57EC-889B-AE064B6A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27" r="18806" b="-1"/>
          <a:stretch/>
        </p:blipFill>
        <p:spPr>
          <a:xfrm>
            <a:off x="5160936" y="10"/>
            <a:ext cx="703106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50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684F-9861-8AF0-6679-1FD8CAA5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2540" y="374561"/>
            <a:ext cx="6829162" cy="1128776"/>
          </a:xfrm>
        </p:spPr>
        <p:txBody>
          <a:bodyPr>
            <a:normAutofit/>
          </a:bodyPr>
          <a:lstStyle/>
          <a:p>
            <a:r>
              <a:rPr lang="en-US" sz="3200" dirty="0"/>
              <a:t>Research methodology</a:t>
            </a:r>
          </a:p>
        </p:txBody>
      </p:sp>
      <p:pic>
        <p:nvPicPr>
          <p:cNvPr id="5" name="Content Placeholder 4" descr="A black and white line drawing of a clipboard&#10;&#10;AI-generated content may be incorrect.">
            <a:extLst>
              <a:ext uri="{FF2B5EF4-FFF2-40B4-BE49-F238E27FC236}">
                <a16:creationId xmlns:a16="http://schemas.microsoft.com/office/drawing/2014/main" id="{2BD599CC-6B35-3ADC-2B50-432CC7C419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47" r="16642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B9BEB0-4BF0-2D56-D090-DB06A7AA1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466" y="2173332"/>
            <a:ext cx="5925310" cy="45684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Primary Research conducted through a survey – with 86 respondents of Kendleshire members</a:t>
            </a:r>
          </a:p>
          <a:p>
            <a:pPr algn="ctr"/>
            <a:r>
              <a:rPr lang="en-US" dirty="0"/>
              <a:t>Try to gain an understanding of current course management knowledge, and interest levels in The Golf Blueprint</a:t>
            </a:r>
          </a:p>
          <a:p>
            <a:pPr algn="ctr"/>
            <a:r>
              <a:rPr lang="en-US" dirty="0"/>
              <a:t>Gain valuable insight into desired features and design</a:t>
            </a:r>
          </a:p>
          <a:p>
            <a:pPr marL="0" indent="0" algn="ctr">
              <a:buNone/>
            </a:pPr>
            <a:endParaRPr lang="en-US" dirty="0"/>
          </a:p>
          <a:p>
            <a:pPr algn="ctr"/>
            <a:r>
              <a:rPr lang="en-US" dirty="0"/>
              <a:t>Secondary Research exploring existing golf analytic technology – understanding the difference between availability to amateurs compared to professionals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76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D4E28-CA71-DD51-0943-DF692C89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2767"/>
            <a:ext cx="7729728" cy="1188720"/>
          </a:xfrm>
        </p:spPr>
        <p:txBody>
          <a:bodyPr>
            <a:normAutofit/>
          </a:bodyPr>
          <a:lstStyle/>
          <a:p>
            <a:r>
              <a:rPr lang="en-US" sz="4400" dirty="0"/>
              <a:t>Research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22DE5-60AE-E0D5-8DFA-7E3AB39B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26" y="1878007"/>
            <a:ext cx="5409528" cy="4181829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u="sng" dirty="0"/>
              <a:t>Primary Research</a:t>
            </a:r>
          </a:p>
          <a:p>
            <a:pPr algn="ctr"/>
            <a:r>
              <a:rPr lang="en-US" sz="2000" b="1" dirty="0"/>
              <a:t>80% </a:t>
            </a:r>
            <a:r>
              <a:rPr lang="en-US" sz="2000" dirty="0"/>
              <a:t>of respondents have ‘Average’ or worse understanding of course management</a:t>
            </a:r>
          </a:p>
          <a:p>
            <a:pPr algn="ctr"/>
            <a:r>
              <a:rPr lang="en-US" sz="2000" b="1" dirty="0"/>
              <a:t>85% </a:t>
            </a:r>
            <a:r>
              <a:rPr lang="en-US" sz="2000" dirty="0"/>
              <a:t>either ‘Very Interested’ or ‘Interested’ in the concept</a:t>
            </a:r>
          </a:p>
          <a:p>
            <a:pPr algn="ctr"/>
            <a:r>
              <a:rPr lang="en-US" sz="2000" b="1" dirty="0"/>
              <a:t>88% </a:t>
            </a:r>
            <a:r>
              <a:rPr lang="en-US" sz="2000" dirty="0"/>
              <a:t>would be willing to contribute data to the resource</a:t>
            </a:r>
          </a:p>
          <a:p>
            <a:pPr algn="ctr"/>
            <a:r>
              <a:rPr lang="en-US" sz="2000" dirty="0"/>
              <a:t>Respondents want the resource to be easy to use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19F558-1DE8-CF9E-C03F-94D72C6E24D8}"/>
              </a:ext>
            </a:extLst>
          </p:cNvPr>
          <p:cNvSpPr txBox="1">
            <a:spLocks/>
          </p:cNvSpPr>
          <p:nvPr/>
        </p:nvSpPr>
        <p:spPr>
          <a:xfrm>
            <a:off x="6096000" y="1878006"/>
            <a:ext cx="5409528" cy="4181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u="sng" dirty="0"/>
              <a:t>Secondary Research</a:t>
            </a:r>
          </a:p>
          <a:p>
            <a:pPr algn="ctr"/>
            <a:r>
              <a:rPr lang="en-US" sz="2000" dirty="0"/>
              <a:t>Data Analysis is an extremely important feature of the modern game of golf</a:t>
            </a:r>
          </a:p>
          <a:p>
            <a:pPr algn="ctr"/>
            <a:r>
              <a:rPr lang="en-US" sz="2000" dirty="0"/>
              <a:t>Professional golfers </a:t>
            </a:r>
            <a:r>
              <a:rPr lang="en-US" sz="2000" dirty="0" err="1"/>
              <a:t>utilise</a:t>
            </a:r>
            <a:r>
              <a:rPr lang="en-US" sz="2000" dirty="0"/>
              <a:t> data analysis to improve their game, amateur golfers lack such analysis</a:t>
            </a:r>
          </a:p>
          <a:p>
            <a:pPr algn="ctr"/>
            <a:r>
              <a:rPr lang="en-US" sz="2000" dirty="0"/>
              <a:t>Course Management is essential for success, with amateurs neglecting its importance</a:t>
            </a:r>
          </a:p>
        </p:txBody>
      </p:sp>
    </p:spTree>
    <p:extLst>
      <p:ext uri="{BB962C8B-B14F-4D97-AF65-F5344CB8AC3E}">
        <p14:creationId xmlns:p14="http://schemas.microsoft.com/office/powerpoint/2010/main" val="172549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AF5711D-F885-4D9C-A736-0CDADBD02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DFD90-C56E-3F58-3389-7DE670DC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91" y="240224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solidFill>
                  <a:srgbClr val="262626"/>
                </a:solidFill>
              </a:rPr>
              <a:t>User stories and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D8EEF-941A-0DE6-BCA1-45E70AF62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674" y="1622676"/>
            <a:ext cx="4882325" cy="49951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u="sng" dirty="0">
                <a:solidFill>
                  <a:srgbClr val="FFFFFF"/>
                </a:solidFill>
              </a:rPr>
              <a:t>User Stories</a:t>
            </a:r>
          </a:p>
          <a:p>
            <a:pPr algn="ctr">
              <a:buFontTx/>
              <a:buChar char="-"/>
            </a:pPr>
            <a:r>
              <a:rPr lang="en-GB" dirty="0">
                <a:solidFill>
                  <a:srgbClr val="FFFFFF"/>
                </a:solidFill>
              </a:rPr>
              <a:t>- 1 developed 8 detailed user stories capturing diverse perspectives</a:t>
            </a:r>
          </a:p>
          <a:p>
            <a:pPr algn="ctr">
              <a:buFontTx/>
              <a:buChar char="-"/>
            </a:pPr>
            <a:r>
              <a:rPr lang="en-GB" dirty="0">
                <a:solidFill>
                  <a:srgbClr val="FFFFFF"/>
                </a:solidFill>
              </a:rPr>
              <a:t>- Important to understand the wishes of the users</a:t>
            </a:r>
          </a:p>
          <a:p>
            <a:pPr algn="ctr">
              <a:buFontTx/>
              <a:buChar char="-"/>
            </a:pPr>
            <a:r>
              <a:rPr lang="en-GB" dirty="0">
                <a:solidFill>
                  <a:srgbClr val="FFFFFF"/>
                </a:solidFill>
              </a:rPr>
              <a:t>- Utilised when designing the core functionality of the system</a:t>
            </a:r>
          </a:p>
          <a:p>
            <a:pPr algn="ctr">
              <a:buFontTx/>
              <a:buChar char="-"/>
            </a:pPr>
            <a:endParaRPr lang="en-GB" dirty="0">
              <a:solidFill>
                <a:srgbClr val="FFFFFF"/>
              </a:solidFill>
            </a:endParaRPr>
          </a:p>
          <a:p>
            <a:pPr algn="ctr">
              <a:buFontTx/>
              <a:buChar char="-"/>
            </a:pPr>
            <a:r>
              <a:rPr lang="en-GB" u="sng" dirty="0">
                <a:solidFill>
                  <a:srgbClr val="FFFFFF"/>
                </a:solidFill>
              </a:rPr>
              <a:t>Use Cases</a:t>
            </a:r>
            <a:endParaRPr lang="en-GB" dirty="0">
              <a:solidFill>
                <a:srgbClr val="FFFFFF"/>
              </a:solidFill>
            </a:endParaRPr>
          </a:p>
          <a:p>
            <a:pPr algn="ctr">
              <a:buFontTx/>
              <a:buChar char="-"/>
            </a:pPr>
            <a:r>
              <a:rPr lang="en-GB" dirty="0">
                <a:solidFill>
                  <a:srgbClr val="FFFFFF"/>
                </a:solidFill>
              </a:rPr>
              <a:t>- Derived from User Stories</a:t>
            </a:r>
          </a:p>
          <a:p>
            <a:pPr algn="ctr">
              <a:buFontTx/>
              <a:buChar char="-"/>
            </a:pPr>
            <a:r>
              <a:rPr lang="en-GB" dirty="0">
                <a:solidFill>
                  <a:srgbClr val="FFFFFF"/>
                </a:solidFill>
              </a:rPr>
              <a:t>- Showcase how users interact with the system</a:t>
            </a:r>
          </a:p>
          <a:p>
            <a:pPr algn="ctr">
              <a:buFontTx/>
              <a:buChar char="-"/>
            </a:pPr>
            <a:r>
              <a:rPr lang="en-GB" dirty="0">
                <a:solidFill>
                  <a:srgbClr val="FFFFFF"/>
                </a:solidFill>
              </a:rPr>
              <a:t>- Ensure requirements meet the real needs of the users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E115A-87CB-4627-9D20-1D9C4234F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457A0-E55E-4B4F-A727-BD61C631B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golf course&#10;&#10;AI-generated content may be incorrect.">
            <a:extLst>
              <a:ext uri="{FF2B5EF4-FFF2-40B4-BE49-F238E27FC236}">
                <a16:creationId xmlns:a16="http://schemas.microsoft.com/office/drawing/2014/main" id="{CA5C0A6F-C423-3666-6F0F-B3702352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48" b="-3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1742385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F112-63CD-2995-528D-92F19FBE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7" y="362390"/>
            <a:ext cx="4210916" cy="1188720"/>
          </a:xfrm>
        </p:spPr>
        <p:txBody>
          <a:bodyPr>
            <a:normAutofit/>
          </a:bodyPr>
          <a:lstStyle/>
          <a:p>
            <a:r>
              <a:rPr lang="en-GB" dirty="0"/>
              <a:t>Requirements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279462-C377-4545-808A-BE333D100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67055-73BA-466D-9A33-028775706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white and black list with black text&#10;&#10;AI-generated content may be incorrect.">
            <a:extLst>
              <a:ext uri="{FF2B5EF4-FFF2-40B4-BE49-F238E27FC236}">
                <a16:creationId xmlns:a16="http://schemas.microsoft.com/office/drawing/2014/main" id="{E1BFEBE8-D302-41D9-C713-7A9EF89B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979" y="1300202"/>
            <a:ext cx="6227064" cy="4265537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57DE04E-C111-74D4-D12C-EA8084CD9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8" y="1797396"/>
            <a:ext cx="4210916" cy="410385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000" u="sng" dirty="0"/>
              <a:t>Created using the </a:t>
            </a:r>
            <a:r>
              <a:rPr lang="en-US" sz="2000" u="sng" dirty="0" err="1"/>
              <a:t>MoSCoW</a:t>
            </a:r>
            <a:r>
              <a:rPr lang="en-US" sz="2000" u="sng" dirty="0"/>
              <a:t> Method</a:t>
            </a:r>
          </a:p>
          <a:p>
            <a:pPr algn="ctr"/>
            <a:r>
              <a:rPr lang="en-US" dirty="0"/>
              <a:t>User Account Management</a:t>
            </a:r>
          </a:p>
          <a:p>
            <a:pPr algn="ctr"/>
            <a:r>
              <a:rPr lang="en-US" dirty="0"/>
              <a:t>Data Collection and Input</a:t>
            </a:r>
          </a:p>
          <a:p>
            <a:pPr algn="ctr"/>
            <a:r>
              <a:rPr lang="en-US" dirty="0"/>
              <a:t>Visualisation and Analytics</a:t>
            </a:r>
          </a:p>
          <a:p>
            <a:pPr algn="ctr"/>
            <a:r>
              <a:rPr lang="en-US" dirty="0"/>
              <a:t>Round History</a:t>
            </a:r>
          </a:p>
          <a:p>
            <a:pPr algn="ctr"/>
            <a:r>
              <a:rPr lang="en-US" dirty="0"/>
              <a:t>Administration</a:t>
            </a:r>
          </a:p>
          <a:p>
            <a:pPr algn="ctr"/>
            <a:r>
              <a:rPr lang="en-US" dirty="0"/>
              <a:t>Won’t Have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b="1" dirty="0"/>
              <a:t>Ensuring user’s needs are met while maintaining traceability to research findings</a:t>
            </a:r>
          </a:p>
        </p:txBody>
      </p:sp>
    </p:spTree>
    <p:extLst>
      <p:ext uri="{BB962C8B-B14F-4D97-AF65-F5344CB8AC3E}">
        <p14:creationId xmlns:p14="http://schemas.microsoft.com/office/powerpoint/2010/main" val="137741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9F50-09A4-F6B1-4EF0-E72E0BB0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5254" y="191966"/>
            <a:ext cx="6633089" cy="1174991"/>
          </a:xfrm>
        </p:spPr>
        <p:txBody>
          <a:bodyPr>
            <a:noAutofit/>
          </a:bodyPr>
          <a:lstStyle/>
          <a:p>
            <a:r>
              <a:rPr lang="en-GB" sz="3600" dirty="0"/>
              <a:t>Software architecture</a:t>
            </a:r>
          </a:p>
        </p:txBody>
      </p:sp>
      <p:pic>
        <p:nvPicPr>
          <p:cNvPr id="5" name="Content Placeholder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0D1D3FD0-281C-2CAE-9D97-EC8F31B32A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3" r="2048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F812FF-3EB4-6549-330E-84ECABAD0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253" y="1652518"/>
            <a:ext cx="6633089" cy="50135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Client-Server Architecture using </a:t>
            </a:r>
          </a:p>
          <a:p>
            <a:pPr marL="0" indent="0" algn="ctr">
              <a:buNone/>
            </a:pPr>
            <a:r>
              <a:rPr lang="en-US" sz="2400" b="1" dirty="0"/>
              <a:t>Model-View-Controller pattern</a:t>
            </a:r>
          </a:p>
          <a:p>
            <a:pPr marL="0" indent="0" algn="ctr">
              <a:buNone/>
            </a:pPr>
            <a:endParaRPr lang="en-US" sz="2400" b="1" dirty="0"/>
          </a:p>
          <a:p>
            <a:pPr algn="ctr"/>
            <a:r>
              <a:rPr lang="en-US" sz="2000" dirty="0"/>
              <a:t>Client-side application handles user interface and interactions</a:t>
            </a:r>
          </a:p>
          <a:p>
            <a:pPr algn="ctr"/>
            <a:r>
              <a:rPr lang="en-US" sz="2000" dirty="0"/>
              <a:t>Server-side API processes requests</a:t>
            </a:r>
          </a:p>
          <a:p>
            <a:pPr algn="ctr"/>
            <a:r>
              <a:rPr lang="en-US" sz="2000" dirty="0"/>
              <a:t>Persistent data stored through MySQL database</a:t>
            </a:r>
          </a:p>
        </p:txBody>
      </p:sp>
    </p:spTree>
    <p:extLst>
      <p:ext uri="{BB962C8B-B14F-4D97-AF65-F5344CB8AC3E}">
        <p14:creationId xmlns:p14="http://schemas.microsoft.com/office/powerpoint/2010/main" val="2755442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AF5711D-F885-4D9C-A736-0CDADBD02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75E92-A4F1-42FF-171A-033AFDC1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7" y="240631"/>
            <a:ext cx="5380074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262626"/>
                </a:solidFill>
              </a:rPr>
              <a:t>Database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A9CE220-A999-A3DE-93C9-60F9FE8C9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49391"/>
            <a:ext cx="6072914" cy="4715204"/>
          </a:xfrm>
        </p:spPr>
        <p:txBody>
          <a:bodyPr>
            <a:normAutofit/>
          </a:bodyPr>
          <a:lstStyle/>
          <a:p>
            <a:pPr algn="ctr"/>
            <a:r>
              <a:rPr lang="en-US" sz="2100" b="1" u="sng" dirty="0">
                <a:solidFill>
                  <a:srgbClr val="FFFFFF"/>
                </a:solidFill>
              </a:rPr>
              <a:t>Designed to efficiently store and reproduce shot data as useful analytics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- Users Table: Stores account information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- Rounds Table: Each round of golf played by users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- Holes Table: Each of the 18 different holes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- </a:t>
            </a:r>
            <a:r>
              <a:rPr lang="en-US" b="1" dirty="0" err="1">
                <a:solidFill>
                  <a:srgbClr val="FFFFFF"/>
                </a:solidFill>
              </a:rPr>
              <a:t>RoundHoles</a:t>
            </a:r>
            <a:r>
              <a:rPr lang="en-US" b="1" dirty="0">
                <a:solidFill>
                  <a:srgbClr val="FFFFFF"/>
                </a:solidFill>
              </a:rPr>
              <a:t> Table: Join table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- Shots Table: Detailed information about individual golf shots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- Zones Table: Defines the areas of each hole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- Courses Table: List of available courses</a:t>
            </a:r>
          </a:p>
          <a:p>
            <a:pPr algn="ctr"/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E115A-87CB-4627-9D20-1D9C4234F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E457A0-E55E-4B4F-A727-BD61C631B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843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F09AC6-4D75-8034-E2BC-7C4C7A1C9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23" r="7423"/>
          <a:stretch/>
        </p:blipFill>
        <p:spPr>
          <a:xfrm>
            <a:off x="7208520" y="1126397"/>
            <a:ext cx="3867912" cy="4288536"/>
          </a:xfrm>
          <a:prstGeom prst="rect">
            <a:avLst/>
          </a:prstGeom>
          <a:ln w="31750">
            <a:noFill/>
          </a:ln>
        </p:spPr>
      </p:pic>
    </p:spTree>
    <p:extLst>
      <p:ext uri="{BB962C8B-B14F-4D97-AF65-F5344CB8AC3E}">
        <p14:creationId xmlns:p14="http://schemas.microsoft.com/office/powerpoint/2010/main" val="246981014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353</TotalTime>
  <Words>558</Words>
  <Application>Microsoft Macintosh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The golf blueprint</vt:lpstr>
      <vt:lpstr>Problem statement</vt:lpstr>
      <vt:lpstr>Project aims and objectives</vt:lpstr>
      <vt:lpstr>Research methodology</vt:lpstr>
      <vt:lpstr>Research findings</vt:lpstr>
      <vt:lpstr>User stories and use cases</vt:lpstr>
      <vt:lpstr>Requirements</vt:lpstr>
      <vt:lpstr>Software architecture</vt:lpstr>
      <vt:lpstr>Database design</vt:lpstr>
      <vt:lpstr>User interface design</vt:lpstr>
      <vt:lpstr>SVG Image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Sion Hayward (Student)</dc:creator>
  <cp:lastModifiedBy>Sion Hayward (Student)</cp:lastModifiedBy>
  <cp:revision>11</cp:revision>
  <dcterms:created xsi:type="dcterms:W3CDTF">2025-04-14T12:49:58Z</dcterms:created>
  <dcterms:modified xsi:type="dcterms:W3CDTF">2025-04-14T18:43:40Z</dcterms:modified>
</cp:coreProperties>
</file>