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  <p:sldMasterId id="2147483680" r:id="rId2"/>
  </p:sldMasterIdLst>
  <p:notesMasterIdLst>
    <p:notesMasterId r:id="rId38"/>
  </p:notesMasterIdLst>
  <p:sldIdLst>
    <p:sldId id="312" r:id="rId3"/>
    <p:sldId id="314" r:id="rId4"/>
    <p:sldId id="288" r:id="rId5"/>
    <p:sldId id="320" r:id="rId6"/>
    <p:sldId id="327" r:id="rId7"/>
    <p:sldId id="322" r:id="rId8"/>
    <p:sldId id="325" r:id="rId9"/>
    <p:sldId id="316" r:id="rId10"/>
    <p:sldId id="287" r:id="rId11"/>
    <p:sldId id="321" r:id="rId12"/>
    <p:sldId id="289" r:id="rId13"/>
    <p:sldId id="293" r:id="rId14"/>
    <p:sldId id="291" r:id="rId15"/>
    <p:sldId id="326" r:id="rId16"/>
    <p:sldId id="333" r:id="rId17"/>
    <p:sldId id="332" r:id="rId18"/>
    <p:sldId id="338" r:id="rId19"/>
    <p:sldId id="349" r:id="rId20"/>
    <p:sldId id="347" r:id="rId21"/>
    <p:sldId id="339" r:id="rId22"/>
    <p:sldId id="341" r:id="rId23"/>
    <p:sldId id="264" r:id="rId24"/>
    <p:sldId id="267" r:id="rId25"/>
    <p:sldId id="268" r:id="rId26"/>
    <p:sldId id="343" r:id="rId27"/>
    <p:sldId id="329" r:id="rId28"/>
    <p:sldId id="344" r:id="rId29"/>
    <p:sldId id="334" r:id="rId30"/>
    <p:sldId id="330" r:id="rId31"/>
    <p:sldId id="335" r:id="rId32"/>
    <p:sldId id="336" r:id="rId33"/>
    <p:sldId id="337" r:id="rId34"/>
    <p:sldId id="346" r:id="rId35"/>
    <p:sldId id="323" r:id="rId36"/>
    <p:sldId id="31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作者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1C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541C81-24C3-4650-BD6E-64B39324BC55}" v="17" dt="2018-10-02T22:48:40.6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91" autoAdjust="0"/>
  </p:normalViewPr>
  <p:slideViewPr>
    <p:cSldViewPr snapToGrid="0">
      <p:cViewPr varScale="1">
        <p:scale>
          <a:sx n="77" d="100"/>
          <a:sy n="77" d="100"/>
        </p:scale>
        <p:origin x="88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shalch.REDMOND\Desktop\Book1%20(Autosaved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 (Autosaved).xlsx]Sheet4!PivotTable5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dirty="0">
                <a:solidFill>
                  <a:schemeClr val="tx1"/>
                </a:solidFill>
                <a:latin typeface="+mn-lt"/>
              </a:rPr>
              <a:t>Externally</a:t>
            </a:r>
            <a:r>
              <a:rPr lang="en-US" sz="1800" b="0" baseline="0" dirty="0">
                <a:solidFill>
                  <a:schemeClr val="tx1"/>
                </a:solidFill>
                <a:latin typeface="+mn-lt"/>
              </a:rPr>
              <a:t> Reported Windows Kernel </a:t>
            </a:r>
            <a:r>
              <a:rPr lang="en-US" sz="1800" b="0" dirty="0">
                <a:solidFill>
                  <a:schemeClr val="tx1"/>
                </a:solidFill>
                <a:latin typeface="+mn-lt"/>
              </a:rPr>
              <a:t>Security Issues</a:t>
            </a:r>
          </a:p>
        </c:rich>
      </c:tx>
      <c:layout>
        <c:manualLayout>
          <c:xMode val="edge"/>
          <c:yMode val="edge"/>
          <c:x val="6.846206041973793E-2"/>
          <c:y val="6.134525421421764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ivotFmts>
      <c:pivotFmt>
        <c:idx val="0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</c:pivotFmt>
      <c:pivotFmt>
        <c:idx val="1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</c:pivotFmt>
      <c:pivotFmt>
        <c:idx val="2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</c:pivotFmt>
      <c:pivotFmt>
        <c:idx val="3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5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</c:pivotFmt>
      <c:pivotFmt>
        <c:idx val="6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Sheet4!$D$12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D707-4F1F-840F-DF5ADE53BBCF}"/>
              </c:ext>
            </c:extLst>
          </c:dPt>
          <c:dPt>
            <c:idx val="1"/>
            <c:bubble3D val="0"/>
            <c:explosion val="9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D707-4F1F-840F-DF5ADE53BBCF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3504B4B3-B497-422F-8FC4-832715CCF017}" type="CATEGORYNAME">
                      <a:rPr lang="en-US" altLang="zh-CN" sz="1600"/>
                      <a:pPr/>
                      <a:t>[类别名称]</a:t>
                    </a:fld>
                    <a:r>
                      <a:rPr lang="en-US" sz="1600" baseline="0" dirty="0"/>
                      <a:t>
</a:t>
                    </a:r>
                    <a:fld id="{F16EC2CF-EF3D-43A2-9ACC-6DB4D9E29A2E}" type="PERCENTAGE">
                      <a:rPr lang="en-US" altLang="zh-CN" sz="1600" baseline="0"/>
                      <a:pPr/>
                      <a:t>[百分比]</a:t>
                    </a:fld>
                    <a:endParaRPr lang="en-US" sz="1600" baseline="0" dirty="0"/>
                  </a:p>
                </c:rich>
              </c:tx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D707-4F1F-840F-DF5ADE53BBCF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49EC8B6F-8F2C-478B-8A22-C33711AE90FE}" type="CATEGORYNAME">
                      <a:rPr lang="en-US" altLang="zh-CN" sz="1400"/>
                      <a:pPr/>
                      <a:t>[类别名称]</a:t>
                    </a:fld>
                    <a:r>
                      <a:rPr lang="en-US" sz="1400" baseline="0" dirty="0"/>
                      <a:t>
</a:t>
                    </a:r>
                    <a:fld id="{B4065340-3965-4EF1-B17C-1EBEDAD033F0}" type="PERCENTAGE">
                      <a:rPr lang="en-US" altLang="zh-CN" sz="1400" baseline="0"/>
                      <a:pPr/>
                      <a:t>[百分比]</a:t>
                    </a:fld>
                    <a:endParaRPr lang="en-US" sz="1400" baseline="0" dirty="0"/>
                  </a:p>
                </c:rich>
              </c:tx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D707-4F1F-840F-DF5ADE53BBCF}"/>
                </c:ext>
              </c:extLst>
            </c:dLbl>
            <c:spPr>
              <a:solidFill>
                <a:srgbClr val="FFFFFF"/>
              </a:solidFill>
              <a:ln>
                <a:solidFill>
                  <a:srgbClr val="505050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Sheet4!$C$13:$C$15</c:f>
              <c:strCache>
                <c:ptCount val="2"/>
                <c:pt idx="0">
                  <c:v>Others</c:v>
                </c:pt>
                <c:pt idx="1">
                  <c:v>Win32k</c:v>
                </c:pt>
              </c:strCache>
            </c:strRef>
          </c:cat>
          <c:val>
            <c:numRef>
              <c:f>Sheet4!$D$13:$D$15</c:f>
              <c:numCache>
                <c:formatCode>General</c:formatCode>
                <c:ptCount val="2"/>
                <c:pt idx="0">
                  <c:v>108</c:v>
                </c:pt>
                <c:pt idx="1">
                  <c:v>187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707-4F1F-840F-DF5ADE53BB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005E28-9D2E-4876-A284-53A8D37CF8B0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5985522B-D648-44E2-8F53-82B4221951FF}">
      <dgm:prSet phldrT="[Text]"/>
      <dgm:spPr/>
      <dgm:t>
        <a:bodyPr/>
        <a:lstStyle/>
        <a:p>
          <a:r>
            <a:rPr lang="en-US"/>
            <a:t>RCE in Browser</a:t>
          </a:r>
        </a:p>
      </dgm:t>
    </dgm:pt>
    <dgm:pt modelId="{B9A7E882-1CD7-422B-9A73-67C783D349D6}" type="parTrans" cxnId="{CF77A336-F3AC-44ED-8E53-6A8B68669F4F}">
      <dgm:prSet/>
      <dgm:spPr/>
      <dgm:t>
        <a:bodyPr/>
        <a:lstStyle/>
        <a:p>
          <a:endParaRPr lang="en-US"/>
        </a:p>
      </dgm:t>
    </dgm:pt>
    <dgm:pt modelId="{F528FEC2-395C-4CBF-BC27-3A145382D365}" type="sibTrans" cxnId="{CF77A336-F3AC-44ED-8E53-6A8B68669F4F}">
      <dgm:prSet/>
      <dgm:spPr/>
      <dgm:t>
        <a:bodyPr/>
        <a:lstStyle/>
        <a:p>
          <a:endParaRPr lang="en-US"/>
        </a:p>
      </dgm:t>
    </dgm:pt>
    <dgm:pt modelId="{FDA3435B-3EEA-4AE0-B7A0-46BF239E7505}">
      <dgm:prSet phldrT="[Text]"/>
      <dgm:spPr/>
      <dgm:t>
        <a:bodyPr/>
        <a:lstStyle/>
        <a:p>
          <a:r>
            <a:rPr lang="en-US"/>
            <a:t>ACG Bypass</a:t>
          </a:r>
        </a:p>
      </dgm:t>
    </dgm:pt>
    <dgm:pt modelId="{1F1FB86C-B003-4D9E-94B9-C31820E4499E}" type="parTrans" cxnId="{8C31D316-372C-4ED2-BDAD-435C0542B8D9}">
      <dgm:prSet/>
      <dgm:spPr/>
      <dgm:t>
        <a:bodyPr/>
        <a:lstStyle/>
        <a:p>
          <a:endParaRPr lang="en-US"/>
        </a:p>
      </dgm:t>
    </dgm:pt>
    <dgm:pt modelId="{3B8EDCF1-F8FB-45B5-8FAB-383361763128}" type="sibTrans" cxnId="{8C31D316-372C-4ED2-BDAD-435C0542B8D9}">
      <dgm:prSet/>
      <dgm:spPr/>
      <dgm:t>
        <a:bodyPr/>
        <a:lstStyle/>
        <a:p>
          <a:endParaRPr lang="en-US"/>
        </a:p>
      </dgm:t>
    </dgm:pt>
    <dgm:pt modelId="{BBD01728-92EA-4877-B85C-2CDCE5411679}">
      <dgm:prSet phldrT="[Text]"/>
      <dgm:spPr/>
      <dgm:t>
        <a:bodyPr/>
        <a:lstStyle/>
        <a:p>
          <a:r>
            <a:rPr lang="en-US"/>
            <a:t>Info leak (for ASLR)</a:t>
          </a:r>
        </a:p>
      </dgm:t>
    </dgm:pt>
    <dgm:pt modelId="{1FB0F22F-0D88-4AD0-9461-A9768C86AA56}" type="parTrans" cxnId="{53FDDCCA-0947-4605-A4FE-D8EF8FDDF77B}">
      <dgm:prSet/>
      <dgm:spPr/>
      <dgm:t>
        <a:bodyPr/>
        <a:lstStyle/>
        <a:p>
          <a:endParaRPr lang="en-US"/>
        </a:p>
      </dgm:t>
    </dgm:pt>
    <dgm:pt modelId="{22B8B2AD-2A15-4101-97E2-CFF527325B68}" type="sibTrans" cxnId="{53FDDCCA-0947-4605-A4FE-D8EF8FDDF77B}">
      <dgm:prSet/>
      <dgm:spPr/>
      <dgm:t>
        <a:bodyPr/>
        <a:lstStyle/>
        <a:p>
          <a:endParaRPr lang="en-US"/>
        </a:p>
      </dgm:t>
    </dgm:pt>
    <dgm:pt modelId="{CE65C749-ADD6-4306-AE6D-76AC96AAE452}" type="pres">
      <dgm:prSet presAssocID="{78005E28-9D2E-4876-A284-53A8D37CF8B0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C60C6698-12E4-4AA5-AB47-CAF0F73D5060}" type="pres">
      <dgm:prSet presAssocID="{5985522B-D648-44E2-8F53-82B4221951FF}" presName="gear1" presStyleLbl="node1" presStyleIdx="0" presStyleCnt="3" custLinFactNeighborX="-1240" custLinFactNeighborY="1167">
        <dgm:presLayoutVars>
          <dgm:chMax val="1"/>
          <dgm:bulletEnabled val="1"/>
        </dgm:presLayoutVars>
      </dgm:prSet>
      <dgm:spPr/>
    </dgm:pt>
    <dgm:pt modelId="{E20C4C93-5F09-4783-BF44-8B85D767C907}" type="pres">
      <dgm:prSet presAssocID="{5985522B-D648-44E2-8F53-82B4221951FF}" presName="gear1srcNode" presStyleLbl="node1" presStyleIdx="0" presStyleCnt="3"/>
      <dgm:spPr/>
    </dgm:pt>
    <dgm:pt modelId="{BADE7AC8-2CE3-43A7-8CC7-BB1630BD7E7A}" type="pres">
      <dgm:prSet presAssocID="{5985522B-D648-44E2-8F53-82B4221951FF}" presName="gear1dstNode" presStyleLbl="node1" presStyleIdx="0" presStyleCnt="3"/>
      <dgm:spPr/>
    </dgm:pt>
    <dgm:pt modelId="{EF257F2C-9EA6-4609-97A0-6351EEF67C0A}" type="pres">
      <dgm:prSet presAssocID="{FDA3435B-3EEA-4AE0-B7A0-46BF239E7505}" presName="gear2" presStyleLbl="node1" presStyleIdx="1" presStyleCnt="3" custAng="21077892">
        <dgm:presLayoutVars>
          <dgm:chMax val="1"/>
          <dgm:bulletEnabled val="1"/>
        </dgm:presLayoutVars>
      </dgm:prSet>
      <dgm:spPr/>
    </dgm:pt>
    <dgm:pt modelId="{5C83CC3C-03AC-440E-A465-822E81C40FD4}" type="pres">
      <dgm:prSet presAssocID="{FDA3435B-3EEA-4AE0-B7A0-46BF239E7505}" presName="gear2srcNode" presStyleLbl="node1" presStyleIdx="1" presStyleCnt="3"/>
      <dgm:spPr/>
    </dgm:pt>
    <dgm:pt modelId="{61C4B464-60ED-43D2-AB8A-9BFB336F1573}" type="pres">
      <dgm:prSet presAssocID="{FDA3435B-3EEA-4AE0-B7A0-46BF239E7505}" presName="gear2dstNode" presStyleLbl="node1" presStyleIdx="1" presStyleCnt="3"/>
      <dgm:spPr/>
    </dgm:pt>
    <dgm:pt modelId="{176C1A30-7EB7-4D3F-9276-0702E94D48AB}" type="pres">
      <dgm:prSet presAssocID="{BBD01728-92EA-4877-B85C-2CDCE5411679}" presName="gear3" presStyleLbl="node1" presStyleIdx="2" presStyleCnt="3"/>
      <dgm:spPr/>
    </dgm:pt>
    <dgm:pt modelId="{0D449E78-5DAD-45DB-935C-E460DA33F86E}" type="pres">
      <dgm:prSet presAssocID="{BBD01728-92EA-4877-B85C-2CDCE5411679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2D328786-381C-4641-81E3-2FA733851E4B}" type="pres">
      <dgm:prSet presAssocID="{BBD01728-92EA-4877-B85C-2CDCE5411679}" presName="gear3srcNode" presStyleLbl="node1" presStyleIdx="2" presStyleCnt="3"/>
      <dgm:spPr/>
    </dgm:pt>
    <dgm:pt modelId="{354D21EB-6986-4C95-B1C3-C49F55598ABC}" type="pres">
      <dgm:prSet presAssocID="{BBD01728-92EA-4877-B85C-2CDCE5411679}" presName="gear3dstNode" presStyleLbl="node1" presStyleIdx="2" presStyleCnt="3"/>
      <dgm:spPr/>
    </dgm:pt>
    <dgm:pt modelId="{B86943DA-36C5-4298-A8AD-F896C7BEBFAC}" type="pres">
      <dgm:prSet presAssocID="{F528FEC2-395C-4CBF-BC27-3A145382D365}" presName="connector1" presStyleLbl="sibTrans2D1" presStyleIdx="0" presStyleCnt="3" custLinFactNeighborX="-5169" custLinFactNeighborY="1721"/>
      <dgm:spPr/>
    </dgm:pt>
    <dgm:pt modelId="{FCFF26FF-6D90-4FE9-8F7F-CA7DFA100D8C}" type="pres">
      <dgm:prSet presAssocID="{3B8EDCF1-F8FB-45B5-8FAB-383361763128}" presName="connector2" presStyleLbl="sibTrans2D1" presStyleIdx="1" presStyleCnt="3"/>
      <dgm:spPr/>
    </dgm:pt>
    <dgm:pt modelId="{8F9CB106-62F7-485A-B01B-C3718FD32BEF}" type="pres">
      <dgm:prSet presAssocID="{22B8B2AD-2A15-4101-97E2-CFF527325B68}" presName="connector3" presStyleLbl="sibTrans2D1" presStyleIdx="2" presStyleCnt="3" custAng="1365971" custLinFactNeighborX="4264" custLinFactNeighborY="2251"/>
      <dgm:spPr/>
    </dgm:pt>
  </dgm:ptLst>
  <dgm:cxnLst>
    <dgm:cxn modelId="{7E049800-8FD0-4EE7-BECD-212C01550148}" type="presOf" srcId="{5985522B-D648-44E2-8F53-82B4221951FF}" destId="{C60C6698-12E4-4AA5-AB47-CAF0F73D5060}" srcOrd="0" destOrd="0" presId="urn:microsoft.com/office/officeart/2005/8/layout/gear1"/>
    <dgm:cxn modelId="{6F69FC01-5D44-4618-BFCA-E5A5CA833C82}" type="presOf" srcId="{5985522B-D648-44E2-8F53-82B4221951FF}" destId="{E20C4C93-5F09-4783-BF44-8B85D767C907}" srcOrd="1" destOrd="0" presId="urn:microsoft.com/office/officeart/2005/8/layout/gear1"/>
    <dgm:cxn modelId="{F529A60E-3122-49FD-97D3-3269CA889165}" type="presOf" srcId="{FDA3435B-3EEA-4AE0-B7A0-46BF239E7505}" destId="{5C83CC3C-03AC-440E-A465-822E81C40FD4}" srcOrd="1" destOrd="0" presId="urn:microsoft.com/office/officeart/2005/8/layout/gear1"/>
    <dgm:cxn modelId="{8C31D316-372C-4ED2-BDAD-435C0542B8D9}" srcId="{78005E28-9D2E-4876-A284-53A8D37CF8B0}" destId="{FDA3435B-3EEA-4AE0-B7A0-46BF239E7505}" srcOrd="1" destOrd="0" parTransId="{1F1FB86C-B003-4D9E-94B9-C31820E4499E}" sibTransId="{3B8EDCF1-F8FB-45B5-8FAB-383361763128}"/>
    <dgm:cxn modelId="{2A76DD26-9070-4446-BF2F-F129CF4D25C9}" type="presOf" srcId="{3B8EDCF1-F8FB-45B5-8FAB-383361763128}" destId="{FCFF26FF-6D90-4FE9-8F7F-CA7DFA100D8C}" srcOrd="0" destOrd="0" presId="urn:microsoft.com/office/officeart/2005/8/layout/gear1"/>
    <dgm:cxn modelId="{CF77A336-F3AC-44ED-8E53-6A8B68669F4F}" srcId="{78005E28-9D2E-4876-A284-53A8D37CF8B0}" destId="{5985522B-D648-44E2-8F53-82B4221951FF}" srcOrd="0" destOrd="0" parTransId="{B9A7E882-1CD7-422B-9A73-67C783D349D6}" sibTransId="{F528FEC2-395C-4CBF-BC27-3A145382D365}"/>
    <dgm:cxn modelId="{36FF3043-691D-460D-867F-0D5B794E23F8}" type="presOf" srcId="{BBD01728-92EA-4877-B85C-2CDCE5411679}" destId="{176C1A30-7EB7-4D3F-9276-0702E94D48AB}" srcOrd="0" destOrd="0" presId="urn:microsoft.com/office/officeart/2005/8/layout/gear1"/>
    <dgm:cxn modelId="{A0891646-0460-4756-AC81-7C295CE7142C}" type="presOf" srcId="{FDA3435B-3EEA-4AE0-B7A0-46BF239E7505}" destId="{EF257F2C-9EA6-4609-97A0-6351EEF67C0A}" srcOrd="0" destOrd="0" presId="urn:microsoft.com/office/officeart/2005/8/layout/gear1"/>
    <dgm:cxn modelId="{D2B8DA69-96F7-4033-95CF-A06959FB44F8}" type="presOf" srcId="{22B8B2AD-2A15-4101-97E2-CFF527325B68}" destId="{8F9CB106-62F7-485A-B01B-C3718FD32BEF}" srcOrd="0" destOrd="0" presId="urn:microsoft.com/office/officeart/2005/8/layout/gear1"/>
    <dgm:cxn modelId="{F1AD6B4C-8EAC-4745-B696-15E195C5A624}" type="presOf" srcId="{BBD01728-92EA-4877-B85C-2CDCE5411679}" destId="{2D328786-381C-4641-81E3-2FA733851E4B}" srcOrd="2" destOrd="0" presId="urn:microsoft.com/office/officeart/2005/8/layout/gear1"/>
    <dgm:cxn modelId="{45084A74-9E82-448E-B48F-B0E2DF5DD730}" type="presOf" srcId="{F528FEC2-395C-4CBF-BC27-3A145382D365}" destId="{B86943DA-36C5-4298-A8AD-F896C7BEBFAC}" srcOrd="0" destOrd="0" presId="urn:microsoft.com/office/officeart/2005/8/layout/gear1"/>
    <dgm:cxn modelId="{F2D31DB0-FA55-4A3B-927B-E8B3FA85CACD}" type="presOf" srcId="{5985522B-D648-44E2-8F53-82B4221951FF}" destId="{BADE7AC8-2CE3-43A7-8CC7-BB1630BD7E7A}" srcOrd="2" destOrd="0" presId="urn:microsoft.com/office/officeart/2005/8/layout/gear1"/>
    <dgm:cxn modelId="{ECA1BAB2-E435-4250-870E-7CAC960DC140}" type="presOf" srcId="{78005E28-9D2E-4876-A284-53A8D37CF8B0}" destId="{CE65C749-ADD6-4306-AE6D-76AC96AAE452}" srcOrd="0" destOrd="0" presId="urn:microsoft.com/office/officeart/2005/8/layout/gear1"/>
    <dgm:cxn modelId="{53FDDCCA-0947-4605-A4FE-D8EF8FDDF77B}" srcId="{78005E28-9D2E-4876-A284-53A8D37CF8B0}" destId="{BBD01728-92EA-4877-B85C-2CDCE5411679}" srcOrd="2" destOrd="0" parTransId="{1FB0F22F-0D88-4AD0-9461-A9768C86AA56}" sibTransId="{22B8B2AD-2A15-4101-97E2-CFF527325B68}"/>
    <dgm:cxn modelId="{39BC62EF-0D8E-4CFD-BF14-77D99D2D7682}" type="presOf" srcId="{FDA3435B-3EEA-4AE0-B7A0-46BF239E7505}" destId="{61C4B464-60ED-43D2-AB8A-9BFB336F1573}" srcOrd="2" destOrd="0" presId="urn:microsoft.com/office/officeart/2005/8/layout/gear1"/>
    <dgm:cxn modelId="{0B348DF1-D77D-4FD4-81C9-27123DAB5B48}" type="presOf" srcId="{BBD01728-92EA-4877-B85C-2CDCE5411679}" destId="{0D449E78-5DAD-45DB-935C-E460DA33F86E}" srcOrd="1" destOrd="0" presId="urn:microsoft.com/office/officeart/2005/8/layout/gear1"/>
    <dgm:cxn modelId="{6CF548F7-6B11-4B25-A716-42F8CF742F46}" type="presOf" srcId="{BBD01728-92EA-4877-B85C-2CDCE5411679}" destId="{354D21EB-6986-4C95-B1C3-C49F55598ABC}" srcOrd="3" destOrd="0" presId="urn:microsoft.com/office/officeart/2005/8/layout/gear1"/>
    <dgm:cxn modelId="{02DC66F2-24FF-40AB-8E69-ACAD213743F5}" type="presParOf" srcId="{CE65C749-ADD6-4306-AE6D-76AC96AAE452}" destId="{C60C6698-12E4-4AA5-AB47-CAF0F73D5060}" srcOrd="0" destOrd="0" presId="urn:microsoft.com/office/officeart/2005/8/layout/gear1"/>
    <dgm:cxn modelId="{DB7A5AFE-23FB-4D48-9490-24A82E0881E9}" type="presParOf" srcId="{CE65C749-ADD6-4306-AE6D-76AC96AAE452}" destId="{E20C4C93-5F09-4783-BF44-8B85D767C907}" srcOrd="1" destOrd="0" presId="urn:microsoft.com/office/officeart/2005/8/layout/gear1"/>
    <dgm:cxn modelId="{8732ECA1-6175-437A-8DEA-7AC9F798124D}" type="presParOf" srcId="{CE65C749-ADD6-4306-AE6D-76AC96AAE452}" destId="{BADE7AC8-2CE3-43A7-8CC7-BB1630BD7E7A}" srcOrd="2" destOrd="0" presId="urn:microsoft.com/office/officeart/2005/8/layout/gear1"/>
    <dgm:cxn modelId="{BBBA4647-BF5A-414B-9F30-7B1AC187092C}" type="presParOf" srcId="{CE65C749-ADD6-4306-AE6D-76AC96AAE452}" destId="{EF257F2C-9EA6-4609-97A0-6351EEF67C0A}" srcOrd="3" destOrd="0" presId="urn:microsoft.com/office/officeart/2005/8/layout/gear1"/>
    <dgm:cxn modelId="{109E19C3-6512-420F-B5E4-BE074DADCE5D}" type="presParOf" srcId="{CE65C749-ADD6-4306-AE6D-76AC96AAE452}" destId="{5C83CC3C-03AC-440E-A465-822E81C40FD4}" srcOrd="4" destOrd="0" presId="urn:microsoft.com/office/officeart/2005/8/layout/gear1"/>
    <dgm:cxn modelId="{9A69B1DE-7DFC-49C9-BA0D-BA4BD4045061}" type="presParOf" srcId="{CE65C749-ADD6-4306-AE6D-76AC96AAE452}" destId="{61C4B464-60ED-43D2-AB8A-9BFB336F1573}" srcOrd="5" destOrd="0" presId="urn:microsoft.com/office/officeart/2005/8/layout/gear1"/>
    <dgm:cxn modelId="{FE1B3B4F-97BC-4669-8AA9-809ADAD76C01}" type="presParOf" srcId="{CE65C749-ADD6-4306-AE6D-76AC96AAE452}" destId="{176C1A30-7EB7-4D3F-9276-0702E94D48AB}" srcOrd="6" destOrd="0" presId="urn:microsoft.com/office/officeart/2005/8/layout/gear1"/>
    <dgm:cxn modelId="{DB249569-B6D1-44BC-A8DA-6771109B631A}" type="presParOf" srcId="{CE65C749-ADD6-4306-AE6D-76AC96AAE452}" destId="{0D449E78-5DAD-45DB-935C-E460DA33F86E}" srcOrd="7" destOrd="0" presId="urn:microsoft.com/office/officeart/2005/8/layout/gear1"/>
    <dgm:cxn modelId="{38AD7ED8-5368-4B56-ACB2-AD4DCAEB5A32}" type="presParOf" srcId="{CE65C749-ADD6-4306-AE6D-76AC96AAE452}" destId="{2D328786-381C-4641-81E3-2FA733851E4B}" srcOrd="8" destOrd="0" presId="urn:microsoft.com/office/officeart/2005/8/layout/gear1"/>
    <dgm:cxn modelId="{23859775-0B51-44EA-8793-E363931C4B8F}" type="presParOf" srcId="{CE65C749-ADD6-4306-AE6D-76AC96AAE452}" destId="{354D21EB-6986-4C95-B1C3-C49F55598ABC}" srcOrd="9" destOrd="0" presId="urn:microsoft.com/office/officeart/2005/8/layout/gear1"/>
    <dgm:cxn modelId="{67F5DD96-B0FA-4286-8B8F-34952709AFCE}" type="presParOf" srcId="{CE65C749-ADD6-4306-AE6D-76AC96AAE452}" destId="{B86943DA-36C5-4298-A8AD-F896C7BEBFAC}" srcOrd="10" destOrd="0" presId="urn:microsoft.com/office/officeart/2005/8/layout/gear1"/>
    <dgm:cxn modelId="{67E6C8EB-9E36-4D04-85A1-382B569B892A}" type="presParOf" srcId="{CE65C749-ADD6-4306-AE6D-76AC96AAE452}" destId="{FCFF26FF-6D90-4FE9-8F7F-CA7DFA100D8C}" srcOrd="11" destOrd="0" presId="urn:microsoft.com/office/officeart/2005/8/layout/gear1"/>
    <dgm:cxn modelId="{6FE4EDD9-D72C-4B6F-A387-754824C076BC}" type="presParOf" srcId="{CE65C749-ADD6-4306-AE6D-76AC96AAE452}" destId="{8F9CB106-62F7-485A-B01B-C3718FD32BEF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005E28-9D2E-4876-A284-53A8D37CF8B0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5985522B-D648-44E2-8F53-82B4221951FF}">
      <dgm:prSet phldrT="[Text]"/>
      <dgm:spPr/>
      <dgm:t>
        <a:bodyPr/>
        <a:lstStyle/>
        <a:p>
          <a:r>
            <a:rPr lang="en-US"/>
            <a:t>RCE in Browser</a:t>
          </a:r>
        </a:p>
      </dgm:t>
    </dgm:pt>
    <dgm:pt modelId="{B9A7E882-1CD7-422B-9A73-67C783D349D6}" type="parTrans" cxnId="{CF77A336-F3AC-44ED-8E53-6A8B68669F4F}">
      <dgm:prSet/>
      <dgm:spPr/>
      <dgm:t>
        <a:bodyPr/>
        <a:lstStyle/>
        <a:p>
          <a:endParaRPr lang="en-US"/>
        </a:p>
      </dgm:t>
    </dgm:pt>
    <dgm:pt modelId="{F528FEC2-395C-4CBF-BC27-3A145382D365}" type="sibTrans" cxnId="{CF77A336-F3AC-44ED-8E53-6A8B68669F4F}">
      <dgm:prSet/>
      <dgm:spPr/>
      <dgm:t>
        <a:bodyPr/>
        <a:lstStyle/>
        <a:p>
          <a:endParaRPr lang="en-US"/>
        </a:p>
      </dgm:t>
    </dgm:pt>
    <dgm:pt modelId="{FDA3435B-3EEA-4AE0-B7A0-46BF239E7505}">
      <dgm:prSet phldrT="[Text]"/>
      <dgm:spPr/>
      <dgm:t>
        <a:bodyPr/>
        <a:lstStyle/>
        <a:p>
          <a:r>
            <a:rPr lang="en-US"/>
            <a:t>ACG Bypass</a:t>
          </a:r>
        </a:p>
      </dgm:t>
    </dgm:pt>
    <dgm:pt modelId="{1F1FB86C-B003-4D9E-94B9-C31820E4499E}" type="parTrans" cxnId="{8C31D316-372C-4ED2-BDAD-435C0542B8D9}">
      <dgm:prSet/>
      <dgm:spPr/>
      <dgm:t>
        <a:bodyPr/>
        <a:lstStyle/>
        <a:p>
          <a:endParaRPr lang="en-US"/>
        </a:p>
      </dgm:t>
    </dgm:pt>
    <dgm:pt modelId="{3B8EDCF1-F8FB-45B5-8FAB-383361763128}" type="sibTrans" cxnId="{8C31D316-372C-4ED2-BDAD-435C0542B8D9}">
      <dgm:prSet/>
      <dgm:spPr/>
      <dgm:t>
        <a:bodyPr/>
        <a:lstStyle/>
        <a:p>
          <a:endParaRPr lang="en-US"/>
        </a:p>
      </dgm:t>
    </dgm:pt>
    <dgm:pt modelId="{BBD01728-92EA-4877-B85C-2CDCE5411679}">
      <dgm:prSet phldrT="[Text]"/>
      <dgm:spPr/>
      <dgm:t>
        <a:bodyPr/>
        <a:lstStyle/>
        <a:p>
          <a:r>
            <a:rPr lang="en-US"/>
            <a:t>Info leak (for ASLR)</a:t>
          </a:r>
        </a:p>
      </dgm:t>
    </dgm:pt>
    <dgm:pt modelId="{1FB0F22F-0D88-4AD0-9461-A9768C86AA56}" type="parTrans" cxnId="{53FDDCCA-0947-4605-A4FE-D8EF8FDDF77B}">
      <dgm:prSet/>
      <dgm:spPr/>
      <dgm:t>
        <a:bodyPr/>
        <a:lstStyle/>
        <a:p>
          <a:endParaRPr lang="en-US"/>
        </a:p>
      </dgm:t>
    </dgm:pt>
    <dgm:pt modelId="{22B8B2AD-2A15-4101-97E2-CFF527325B68}" type="sibTrans" cxnId="{53FDDCCA-0947-4605-A4FE-D8EF8FDDF77B}">
      <dgm:prSet/>
      <dgm:spPr/>
      <dgm:t>
        <a:bodyPr/>
        <a:lstStyle/>
        <a:p>
          <a:endParaRPr lang="en-US"/>
        </a:p>
      </dgm:t>
    </dgm:pt>
    <dgm:pt modelId="{CE65C749-ADD6-4306-AE6D-76AC96AAE452}" type="pres">
      <dgm:prSet presAssocID="{78005E28-9D2E-4876-A284-53A8D37CF8B0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C60C6698-12E4-4AA5-AB47-CAF0F73D5060}" type="pres">
      <dgm:prSet presAssocID="{5985522B-D648-44E2-8F53-82B4221951FF}" presName="gear1" presStyleLbl="node1" presStyleIdx="0" presStyleCnt="3" custLinFactNeighborX="-1240" custLinFactNeighborY="1167">
        <dgm:presLayoutVars>
          <dgm:chMax val="1"/>
          <dgm:bulletEnabled val="1"/>
        </dgm:presLayoutVars>
      </dgm:prSet>
      <dgm:spPr/>
    </dgm:pt>
    <dgm:pt modelId="{E20C4C93-5F09-4783-BF44-8B85D767C907}" type="pres">
      <dgm:prSet presAssocID="{5985522B-D648-44E2-8F53-82B4221951FF}" presName="gear1srcNode" presStyleLbl="node1" presStyleIdx="0" presStyleCnt="3"/>
      <dgm:spPr/>
    </dgm:pt>
    <dgm:pt modelId="{BADE7AC8-2CE3-43A7-8CC7-BB1630BD7E7A}" type="pres">
      <dgm:prSet presAssocID="{5985522B-D648-44E2-8F53-82B4221951FF}" presName="gear1dstNode" presStyleLbl="node1" presStyleIdx="0" presStyleCnt="3"/>
      <dgm:spPr/>
    </dgm:pt>
    <dgm:pt modelId="{EF257F2C-9EA6-4609-97A0-6351EEF67C0A}" type="pres">
      <dgm:prSet presAssocID="{FDA3435B-3EEA-4AE0-B7A0-46BF239E7505}" presName="gear2" presStyleLbl="node1" presStyleIdx="1" presStyleCnt="3" custAng="21077892">
        <dgm:presLayoutVars>
          <dgm:chMax val="1"/>
          <dgm:bulletEnabled val="1"/>
        </dgm:presLayoutVars>
      </dgm:prSet>
      <dgm:spPr/>
    </dgm:pt>
    <dgm:pt modelId="{5C83CC3C-03AC-440E-A465-822E81C40FD4}" type="pres">
      <dgm:prSet presAssocID="{FDA3435B-3EEA-4AE0-B7A0-46BF239E7505}" presName="gear2srcNode" presStyleLbl="node1" presStyleIdx="1" presStyleCnt="3"/>
      <dgm:spPr/>
    </dgm:pt>
    <dgm:pt modelId="{61C4B464-60ED-43D2-AB8A-9BFB336F1573}" type="pres">
      <dgm:prSet presAssocID="{FDA3435B-3EEA-4AE0-B7A0-46BF239E7505}" presName="gear2dstNode" presStyleLbl="node1" presStyleIdx="1" presStyleCnt="3"/>
      <dgm:spPr/>
    </dgm:pt>
    <dgm:pt modelId="{176C1A30-7EB7-4D3F-9276-0702E94D48AB}" type="pres">
      <dgm:prSet presAssocID="{BBD01728-92EA-4877-B85C-2CDCE5411679}" presName="gear3" presStyleLbl="node1" presStyleIdx="2" presStyleCnt="3"/>
      <dgm:spPr/>
    </dgm:pt>
    <dgm:pt modelId="{0D449E78-5DAD-45DB-935C-E460DA33F86E}" type="pres">
      <dgm:prSet presAssocID="{BBD01728-92EA-4877-B85C-2CDCE5411679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2D328786-381C-4641-81E3-2FA733851E4B}" type="pres">
      <dgm:prSet presAssocID="{BBD01728-92EA-4877-B85C-2CDCE5411679}" presName="gear3srcNode" presStyleLbl="node1" presStyleIdx="2" presStyleCnt="3"/>
      <dgm:spPr/>
    </dgm:pt>
    <dgm:pt modelId="{354D21EB-6986-4C95-B1C3-C49F55598ABC}" type="pres">
      <dgm:prSet presAssocID="{BBD01728-92EA-4877-B85C-2CDCE5411679}" presName="gear3dstNode" presStyleLbl="node1" presStyleIdx="2" presStyleCnt="3"/>
      <dgm:spPr/>
    </dgm:pt>
    <dgm:pt modelId="{B86943DA-36C5-4298-A8AD-F896C7BEBFAC}" type="pres">
      <dgm:prSet presAssocID="{F528FEC2-395C-4CBF-BC27-3A145382D365}" presName="connector1" presStyleLbl="sibTrans2D1" presStyleIdx="0" presStyleCnt="3" custLinFactNeighborX="-5169" custLinFactNeighborY="1721"/>
      <dgm:spPr/>
    </dgm:pt>
    <dgm:pt modelId="{FCFF26FF-6D90-4FE9-8F7F-CA7DFA100D8C}" type="pres">
      <dgm:prSet presAssocID="{3B8EDCF1-F8FB-45B5-8FAB-383361763128}" presName="connector2" presStyleLbl="sibTrans2D1" presStyleIdx="1" presStyleCnt="3"/>
      <dgm:spPr/>
    </dgm:pt>
    <dgm:pt modelId="{8F9CB106-62F7-485A-B01B-C3718FD32BEF}" type="pres">
      <dgm:prSet presAssocID="{22B8B2AD-2A15-4101-97E2-CFF527325B68}" presName="connector3" presStyleLbl="sibTrans2D1" presStyleIdx="2" presStyleCnt="3" custAng="1365971" custLinFactNeighborX="4264" custLinFactNeighborY="2251"/>
      <dgm:spPr/>
    </dgm:pt>
  </dgm:ptLst>
  <dgm:cxnLst>
    <dgm:cxn modelId="{7E049800-8FD0-4EE7-BECD-212C01550148}" type="presOf" srcId="{5985522B-D648-44E2-8F53-82B4221951FF}" destId="{C60C6698-12E4-4AA5-AB47-CAF0F73D5060}" srcOrd="0" destOrd="0" presId="urn:microsoft.com/office/officeart/2005/8/layout/gear1"/>
    <dgm:cxn modelId="{6F69FC01-5D44-4618-BFCA-E5A5CA833C82}" type="presOf" srcId="{5985522B-D648-44E2-8F53-82B4221951FF}" destId="{E20C4C93-5F09-4783-BF44-8B85D767C907}" srcOrd="1" destOrd="0" presId="urn:microsoft.com/office/officeart/2005/8/layout/gear1"/>
    <dgm:cxn modelId="{F529A60E-3122-49FD-97D3-3269CA889165}" type="presOf" srcId="{FDA3435B-3EEA-4AE0-B7A0-46BF239E7505}" destId="{5C83CC3C-03AC-440E-A465-822E81C40FD4}" srcOrd="1" destOrd="0" presId="urn:microsoft.com/office/officeart/2005/8/layout/gear1"/>
    <dgm:cxn modelId="{8C31D316-372C-4ED2-BDAD-435C0542B8D9}" srcId="{78005E28-9D2E-4876-A284-53A8D37CF8B0}" destId="{FDA3435B-3EEA-4AE0-B7A0-46BF239E7505}" srcOrd="1" destOrd="0" parTransId="{1F1FB86C-B003-4D9E-94B9-C31820E4499E}" sibTransId="{3B8EDCF1-F8FB-45B5-8FAB-383361763128}"/>
    <dgm:cxn modelId="{2A76DD26-9070-4446-BF2F-F129CF4D25C9}" type="presOf" srcId="{3B8EDCF1-F8FB-45B5-8FAB-383361763128}" destId="{FCFF26FF-6D90-4FE9-8F7F-CA7DFA100D8C}" srcOrd="0" destOrd="0" presId="urn:microsoft.com/office/officeart/2005/8/layout/gear1"/>
    <dgm:cxn modelId="{CF77A336-F3AC-44ED-8E53-6A8B68669F4F}" srcId="{78005E28-9D2E-4876-A284-53A8D37CF8B0}" destId="{5985522B-D648-44E2-8F53-82B4221951FF}" srcOrd="0" destOrd="0" parTransId="{B9A7E882-1CD7-422B-9A73-67C783D349D6}" sibTransId="{F528FEC2-395C-4CBF-BC27-3A145382D365}"/>
    <dgm:cxn modelId="{36FF3043-691D-460D-867F-0D5B794E23F8}" type="presOf" srcId="{BBD01728-92EA-4877-B85C-2CDCE5411679}" destId="{176C1A30-7EB7-4D3F-9276-0702E94D48AB}" srcOrd="0" destOrd="0" presId="urn:microsoft.com/office/officeart/2005/8/layout/gear1"/>
    <dgm:cxn modelId="{A0891646-0460-4756-AC81-7C295CE7142C}" type="presOf" srcId="{FDA3435B-3EEA-4AE0-B7A0-46BF239E7505}" destId="{EF257F2C-9EA6-4609-97A0-6351EEF67C0A}" srcOrd="0" destOrd="0" presId="urn:microsoft.com/office/officeart/2005/8/layout/gear1"/>
    <dgm:cxn modelId="{D2B8DA69-96F7-4033-95CF-A06959FB44F8}" type="presOf" srcId="{22B8B2AD-2A15-4101-97E2-CFF527325B68}" destId="{8F9CB106-62F7-485A-B01B-C3718FD32BEF}" srcOrd="0" destOrd="0" presId="urn:microsoft.com/office/officeart/2005/8/layout/gear1"/>
    <dgm:cxn modelId="{F1AD6B4C-8EAC-4745-B696-15E195C5A624}" type="presOf" srcId="{BBD01728-92EA-4877-B85C-2CDCE5411679}" destId="{2D328786-381C-4641-81E3-2FA733851E4B}" srcOrd="2" destOrd="0" presId="urn:microsoft.com/office/officeart/2005/8/layout/gear1"/>
    <dgm:cxn modelId="{45084A74-9E82-448E-B48F-B0E2DF5DD730}" type="presOf" srcId="{F528FEC2-395C-4CBF-BC27-3A145382D365}" destId="{B86943DA-36C5-4298-A8AD-F896C7BEBFAC}" srcOrd="0" destOrd="0" presId="urn:microsoft.com/office/officeart/2005/8/layout/gear1"/>
    <dgm:cxn modelId="{F2D31DB0-FA55-4A3B-927B-E8B3FA85CACD}" type="presOf" srcId="{5985522B-D648-44E2-8F53-82B4221951FF}" destId="{BADE7AC8-2CE3-43A7-8CC7-BB1630BD7E7A}" srcOrd="2" destOrd="0" presId="urn:microsoft.com/office/officeart/2005/8/layout/gear1"/>
    <dgm:cxn modelId="{ECA1BAB2-E435-4250-870E-7CAC960DC140}" type="presOf" srcId="{78005E28-9D2E-4876-A284-53A8D37CF8B0}" destId="{CE65C749-ADD6-4306-AE6D-76AC96AAE452}" srcOrd="0" destOrd="0" presId="urn:microsoft.com/office/officeart/2005/8/layout/gear1"/>
    <dgm:cxn modelId="{53FDDCCA-0947-4605-A4FE-D8EF8FDDF77B}" srcId="{78005E28-9D2E-4876-A284-53A8D37CF8B0}" destId="{BBD01728-92EA-4877-B85C-2CDCE5411679}" srcOrd="2" destOrd="0" parTransId="{1FB0F22F-0D88-4AD0-9461-A9768C86AA56}" sibTransId="{22B8B2AD-2A15-4101-97E2-CFF527325B68}"/>
    <dgm:cxn modelId="{39BC62EF-0D8E-4CFD-BF14-77D99D2D7682}" type="presOf" srcId="{FDA3435B-3EEA-4AE0-B7A0-46BF239E7505}" destId="{61C4B464-60ED-43D2-AB8A-9BFB336F1573}" srcOrd="2" destOrd="0" presId="urn:microsoft.com/office/officeart/2005/8/layout/gear1"/>
    <dgm:cxn modelId="{0B348DF1-D77D-4FD4-81C9-27123DAB5B48}" type="presOf" srcId="{BBD01728-92EA-4877-B85C-2CDCE5411679}" destId="{0D449E78-5DAD-45DB-935C-E460DA33F86E}" srcOrd="1" destOrd="0" presId="urn:microsoft.com/office/officeart/2005/8/layout/gear1"/>
    <dgm:cxn modelId="{6CF548F7-6B11-4B25-A716-42F8CF742F46}" type="presOf" srcId="{BBD01728-92EA-4877-B85C-2CDCE5411679}" destId="{354D21EB-6986-4C95-B1C3-C49F55598ABC}" srcOrd="3" destOrd="0" presId="urn:microsoft.com/office/officeart/2005/8/layout/gear1"/>
    <dgm:cxn modelId="{02DC66F2-24FF-40AB-8E69-ACAD213743F5}" type="presParOf" srcId="{CE65C749-ADD6-4306-AE6D-76AC96AAE452}" destId="{C60C6698-12E4-4AA5-AB47-CAF0F73D5060}" srcOrd="0" destOrd="0" presId="urn:microsoft.com/office/officeart/2005/8/layout/gear1"/>
    <dgm:cxn modelId="{DB7A5AFE-23FB-4D48-9490-24A82E0881E9}" type="presParOf" srcId="{CE65C749-ADD6-4306-AE6D-76AC96AAE452}" destId="{E20C4C93-5F09-4783-BF44-8B85D767C907}" srcOrd="1" destOrd="0" presId="urn:microsoft.com/office/officeart/2005/8/layout/gear1"/>
    <dgm:cxn modelId="{8732ECA1-6175-437A-8DEA-7AC9F798124D}" type="presParOf" srcId="{CE65C749-ADD6-4306-AE6D-76AC96AAE452}" destId="{BADE7AC8-2CE3-43A7-8CC7-BB1630BD7E7A}" srcOrd="2" destOrd="0" presId="urn:microsoft.com/office/officeart/2005/8/layout/gear1"/>
    <dgm:cxn modelId="{BBBA4647-BF5A-414B-9F30-7B1AC187092C}" type="presParOf" srcId="{CE65C749-ADD6-4306-AE6D-76AC96AAE452}" destId="{EF257F2C-9EA6-4609-97A0-6351EEF67C0A}" srcOrd="3" destOrd="0" presId="urn:microsoft.com/office/officeart/2005/8/layout/gear1"/>
    <dgm:cxn modelId="{109E19C3-6512-420F-B5E4-BE074DADCE5D}" type="presParOf" srcId="{CE65C749-ADD6-4306-AE6D-76AC96AAE452}" destId="{5C83CC3C-03AC-440E-A465-822E81C40FD4}" srcOrd="4" destOrd="0" presId="urn:microsoft.com/office/officeart/2005/8/layout/gear1"/>
    <dgm:cxn modelId="{9A69B1DE-7DFC-49C9-BA0D-BA4BD4045061}" type="presParOf" srcId="{CE65C749-ADD6-4306-AE6D-76AC96AAE452}" destId="{61C4B464-60ED-43D2-AB8A-9BFB336F1573}" srcOrd="5" destOrd="0" presId="urn:microsoft.com/office/officeart/2005/8/layout/gear1"/>
    <dgm:cxn modelId="{FE1B3B4F-97BC-4669-8AA9-809ADAD76C01}" type="presParOf" srcId="{CE65C749-ADD6-4306-AE6D-76AC96AAE452}" destId="{176C1A30-7EB7-4D3F-9276-0702E94D48AB}" srcOrd="6" destOrd="0" presId="urn:microsoft.com/office/officeart/2005/8/layout/gear1"/>
    <dgm:cxn modelId="{DB249569-B6D1-44BC-A8DA-6771109B631A}" type="presParOf" srcId="{CE65C749-ADD6-4306-AE6D-76AC96AAE452}" destId="{0D449E78-5DAD-45DB-935C-E460DA33F86E}" srcOrd="7" destOrd="0" presId="urn:microsoft.com/office/officeart/2005/8/layout/gear1"/>
    <dgm:cxn modelId="{38AD7ED8-5368-4B56-ACB2-AD4DCAEB5A32}" type="presParOf" srcId="{CE65C749-ADD6-4306-AE6D-76AC96AAE452}" destId="{2D328786-381C-4641-81E3-2FA733851E4B}" srcOrd="8" destOrd="0" presId="urn:microsoft.com/office/officeart/2005/8/layout/gear1"/>
    <dgm:cxn modelId="{23859775-0B51-44EA-8793-E363931C4B8F}" type="presParOf" srcId="{CE65C749-ADD6-4306-AE6D-76AC96AAE452}" destId="{354D21EB-6986-4C95-B1C3-C49F55598ABC}" srcOrd="9" destOrd="0" presId="urn:microsoft.com/office/officeart/2005/8/layout/gear1"/>
    <dgm:cxn modelId="{67F5DD96-B0FA-4286-8B8F-34952709AFCE}" type="presParOf" srcId="{CE65C749-ADD6-4306-AE6D-76AC96AAE452}" destId="{B86943DA-36C5-4298-A8AD-F896C7BEBFAC}" srcOrd="10" destOrd="0" presId="urn:microsoft.com/office/officeart/2005/8/layout/gear1"/>
    <dgm:cxn modelId="{67E6C8EB-9E36-4D04-85A1-382B569B892A}" type="presParOf" srcId="{CE65C749-ADD6-4306-AE6D-76AC96AAE452}" destId="{FCFF26FF-6D90-4FE9-8F7F-CA7DFA100D8C}" srcOrd="11" destOrd="0" presId="urn:microsoft.com/office/officeart/2005/8/layout/gear1"/>
    <dgm:cxn modelId="{6FE4EDD9-D72C-4B6F-A387-754824C076BC}" type="presParOf" srcId="{CE65C749-ADD6-4306-AE6D-76AC96AAE452}" destId="{8F9CB106-62F7-485A-B01B-C3718FD32BEF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8005E28-9D2E-4876-A284-53A8D37CF8B0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5985522B-D648-44E2-8F53-82B4221951FF}">
      <dgm:prSet phldrT="[Text]"/>
      <dgm:spPr/>
      <dgm:t>
        <a:bodyPr/>
        <a:lstStyle/>
        <a:p>
          <a:r>
            <a:rPr lang="en-US"/>
            <a:t>Code execution in Kernel</a:t>
          </a:r>
        </a:p>
      </dgm:t>
    </dgm:pt>
    <dgm:pt modelId="{B9A7E882-1CD7-422B-9A73-67C783D349D6}" type="parTrans" cxnId="{CF77A336-F3AC-44ED-8E53-6A8B68669F4F}">
      <dgm:prSet/>
      <dgm:spPr/>
      <dgm:t>
        <a:bodyPr/>
        <a:lstStyle/>
        <a:p>
          <a:endParaRPr lang="en-US"/>
        </a:p>
      </dgm:t>
    </dgm:pt>
    <dgm:pt modelId="{F528FEC2-395C-4CBF-BC27-3A145382D365}" type="sibTrans" cxnId="{CF77A336-F3AC-44ED-8E53-6A8B68669F4F}">
      <dgm:prSet/>
      <dgm:spPr/>
      <dgm:t>
        <a:bodyPr/>
        <a:lstStyle/>
        <a:p>
          <a:endParaRPr lang="en-US"/>
        </a:p>
      </dgm:t>
    </dgm:pt>
    <dgm:pt modelId="{CE65C749-ADD6-4306-AE6D-76AC96AAE452}" type="pres">
      <dgm:prSet presAssocID="{78005E28-9D2E-4876-A284-53A8D37CF8B0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C60C6698-12E4-4AA5-AB47-CAF0F73D5060}" type="pres">
      <dgm:prSet presAssocID="{5985522B-D648-44E2-8F53-82B4221951FF}" presName="gear1" presStyleLbl="node1" presStyleIdx="0" presStyleCnt="1" custAng="20802468" custLinFactNeighborX="34728" custLinFactNeighborY="19799">
        <dgm:presLayoutVars>
          <dgm:chMax val="1"/>
          <dgm:bulletEnabled val="1"/>
        </dgm:presLayoutVars>
      </dgm:prSet>
      <dgm:spPr/>
    </dgm:pt>
    <dgm:pt modelId="{E20C4C93-5F09-4783-BF44-8B85D767C907}" type="pres">
      <dgm:prSet presAssocID="{5985522B-D648-44E2-8F53-82B4221951FF}" presName="gear1srcNode" presStyleLbl="node1" presStyleIdx="0" presStyleCnt="1"/>
      <dgm:spPr/>
    </dgm:pt>
    <dgm:pt modelId="{BADE7AC8-2CE3-43A7-8CC7-BB1630BD7E7A}" type="pres">
      <dgm:prSet presAssocID="{5985522B-D648-44E2-8F53-82B4221951FF}" presName="gear1dstNode" presStyleLbl="node1" presStyleIdx="0" presStyleCnt="1"/>
      <dgm:spPr/>
    </dgm:pt>
    <dgm:pt modelId="{B86943DA-36C5-4298-A8AD-F896C7BEBFAC}" type="pres">
      <dgm:prSet presAssocID="{F528FEC2-395C-4CBF-BC27-3A145382D365}" presName="connector1" presStyleLbl="sibTrans2D1" presStyleIdx="0" presStyleCnt="1" custAng="3904644" custScaleX="101182" custScaleY="101479" custLinFactNeighborX="15356" custLinFactNeighborY="21788"/>
      <dgm:spPr/>
    </dgm:pt>
  </dgm:ptLst>
  <dgm:cxnLst>
    <dgm:cxn modelId="{7E049800-8FD0-4EE7-BECD-212C01550148}" type="presOf" srcId="{5985522B-D648-44E2-8F53-82B4221951FF}" destId="{C60C6698-12E4-4AA5-AB47-CAF0F73D5060}" srcOrd="0" destOrd="0" presId="urn:microsoft.com/office/officeart/2005/8/layout/gear1"/>
    <dgm:cxn modelId="{6F69FC01-5D44-4618-BFCA-E5A5CA833C82}" type="presOf" srcId="{5985522B-D648-44E2-8F53-82B4221951FF}" destId="{E20C4C93-5F09-4783-BF44-8B85D767C907}" srcOrd="1" destOrd="0" presId="urn:microsoft.com/office/officeart/2005/8/layout/gear1"/>
    <dgm:cxn modelId="{CF77A336-F3AC-44ED-8E53-6A8B68669F4F}" srcId="{78005E28-9D2E-4876-A284-53A8D37CF8B0}" destId="{5985522B-D648-44E2-8F53-82B4221951FF}" srcOrd="0" destOrd="0" parTransId="{B9A7E882-1CD7-422B-9A73-67C783D349D6}" sibTransId="{F528FEC2-395C-4CBF-BC27-3A145382D365}"/>
    <dgm:cxn modelId="{45084A74-9E82-448E-B48F-B0E2DF5DD730}" type="presOf" srcId="{F528FEC2-395C-4CBF-BC27-3A145382D365}" destId="{B86943DA-36C5-4298-A8AD-F896C7BEBFAC}" srcOrd="0" destOrd="0" presId="urn:microsoft.com/office/officeart/2005/8/layout/gear1"/>
    <dgm:cxn modelId="{F2D31DB0-FA55-4A3B-927B-E8B3FA85CACD}" type="presOf" srcId="{5985522B-D648-44E2-8F53-82B4221951FF}" destId="{BADE7AC8-2CE3-43A7-8CC7-BB1630BD7E7A}" srcOrd="2" destOrd="0" presId="urn:microsoft.com/office/officeart/2005/8/layout/gear1"/>
    <dgm:cxn modelId="{ECA1BAB2-E435-4250-870E-7CAC960DC140}" type="presOf" srcId="{78005E28-9D2E-4876-A284-53A8D37CF8B0}" destId="{CE65C749-ADD6-4306-AE6D-76AC96AAE452}" srcOrd="0" destOrd="0" presId="urn:microsoft.com/office/officeart/2005/8/layout/gear1"/>
    <dgm:cxn modelId="{02DC66F2-24FF-40AB-8E69-ACAD213743F5}" type="presParOf" srcId="{CE65C749-ADD6-4306-AE6D-76AC96AAE452}" destId="{C60C6698-12E4-4AA5-AB47-CAF0F73D5060}" srcOrd="0" destOrd="0" presId="urn:microsoft.com/office/officeart/2005/8/layout/gear1"/>
    <dgm:cxn modelId="{DB7A5AFE-23FB-4D48-9490-24A82E0881E9}" type="presParOf" srcId="{CE65C749-ADD6-4306-AE6D-76AC96AAE452}" destId="{E20C4C93-5F09-4783-BF44-8B85D767C907}" srcOrd="1" destOrd="0" presId="urn:microsoft.com/office/officeart/2005/8/layout/gear1"/>
    <dgm:cxn modelId="{8732ECA1-6175-437A-8DEA-7AC9F798124D}" type="presParOf" srcId="{CE65C749-ADD6-4306-AE6D-76AC96AAE452}" destId="{BADE7AC8-2CE3-43A7-8CC7-BB1630BD7E7A}" srcOrd="2" destOrd="0" presId="urn:microsoft.com/office/officeart/2005/8/layout/gear1"/>
    <dgm:cxn modelId="{67F5DD96-B0FA-4286-8B8F-34952709AFCE}" type="presParOf" srcId="{CE65C749-ADD6-4306-AE6D-76AC96AAE452}" destId="{B86943DA-36C5-4298-A8AD-F896C7BEBFAC}" srcOrd="3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8005E28-9D2E-4876-A284-53A8D37CF8B0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5985522B-D648-44E2-8F53-82B4221951FF}">
      <dgm:prSet phldrT="[Text]"/>
      <dgm:spPr/>
      <dgm:t>
        <a:bodyPr/>
        <a:lstStyle/>
        <a:p>
          <a:r>
            <a:rPr lang="en-US"/>
            <a:t>Code execution in Kernel</a:t>
          </a:r>
        </a:p>
      </dgm:t>
    </dgm:pt>
    <dgm:pt modelId="{B9A7E882-1CD7-422B-9A73-67C783D349D6}" type="parTrans" cxnId="{CF77A336-F3AC-44ED-8E53-6A8B68669F4F}">
      <dgm:prSet/>
      <dgm:spPr/>
      <dgm:t>
        <a:bodyPr/>
        <a:lstStyle/>
        <a:p>
          <a:endParaRPr lang="en-US"/>
        </a:p>
      </dgm:t>
    </dgm:pt>
    <dgm:pt modelId="{F528FEC2-395C-4CBF-BC27-3A145382D365}" type="sibTrans" cxnId="{CF77A336-F3AC-44ED-8E53-6A8B68669F4F}">
      <dgm:prSet/>
      <dgm:spPr/>
      <dgm:t>
        <a:bodyPr/>
        <a:lstStyle/>
        <a:p>
          <a:endParaRPr lang="en-US"/>
        </a:p>
      </dgm:t>
    </dgm:pt>
    <dgm:pt modelId="{CE65C749-ADD6-4306-AE6D-76AC96AAE452}" type="pres">
      <dgm:prSet presAssocID="{78005E28-9D2E-4876-A284-53A8D37CF8B0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C60C6698-12E4-4AA5-AB47-CAF0F73D5060}" type="pres">
      <dgm:prSet presAssocID="{5985522B-D648-44E2-8F53-82B4221951FF}" presName="gear1" presStyleLbl="node1" presStyleIdx="0" presStyleCnt="1" custAng="20802468" custLinFactNeighborX="34728" custLinFactNeighborY="19799">
        <dgm:presLayoutVars>
          <dgm:chMax val="1"/>
          <dgm:bulletEnabled val="1"/>
        </dgm:presLayoutVars>
      </dgm:prSet>
      <dgm:spPr/>
    </dgm:pt>
    <dgm:pt modelId="{E20C4C93-5F09-4783-BF44-8B85D767C907}" type="pres">
      <dgm:prSet presAssocID="{5985522B-D648-44E2-8F53-82B4221951FF}" presName="gear1srcNode" presStyleLbl="node1" presStyleIdx="0" presStyleCnt="1"/>
      <dgm:spPr/>
    </dgm:pt>
    <dgm:pt modelId="{BADE7AC8-2CE3-43A7-8CC7-BB1630BD7E7A}" type="pres">
      <dgm:prSet presAssocID="{5985522B-D648-44E2-8F53-82B4221951FF}" presName="gear1dstNode" presStyleLbl="node1" presStyleIdx="0" presStyleCnt="1"/>
      <dgm:spPr/>
    </dgm:pt>
    <dgm:pt modelId="{B86943DA-36C5-4298-A8AD-F896C7BEBFAC}" type="pres">
      <dgm:prSet presAssocID="{F528FEC2-395C-4CBF-BC27-3A145382D365}" presName="connector1" presStyleLbl="sibTrans2D1" presStyleIdx="0" presStyleCnt="1" custAng="3904644" custScaleX="101182" custScaleY="101479" custLinFactNeighborX="15356" custLinFactNeighborY="21788"/>
      <dgm:spPr/>
    </dgm:pt>
  </dgm:ptLst>
  <dgm:cxnLst>
    <dgm:cxn modelId="{7E049800-8FD0-4EE7-BECD-212C01550148}" type="presOf" srcId="{5985522B-D648-44E2-8F53-82B4221951FF}" destId="{C60C6698-12E4-4AA5-AB47-CAF0F73D5060}" srcOrd="0" destOrd="0" presId="urn:microsoft.com/office/officeart/2005/8/layout/gear1"/>
    <dgm:cxn modelId="{6F69FC01-5D44-4618-BFCA-E5A5CA833C82}" type="presOf" srcId="{5985522B-D648-44E2-8F53-82B4221951FF}" destId="{E20C4C93-5F09-4783-BF44-8B85D767C907}" srcOrd="1" destOrd="0" presId="urn:microsoft.com/office/officeart/2005/8/layout/gear1"/>
    <dgm:cxn modelId="{CF77A336-F3AC-44ED-8E53-6A8B68669F4F}" srcId="{78005E28-9D2E-4876-A284-53A8D37CF8B0}" destId="{5985522B-D648-44E2-8F53-82B4221951FF}" srcOrd="0" destOrd="0" parTransId="{B9A7E882-1CD7-422B-9A73-67C783D349D6}" sibTransId="{F528FEC2-395C-4CBF-BC27-3A145382D365}"/>
    <dgm:cxn modelId="{45084A74-9E82-448E-B48F-B0E2DF5DD730}" type="presOf" srcId="{F528FEC2-395C-4CBF-BC27-3A145382D365}" destId="{B86943DA-36C5-4298-A8AD-F896C7BEBFAC}" srcOrd="0" destOrd="0" presId="urn:microsoft.com/office/officeart/2005/8/layout/gear1"/>
    <dgm:cxn modelId="{F2D31DB0-FA55-4A3B-927B-E8B3FA85CACD}" type="presOf" srcId="{5985522B-D648-44E2-8F53-82B4221951FF}" destId="{BADE7AC8-2CE3-43A7-8CC7-BB1630BD7E7A}" srcOrd="2" destOrd="0" presId="urn:microsoft.com/office/officeart/2005/8/layout/gear1"/>
    <dgm:cxn modelId="{ECA1BAB2-E435-4250-870E-7CAC960DC140}" type="presOf" srcId="{78005E28-9D2E-4876-A284-53A8D37CF8B0}" destId="{CE65C749-ADD6-4306-AE6D-76AC96AAE452}" srcOrd="0" destOrd="0" presId="urn:microsoft.com/office/officeart/2005/8/layout/gear1"/>
    <dgm:cxn modelId="{02DC66F2-24FF-40AB-8E69-ACAD213743F5}" type="presParOf" srcId="{CE65C749-ADD6-4306-AE6D-76AC96AAE452}" destId="{C60C6698-12E4-4AA5-AB47-CAF0F73D5060}" srcOrd="0" destOrd="0" presId="urn:microsoft.com/office/officeart/2005/8/layout/gear1"/>
    <dgm:cxn modelId="{DB7A5AFE-23FB-4D48-9490-24A82E0881E9}" type="presParOf" srcId="{CE65C749-ADD6-4306-AE6D-76AC96AAE452}" destId="{E20C4C93-5F09-4783-BF44-8B85D767C907}" srcOrd="1" destOrd="0" presId="urn:microsoft.com/office/officeart/2005/8/layout/gear1"/>
    <dgm:cxn modelId="{8732ECA1-6175-437A-8DEA-7AC9F798124D}" type="presParOf" srcId="{CE65C749-ADD6-4306-AE6D-76AC96AAE452}" destId="{BADE7AC8-2CE3-43A7-8CC7-BB1630BD7E7A}" srcOrd="2" destOrd="0" presId="urn:microsoft.com/office/officeart/2005/8/layout/gear1"/>
    <dgm:cxn modelId="{67F5DD96-B0FA-4286-8B8F-34952709AFCE}" type="presParOf" srcId="{CE65C749-ADD6-4306-AE6D-76AC96AAE452}" destId="{B86943DA-36C5-4298-A8AD-F896C7BEBFAC}" srcOrd="3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8005E28-9D2E-4876-A284-53A8D37CF8B0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5985522B-D648-44E2-8F53-82B4221951FF}">
      <dgm:prSet phldrT="[Text]" custT="1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 sz="2800"/>
            <a:t>Code execution in Kernel</a:t>
          </a:r>
        </a:p>
      </dgm:t>
    </dgm:pt>
    <dgm:pt modelId="{B9A7E882-1CD7-422B-9A73-67C783D349D6}" type="parTrans" cxnId="{CF77A336-F3AC-44ED-8E53-6A8B68669F4F}">
      <dgm:prSet/>
      <dgm:spPr/>
      <dgm:t>
        <a:bodyPr/>
        <a:lstStyle/>
        <a:p>
          <a:endParaRPr lang="en-US"/>
        </a:p>
      </dgm:t>
    </dgm:pt>
    <dgm:pt modelId="{F528FEC2-395C-4CBF-BC27-3A145382D365}" type="sibTrans" cxnId="{CF77A336-F3AC-44ED-8E53-6A8B68669F4F}">
      <dgm:prSet/>
      <dgm:spPr/>
      <dgm:t>
        <a:bodyPr/>
        <a:lstStyle/>
        <a:p>
          <a:endParaRPr lang="en-US"/>
        </a:p>
      </dgm:t>
    </dgm:pt>
    <dgm:pt modelId="{FDA3435B-3EEA-4AE0-B7A0-46BF239E7505}">
      <dgm:prSet phldrT="[Text]" custT="1"/>
      <dgm:spPr>
        <a:solidFill>
          <a:schemeClr val="accent1">
            <a:hueOff val="0"/>
            <a:satOff val="0"/>
            <a:lumOff val="0"/>
            <a:alpha val="47000"/>
          </a:schemeClr>
        </a:solidFill>
      </dgm:spPr>
      <dgm:t>
        <a:bodyPr/>
        <a:lstStyle/>
        <a:p>
          <a:r>
            <a:rPr lang="en-US" sz="1600"/>
            <a:t>Bypass other Mitigations</a:t>
          </a:r>
        </a:p>
      </dgm:t>
    </dgm:pt>
    <dgm:pt modelId="{1F1FB86C-B003-4D9E-94B9-C31820E4499E}" type="parTrans" cxnId="{8C31D316-372C-4ED2-BDAD-435C0542B8D9}">
      <dgm:prSet/>
      <dgm:spPr/>
      <dgm:t>
        <a:bodyPr/>
        <a:lstStyle/>
        <a:p>
          <a:endParaRPr lang="en-US"/>
        </a:p>
      </dgm:t>
    </dgm:pt>
    <dgm:pt modelId="{3B8EDCF1-F8FB-45B5-8FAB-383361763128}" type="sibTrans" cxnId="{8C31D316-372C-4ED2-BDAD-435C0542B8D9}">
      <dgm:prSet/>
      <dgm:spPr/>
      <dgm:t>
        <a:bodyPr/>
        <a:lstStyle/>
        <a:p>
          <a:endParaRPr lang="en-US"/>
        </a:p>
      </dgm:t>
    </dgm:pt>
    <dgm:pt modelId="{CE65C749-ADD6-4306-AE6D-76AC96AAE452}" type="pres">
      <dgm:prSet presAssocID="{78005E28-9D2E-4876-A284-53A8D37CF8B0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C60C6698-12E4-4AA5-AB47-CAF0F73D5060}" type="pres">
      <dgm:prSet presAssocID="{5985522B-D648-44E2-8F53-82B4221951FF}" presName="gear1" presStyleLbl="node1" presStyleIdx="0" presStyleCnt="2" custAng="20536641" custLinFactNeighborX="-1240" custLinFactNeighborY="1167">
        <dgm:presLayoutVars>
          <dgm:chMax val="1"/>
          <dgm:bulletEnabled val="1"/>
        </dgm:presLayoutVars>
      </dgm:prSet>
      <dgm:spPr/>
    </dgm:pt>
    <dgm:pt modelId="{E20C4C93-5F09-4783-BF44-8B85D767C907}" type="pres">
      <dgm:prSet presAssocID="{5985522B-D648-44E2-8F53-82B4221951FF}" presName="gear1srcNode" presStyleLbl="node1" presStyleIdx="0" presStyleCnt="2"/>
      <dgm:spPr/>
    </dgm:pt>
    <dgm:pt modelId="{BADE7AC8-2CE3-43A7-8CC7-BB1630BD7E7A}" type="pres">
      <dgm:prSet presAssocID="{5985522B-D648-44E2-8F53-82B4221951FF}" presName="gear1dstNode" presStyleLbl="node1" presStyleIdx="0" presStyleCnt="2"/>
      <dgm:spPr/>
    </dgm:pt>
    <dgm:pt modelId="{EF257F2C-9EA6-4609-97A0-6351EEF67C0A}" type="pres">
      <dgm:prSet presAssocID="{FDA3435B-3EEA-4AE0-B7A0-46BF239E7505}" presName="gear2" presStyleLbl="node1" presStyleIdx="1" presStyleCnt="2" custAng="21077892" custLinFactNeighborX="-4497" custLinFactNeighborY="23512">
        <dgm:presLayoutVars>
          <dgm:chMax val="1"/>
          <dgm:bulletEnabled val="1"/>
        </dgm:presLayoutVars>
      </dgm:prSet>
      <dgm:spPr/>
    </dgm:pt>
    <dgm:pt modelId="{5C83CC3C-03AC-440E-A465-822E81C40FD4}" type="pres">
      <dgm:prSet presAssocID="{FDA3435B-3EEA-4AE0-B7A0-46BF239E7505}" presName="gear2srcNode" presStyleLbl="node1" presStyleIdx="1" presStyleCnt="2"/>
      <dgm:spPr/>
    </dgm:pt>
    <dgm:pt modelId="{61C4B464-60ED-43D2-AB8A-9BFB336F1573}" type="pres">
      <dgm:prSet presAssocID="{FDA3435B-3EEA-4AE0-B7A0-46BF239E7505}" presName="gear2dstNode" presStyleLbl="node1" presStyleIdx="1" presStyleCnt="2"/>
      <dgm:spPr/>
    </dgm:pt>
    <dgm:pt modelId="{B86943DA-36C5-4298-A8AD-F896C7BEBFAC}" type="pres">
      <dgm:prSet presAssocID="{F528FEC2-395C-4CBF-BC27-3A145382D365}" presName="connector1" presStyleLbl="sibTrans2D1" presStyleIdx="0" presStyleCnt="2" custAng="3904644" custScaleX="101182" custScaleY="101479" custLinFactNeighborX="-9298" custLinFactNeighborY="7771"/>
      <dgm:spPr/>
    </dgm:pt>
    <dgm:pt modelId="{FCFF26FF-6D90-4FE9-8F7F-CA7DFA100D8C}" type="pres">
      <dgm:prSet presAssocID="{3B8EDCF1-F8FB-45B5-8FAB-383361763128}" presName="connector2" presStyleLbl="sibTrans2D1" presStyleIdx="1" presStyleCnt="2" custAng="19350419" custLinFactNeighborX="-7173" custLinFactNeighborY="26142"/>
      <dgm:spPr/>
    </dgm:pt>
  </dgm:ptLst>
  <dgm:cxnLst>
    <dgm:cxn modelId="{7E049800-8FD0-4EE7-BECD-212C01550148}" type="presOf" srcId="{5985522B-D648-44E2-8F53-82B4221951FF}" destId="{C60C6698-12E4-4AA5-AB47-CAF0F73D5060}" srcOrd="0" destOrd="0" presId="urn:microsoft.com/office/officeart/2005/8/layout/gear1"/>
    <dgm:cxn modelId="{6F69FC01-5D44-4618-BFCA-E5A5CA833C82}" type="presOf" srcId="{5985522B-D648-44E2-8F53-82B4221951FF}" destId="{E20C4C93-5F09-4783-BF44-8B85D767C907}" srcOrd="1" destOrd="0" presId="urn:microsoft.com/office/officeart/2005/8/layout/gear1"/>
    <dgm:cxn modelId="{F529A60E-3122-49FD-97D3-3269CA889165}" type="presOf" srcId="{FDA3435B-3EEA-4AE0-B7A0-46BF239E7505}" destId="{5C83CC3C-03AC-440E-A465-822E81C40FD4}" srcOrd="1" destOrd="0" presId="urn:microsoft.com/office/officeart/2005/8/layout/gear1"/>
    <dgm:cxn modelId="{8C31D316-372C-4ED2-BDAD-435C0542B8D9}" srcId="{78005E28-9D2E-4876-A284-53A8D37CF8B0}" destId="{FDA3435B-3EEA-4AE0-B7A0-46BF239E7505}" srcOrd="1" destOrd="0" parTransId="{1F1FB86C-B003-4D9E-94B9-C31820E4499E}" sibTransId="{3B8EDCF1-F8FB-45B5-8FAB-383361763128}"/>
    <dgm:cxn modelId="{2A76DD26-9070-4446-BF2F-F129CF4D25C9}" type="presOf" srcId="{3B8EDCF1-F8FB-45B5-8FAB-383361763128}" destId="{FCFF26FF-6D90-4FE9-8F7F-CA7DFA100D8C}" srcOrd="0" destOrd="0" presId="urn:microsoft.com/office/officeart/2005/8/layout/gear1"/>
    <dgm:cxn modelId="{CF77A336-F3AC-44ED-8E53-6A8B68669F4F}" srcId="{78005E28-9D2E-4876-A284-53A8D37CF8B0}" destId="{5985522B-D648-44E2-8F53-82B4221951FF}" srcOrd="0" destOrd="0" parTransId="{B9A7E882-1CD7-422B-9A73-67C783D349D6}" sibTransId="{F528FEC2-395C-4CBF-BC27-3A145382D365}"/>
    <dgm:cxn modelId="{A0891646-0460-4756-AC81-7C295CE7142C}" type="presOf" srcId="{FDA3435B-3EEA-4AE0-B7A0-46BF239E7505}" destId="{EF257F2C-9EA6-4609-97A0-6351EEF67C0A}" srcOrd="0" destOrd="0" presId="urn:microsoft.com/office/officeart/2005/8/layout/gear1"/>
    <dgm:cxn modelId="{45084A74-9E82-448E-B48F-B0E2DF5DD730}" type="presOf" srcId="{F528FEC2-395C-4CBF-BC27-3A145382D365}" destId="{B86943DA-36C5-4298-A8AD-F896C7BEBFAC}" srcOrd="0" destOrd="0" presId="urn:microsoft.com/office/officeart/2005/8/layout/gear1"/>
    <dgm:cxn modelId="{F2D31DB0-FA55-4A3B-927B-E8B3FA85CACD}" type="presOf" srcId="{5985522B-D648-44E2-8F53-82B4221951FF}" destId="{BADE7AC8-2CE3-43A7-8CC7-BB1630BD7E7A}" srcOrd="2" destOrd="0" presId="urn:microsoft.com/office/officeart/2005/8/layout/gear1"/>
    <dgm:cxn modelId="{ECA1BAB2-E435-4250-870E-7CAC960DC140}" type="presOf" srcId="{78005E28-9D2E-4876-A284-53A8D37CF8B0}" destId="{CE65C749-ADD6-4306-AE6D-76AC96AAE452}" srcOrd="0" destOrd="0" presId="urn:microsoft.com/office/officeart/2005/8/layout/gear1"/>
    <dgm:cxn modelId="{39BC62EF-0D8E-4CFD-BF14-77D99D2D7682}" type="presOf" srcId="{FDA3435B-3EEA-4AE0-B7A0-46BF239E7505}" destId="{61C4B464-60ED-43D2-AB8A-9BFB336F1573}" srcOrd="2" destOrd="0" presId="urn:microsoft.com/office/officeart/2005/8/layout/gear1"/>
    <dgm:cxn modelId="{02DC66F2-24FF-40AB-8E69-ACAD213743F5}" type="presParOf" srcId="{CE65C749-ADD6-4306-AE6D-76AC96AAE452}" destId="{C60C6698-12E4-4AA5-AB47-CAF0F73D5060}" srcOrd="0" destOrd="0" presId="urn:microsoft.com/office/officeart/2005/8/layout/gear1"/>
    <dgm:cxn modelId="{DB7A5AFE-23FB-4D48-9490-24A82E0881E9}" type="presParOf" srcId="{CE65C749-ADD6-4306-AE6D-76AC96AAE452}" destId="{E20C4C93-5F09-4783-BF44-8B85D767C907}" srcOrd="1" destOrd="0" presId="urn:microsoft.com/office/officeart/2005/8/layout/gear1"/>
    <dgm:cxn modelId="{8732ECA1-6175-437A-8DEA-7AC9F798124D}" type="presParOf" srcId="{CE65C749-ADD6-4306-AE6D-76AC96AAE452}" destId="{BADE7AC8-2CE3-43A7-8CC7-BB1630BD7E7A}" srcOrd="2" destOrd="0" presId="urn:microsoft.com/office/officeart/2005/8/layout/gear1"/>
    <dgm:cxn modelId="{BBBA4647-BF5A-414B-9F30-7B1AC187092C}" type="presParOf" srcId="{CE65C749-ADD6-4306-AE6D-76AC96AAE452}" destId="{EF257F2C-9EA6-4609-97A0-6351EEF67C0A}" srcOrd="3" destOrd="0" presId="urn:microsoft.com/office/officeart/2005/8/layout/gear1"/>
    <dgm:cxn modelId="{109E19C3-6512-420F-B5E4-BE074DADCE5D}" type="presParOf" srcId="{CE65C749-ADD6-4306-AE6D-76AC96AAE452}" destId="{5C83CC3C-03AC-440E-A465-822E81C40FD4}" srcOrd="4" destOrd="0" presId="urn:microsoft.com/office/officeart/2005/8/layout/gear1"/>
    <dgm:cxn modelId="{9A69B1DE-7DFC-49C9-BA0D-BA4BD4045061}" type="presParOf" srcId="{CE65C749-ADD6-4306-AE6D-76AC96AAE452}" destId="{61C4B464-60ED-43D2-AB8A-9BFB336F1573}" srcOrd="5" destOrd="0" presId="urn:microsoft.com/office/officeart/2005/8/layout/gear1"/>
    <dgm:cxn modelId="{67F5DD96-B0FA-4286-8B8F-34952709AFCE}" type="presParOf" srcId="{CE65C749-ADD6-4306-AE6D-76AC96AAE452}" destId="{B86943DA-36C5-4298-A8AD-F896C7BEBFAC}" srcOrd="6" destOrd="0" presId="urn:microsoft.com/office/officeart/2005/8/layout/gear1"/>
    <dgm:cxn modelId="{67E6C8EB-9E36-4D04-85A1-382B569B892A}" type="presParOf" srcId="{CE65C749-ADD6-4306-AE6D-76AC96AAE452}" destId="{FCFF26FF-6D90-4FE9-8F7F-CA7DFA100D8C}" srcOrd="7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8005E28-9D2E-4876-A284-53A8D37CF8B0}" type="doc">
      <dgm:prSet loTypeId="urn:microsoft.com/office/officeart/2005/8/layout/gear1" loCatId="cycle" qsTypeId="urn:microsoft.com/office/officeart/2005/8/quickstyle/simple1" qsCatId="simple" csTypeId="urn:microsoft.com/office/officeart/2005/8/colors/accent1_2" csCatId="accent1" phldr="1"/>
      <dgm:spPr/>
    </dgm:pt>
    <dgm:pt modelId="{5985522B-D648-44E2-8F53-82B4221951FF}">
      <dgm:prSet phldrT="[Text]" custT="1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 sz="2800"/>
            <a:t>Code execution in Kernel</a:t>
          </a:r>
        </a:p>
      </dgm:t>
    </dgm:pt>
    <dgm:pt modelId="{B9A7E882-1CD7-422B-9A73-67C783D349D6}" type="parTrans" cxnId="{CF77A336-F3AC-44ED-8E53-6A8B68669F4F}">
      <dgm:prSet/>
      <dgm:spPr/>
      <dgm:t>
        <a:bodyPr/>
        <a:lstStyle/>
        <a:p>
          <a:endParaRPr lang="en-US"/>
        </a:p>
      </dgm:t>
    </dgm:pt>
    <dgm:pt modelId="{F528FEC2-395C-4CBF-BC27-3A145382D365}" type="sibTrans" cxnId="{CF77A336-F3AC-44ED-8E53-6A8B68669F4F}">
      <dgm:prSet/>
      <dgm:spPr/>
      <dgm:t>
        <a:bodyPr/>
        <a:lstStyle/>
        <a:p>
          <a:endParaRPr lang="en-US"/>
        </a:p>
      </dgm:t>
    </dgm:pt>
    <dgm:pt modelId="{FDA3435B-3EEA-4AE0-B7A0-46BF239E7505}">
      <dgm:prSet phldrT="[Text]" custT="1"/>
      <dgm:spPr>
        <a:solidFill>
          <a:schemeClr val="accent1">
            <a:hueOff val="0"/>
            <a:satOff val="0"/>
            <a:lumOff val="0"/>
            <a:alpha val="47000"/>
          </a:schemeClr>
        </a:solidFill>
      </dgm:spPr>
      <dgm:t>
        <a:bodyPr/>
        <a:lstStyle/>
        <a:p>
          <a:r>
            <a:rPr lang="en-US" sz="1600"/>
            <a:t>Bypass other Mitigations</a:t>
          </a:r>
        </a:p>
      </dgm:t>
    </dgm:pt>
    <dgm:pt modelId="{1F1FB86C-B003-4D9E-94B9-C31820E4499E}" type="parTrans" cxnId="{8C31D316-372C-4ED2-BDAD-435C0542B8D9}">
      <dgm:prSet/>
      <dgm:spPr/>
      <dgm:t>
        <a:bodyPr/>
        <a:lstStyle/>
        <a:p>
          <a:endParaRPr lang="en-US"/>
        </a:p>
      </dgm:t>
    </dgm:pt>
    <dgm:pt modelId="{3B8EDCF1-F8FB-45B5-8FAB-383361763128}" type="sibTrans" cxnId="{8C31D316-372C-4ED2-BDAD-435C0542B8D9}">
      <dgm:prSet/>
      <dgm:spPr/>
      <dgm:t>
        <a:bodyPr/>
        <a:lstStyle/>
        <a:p>
          <a:endParaRPr lang="en-US"/>
        </a:p>
      </dgm:t>
    </dgm:pt>
    <dgm:pt modelId="{CE65C749-ADD6-4306-AE6D-76AC96AAE452}" type="pres">
      <dgm:prSet presAssocID="{78005E28-9D2E-4876-A284-53A8D37CF8B0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C60C6698-12E4-4AA5-AB47-CAF0F73D5060}" type="pres">
      <dgm:prSet presAssocID="{5985522B-D648-44E2-8F53-82B4221951FF}" presName="gear1" presStyleLbl="node1" presStyleIdx="0" presStyleCnt="2" custAng="20536641" custLinFactNeighborX="-1240" custLinFactNeighborY="1167">
        <dgm:presLayoutVars>
          <dgm:chMax val="1"/>
          <dgm:bulletEnabled val="1"/>
        </dgm:presLayoutVars>
      </dgm:prSet>
      <dgm:spPr/>
    </dgm:pt>
    <dgm:pt modelId="{E20C4C93-5F09-4783-BF44-8B85D767C907}" type="pres">
      <dgm:prSet presAssocID="{5985522B-D648-44E2-8F53-82B4221951FF}" presName="gear1srcNode" presStyleLbl="node1" presStyleIdx="0" presStyleCnt="2"/>
      <dgm:spPr/>
    </dgm:pt>
    <dgm:pt modelId="{BADE7AC8-2CE3-43A7-8CC7-BB1630BD7E7A}" type="pres">
      <dgm:prSet presAssocID="{5985522B-D648-44E2-8F53-82B4221951FF}" presName="gear1dstNode" presStyleLbl="node1" presStyleIdx="0" presStyleCnt="2"/>
      <dgm:spPr/>
    </dgm:pt>
    <dgm:pt modelId="{EF257F2C-9EA6-4609-97A0-6351EEF67C0A}" type="pres">
      <dgm:prSet presAssocID="{FDA3435B-3EEA-4AE0-B7A0-46BF239E7505}" presName="gear2" presStyleLbl="node1" presStyleIdx="1" presStyleCnt="2" custAng="21077892" custLinFactNeighborX="-4497" custLinFactNeighborY="23512">
        <dgm:presLayoutVars>
          <dgm:chMax val="1"/>
          <dgm:bulletEnabled val="1"/>
        </dgm:presLayoutVars>
      </dgm:prSet>
      <dgm:spPr/>
    </dgm:pt>
    <dgm:pt modelId="{5C83CC3C-03AC-440E-A465-822E81C40FD4}" type="pres">
      <dgm:prSet presAssocID="{FDA3435B-3EEA-4AE0-B7A0-46BF239E7505}" presName="gear2srcNode" presStyleLbl="node1" presStyleIdx="1" presStyleCnt="2"/>
      <dgm:spPr/>
    </dgm:pt>
    <dgm:pt modelId="{61C4B464-60ED-43D2-AB8A-9BFB336F1573}" type="pres">
      <dgm:prSet presAssocID="{FDA3435B-3EEA-4AE0-B7A0-46BF239E7505}" presName="gear2dstNode" presStyleLbl="node1" presStyleIdx="1" presStyleCnt="2"/>
      <dgm:spPr/>
    </dgm:pt>
    <dgm:pt modelId="{B86943DA-36C5-4298-A8AD-F896C7BEBFAC}" type="pres">
      <dgm:prSet presAssocID="{F528FEC2-395C-4CBF-BC27-3A145382D365}" presName="connector1" presStyleLbl="sibTrans2D1" presStyleIdx="0" presStyleCnt="2" custAng="3904644" custScaleX="101182" custScaleY="101479" custLinFactNeighborX="-9298" custLinFactNeighborY="7771"/>
      <dgm:spPr/>
    </dgm:pt>
    <dgm:pt modelId="{FCFF26FF-6D90-4FE9-8F7F-CA7DFA100D8C}" type="pres">
      <dgm:prSet presAssocID="{3B8EDCF1-F8FB-45B5-8FAB-383361763128}" presName="connector2" presStyleLbl="sibTrans2D1" presStyleIdx="1" presStyleCnt="2" custAng="19350419" custLinFactNeighborX="-7173" custLinFactNeighborY="26142"/>
      <dgm:spPr/>
    </dgm:pt>
  </dgm:ptLst>
  <dgm:cxnLst>
    <dgm:cxn modelId="{7E049800-8FD0-4EE7-BECD-212C01550148}" type="presOf" srcId="{5985522B-D648-44E2-8F53-82B4221951FF}" destId="{C60C6698-12E4-4AA5-AB47-CAF0F73D5060}" srcOrd="0" destOrd="0" presId="urn:microsoft.com/office/officeart/2005/8/layout/gear1"/>
    <dgm:cxn modelId="{6F69FC01-5D44-4618-BFCA-E5A5CA833C82}" type="presOf" srcId="{5985522B-D648-44E2-8F53-82B4221951FF}" destId="{E20C4C93-5F09-4783-BF44-8B85D767C907}" srcOrd="1" destOrd="0" presId="urn:microsoft.com/office/officeart/2005/8/layout/gear1"/>
    <dgm:cxn modelId="{F529A60E-3122-49FD-97D3-3269CA889165}" type="presOf" srcId="{FDA3435B-3EEA-4AE0-B7A0-46BF239E7505}" destId="{5C83CC3C-03AC-440E-A465-822E81C40FD4}" srcOrd="1" destOrd="0" presId="urn:microsoft.com/office/officeart/2005/8/layout/gear1"/>
    <dgm:cxn modelId="{8C31D316-372C-4ED2-BDAD-435C0542B8D9}" srcId="{78005E28-9D2E-4876-A284-53A8D37CF8B0}" destId="{FDA3435B-3EEA-4AE0-B7A0-46BF239E7505}" srcOrd="1" destOrd="0" parTransId="{1F1FB86C-B003-4D9E-94B9-C31820E4499E}" sibTransId="{3B8EDCF1-F8FB-45B5-8FAB-383361763128}"/>
    <dgm:cxn modelId="{2A76DD26-9070-4446-BF2F-F129CF4D25C9}" type="presOf" srcId="{3B8EDCF1-F8FB-45B5-8FAB-383361763128}" destId="{FCFF26FF-6D90-4FE9-8F7F-CA7DFA100D8C}" srcOrd="0" destOrd="0" presId="urn:microsoft.com/office/officeart/2005/8/layout/gear1"/>
    <dgm:cxn modelId="{CF77A336-F3AC-44ED-8E53-6A8B68669F4F}" srcId="{78005E28-9D2E-4876-A284-53A8D37CF8B0}" destId="{5985522B-D648-44E2-8F53-82B4221951FF}" srcOrd="0" destOrd="0" parTransId="{B9A7E882-1CD7-422B-9A73-67C783D349D6}" sibTransId="{F528FEC2-395C-4CBF-BC27-3A145382D365}"/>
    <dgm:cxn modelId="{A0891646-0460-4756-AC81-7C295CE7142C}" type="presOf" srcId="{FDA3435B-3EEA-4AE0-B7A0-46BF239E7505}" destId="{EF257F2C-9EA6-4609-97A0-6351EEF67C0A}" srcOrd="0" destOrd="0" presId="urn:microsoft.com/office/officeart/2005/8/layout/gear1"/>
    <dgm:cxn modelId="{45084A74-9E82-448E-B48F-B0E2DF5DD730}" type="presOf" srcId="{F528FEC2-395C-4CBF-BC27-3A145382D365}" destId="{B86943DA-36C5-4298-A8AD-F896C7BEBFAC}" srcOrd="0" destOrd="0" presId="urn:microsoft.com/office/officeart/2005/8/layout/gear1"/>
    <dgm:cxn modelId="{F2D31DB0-FA55-4A3B-927B-E8B3FA85CACD}" type="presOf" srcId="{5985522B-D648-44E2-8F53-82B4221951FF}" destId="{BADE7AC8-2CE3-43A7-8CC7-BB1630BD7E7A}" srcOrd="2" destOrd="0" presId="urn:microsoft.com/office/officeart/2005/8/layout/gear1"/>
    <dgm:cxn modelId="{ECA1BAB2-E435-4250-870E-7CAC960DC140}" type="presOf" srcId="{78005E28-9D2E-4876-A284-53A8D37CF8B0}" destId="{CE65C749-ADD6-4306-AE6D-76AC96AAE452}" srcOrd="0" destOrd="0" presId="urn:microsoft.com/office/officeart/2005/8/layout/gear1"/>
    <dgm:cxn modelId="{39BC62EF-0D8E-4CFD-BF14-77D99D2D7682}" type="presOf" srcId="{FDA3435B-3EEA-4AE0-B7A0-46BF239E7505}" destId="{61C4B464-60ED-43D2-AB8A-9BFB336F1573}" srcOrd="2" destOrd="0" presId="urn:microsoft.com/office/officeart/2005/8/layout/gear1"/>
    <dgm:cxn modelId="{02DC66F2-24FF-40AB-8E69-ACAD213743F5}" type="presParOf" srcId="{CE65C749-ADD6-4306-AE6D-76AC96AAE452}" destId="{C60C6698-12E4-4AA5-AB47-CAF0F73D5060}" srcOrd="0" destOrd="0" presId="urn:microsoft.com/office/officeart/2005/8/layout/gear1"/>
    <dgm:cxn modelId="{DB7A5AFE-23FB-4D48-9490-24A82E0881E9}" type="presParOf" srcId="{CE65C749-ADD6-4306-AE6D-76AC96AAE452}" destId="{E20C4C93-5F09-4783-BF44-8B85D767C907}" srcOrd="1" destOrd="0" presId="urn:microsoft.com/office/officeart/2005/8/layout/gear1"/>
    <dgm:cxn modelId="{8732ECA1-6175-437A-8DEA-7AC9F798124D}" type="presParOf" srcId="{CE65C749-ADD6-4306-AE6D-76AC96AAE452}" destId="{BADE7AC8-2CE3-43A7-8CC7-BB1630BD7E7A}" srcOrd="2" destOrd="0" presId="urn:microsoft.com/office/officeart/2005/8/layout/gear1"/>
    <dgm:cxn modelId="{BBBA4647-BF5A-414B-9F30-7B1AC187092C}" type="presParOf" srcId="{CE65C749-ADD6-4306-AE6D-76AC96AAE452}" destId="{EF257F2C-9EA6-4609-97A0-6351EEF67C0A}" srcOrd="3" destOrd="0" presId="urn:microsoft.com/office/officeart/2005/8/layout/gear1"/>
    <dgm:cxn modelId="{109E19C3-6512-420F-B5E4-BE074DADCE5D}" type="presParOf" srcId="{CE65C749-ADD6-4306-AE6D-76AC96AAE452}" destId="{5C83CC3C-03AC-440E-A465-822E81C40FD4}" srcOrd="4" destOrd="0" presId="urn:microsoft.com/office/officeart/2005/8/layout/gear1"/>
    <dgm:cxn modelId="{9A69B1DE-7DFC-49C9-BA0D-BA4BD4045061}" type="presParOf" srcId="{CE65C749-ADD6-4306-AE6D-76AC96AAE452}" destId="{61C4B464-60ED-43D2-AB8A-9BFB336F1573}" srcOrd="5" destOrd="0" presId="urn:microsoft.com/office/officeart/2005/8/layout/gear1"/>
    <dgm:cxn modelId="{67F5DD96-B0FA-4286-8B8F-34952709AFCE}" type="presParOf" srcId="{CE65C749-ADD6-4306-AE6D-76AC96AAE452}" destId="{B86943DA-36C5-4298-A8AD-F896C7BEBFAC}" srcOrd="6" destOrd="0" presId="urn:microsoft.com/office/officeart/2005/8/layout/gear1"/>
    <dgm:cxn modelId="{67E6C8EB-9E36-4D04-85A1-382B569B892A}" type="presParOf" srcId="{CE65C749-ADD6-4306-AE6D-76AC96AAE452}" destId="{FCFF26FF-6D90-4FE9-8F7F-CA7DFA100D8C}" srcOrd="7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0C6698-12E4-4AA5-AB47-CAF0F73D5060}">
      <dsp:nvSpPr>
        <dsp:cNvPr id="0" name=""/>
        <dsp:cNvSpPr/>
      </dsp:nvSpPr>
      <dsp:spPr>
        <a:xfrm>
          <a:off x="2952286" y="1951830"/>
          <a:ext cx="2385571" cy="2385571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RCE in Browser</a:t>
          </a:r>
        </a:p>
      </dsp:txBody>
      <dsp:txXfrm>
        <a:off x="3431892" y="2510639"/>
        <a:ext cx="1426359" cy="1226232"/>
      </dsp:txXfrm>
    </dsp:sp>
    <dsp:sp modelId="{EF257F2C-9EA6-4609-97A0-6351EEF67C0A}">
      <dsp:nvSpPr>
        <dsp:cNvPr id="0" name=""/>
        <dsp:cNvSpPr/>
      </dsp:nvSpPr>
      <dsp:spPr>
        <a:xfrm rot="21077892">
          <a:off x="1593899" y="1387968"/>
          <a:ext cx="1734960" cy="1734960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ACG Bypass</a:t>
          </a:r>
        </a:p>
      </dsp:txBody>
      <dsp:txXfrm>
        <a:off x="2030680" y="1827389"/>
        <a:ext cx="861398" cy="856118"/>
      </dsp:txXfrm>
    </dsp:sp>
    <dsp:sp modelId="{176C1A30-7EB7-4D3F-9276-0702E94D48AB}">
      <dsp:nvSpPr>
        <dsp:cNvPr id="0" name=""/>
        <dsp:cNvSpPr/>
      </dsp:nvSpPr>
      <dsp:spPr>
        <a:xfrm rot="20700000">
          <a:off x="2565654" y="191022"/>
          <a:ext cx="1699907" cy="1699907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Info leak (for ASLR)</a:t>
          </a:r>
        </a:p>
      </dsp:txBody>
      <dsp:txXfrm rot="-20700000">
        <a:off x="2938493" y="563862"/>
        <a:ext cx="954228" cy="954228"/>
      </dsp:txXfrm>
    </dsp:sp>
    <dsp:sp modelId="{B86943DA-36C5-4298-A8AD-F896C7BEBFAC}">
      <dsp:nvSpPr>
        <dsp:cNvPr id="0" name=""/>
        <dsp:cNvSpPr/>
      </dsp:nvSpPr>
      <dsp:spPr>
        <a:xfrm>
          <a:off x="2642167" y="1643510"/>
          <a:ext cx="3053531" cy="3053531"/>
        </a:xfrm>
        <a:prstGeom prst="circularArrow">
          <a:avLst>
            <a:gd name="adj1" fmla="val 4688"/>
            <a:gd name="adj2" fmla="val 299029"/>
            <a:gd name="adj3" fmla="val 2519527"/>
            <a:gd name="adj4" fmla="val 15854054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FF26FF-6D90-4FE9-8F7F-CA7DFA100D8C}">
      <dsp:nvSpPr>
        <dsp:cNvPr id="0" name=""/>
        <dsp:cNvSpPr/>
      </dsp:nvSpPr>
      <dsp:spPr>
        <a:xfrm>
          <a:off x="1286641" y="1003473"/>
          <a:ext cx="2218581" cy="2218581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9CB106-62F7-485A-B01B-C3718FD32BEF}">
      <dsp:nvSpPr>
        <dsp:cNvPr id="0" name=""/>
        <dsp:cNvSpPr/>
      </dsp:nvSpPr>
      <dsp:spPr>
        <a:xfrm rot="1365971">
          <a:off x="2274446" y="-128089"/>
          <a:ext cx="2392077" cy="2392077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0C6698-12E4-4AA5-AB47-CAF0F73D5060}">
      <dsp:nvSpPr>
        <dsp:cNvPr id="0" name=""/>
        <dsp:cNvSpPr/>
      </dsp:nvSpPr>
      <dsp:spPr>
        <a:xfrm>
          <a:off x="592431" y="680944"/>
          <a:ext cx="735225" cy="735225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RCE in Browser</a:t>
          </a:r>
        </a:p>
      </dsp:txBody>
      <dsp:txXfrm>
        <a:off x="740244" y="853167"/>
        <a:ext cx="439599" cy="377921"/>
      </dsp:txXfrm>
    </dsp:sp>
    <dsp:sp modelId="{EF257F2C-9EA6-4609-97A0-6351EEF67C0A}">
      <dsp:nvSpPr>
        <dsp:cNvPr id="0" name=""/>
        <dsp:cNvSpPr/>
      </dsp:nvSpPr>
      <dsp:spPr>
        <a:xfrm rot="21077892">
          <a:off x="173780" y="498583"/>
          <a:ext cx="534709" cy="534709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ACG Bypass</a:t>
          </a:r>
        </a:p>
      </dsp:txBody>
      <dsp:txXfrm>
        <a:off x="308395" y="634011"/>
        <a:ext cx="265479" cy="263853"/>
      </dsp:txXfrm>
    </dsp:sp>
    <dsp:sp modelId="{176C1A30-7EB7-4D3F-9276-0702E94D48AB}">
      <dsp:nvSpPr>
        <dsp:cNvPr id="0" name=""/>
        <dsp:cNvSpPr/>
      </dsp:nvSpPr>
      <dsp:spPr>
        <a:xfrm rot="20700000">
          <a:off x="473272" y="129689"/>
          <a:ext cx="523905" cy="523905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/>
            <a:t>Info leak (for ASLR)</a:t>
          </a:r>
        </a:p>
      </dsp:txBody>
      <dsp:txXfrm rot="-20700000">
        <a:off x="588180" y="244596"/>
        <a:ext cx="294090" cy="294090"/>
      </dsp:txXfrm>
    </dsp:sp>
    <dsp:sp modelId="{B86943DA-36C5-4298-A8AD-F896C7BEBFAC}">
      <dsp:nvSpPr>
        <dsp:cNvPr id="0" name=""/>
        <dsp:cNvSpPr/>
      </dsp:nvSpPr>
      <dsp:spPr>
        <a:xfrm>
          <a:off x="469627" y="591821"/>
          <a:ext cx="941088" cy="941088"/>
        </a:xfrm>
        <a:prstGeom prst="circularArrow">
          <a:avLst>
            <a:gd name="adj1" fmla="val 4687"/>
            <a:gd name="adj2" fmla="val 299029"/>
            <a:gd name="adj3" fmla="val 2351286"/>
            <a:gd name="adj4" fmla="val 16278565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FF26FF-6D90-4FE9-8F7F-CA7DFA100D8C}">
      <dsp:nvSpPr>
        <dsp:cNvPr id="0" name=""/>
        <dsp:cNvSpPr/>
      </dsp:nvSpPr>
      <dsp:spPr>
        <a:xfrm>
          <a:off x="79084" y="392536"/>
          <a:ext cx="683759" cy="683759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9CB106-62F7-485A-B01B-C3718FD32BEF}">
      <dsp:nvSpPr>
        <dsp:cNvPr id="0" name=""/>
        <dsp:cNvSpPr/>
      </dsp:nvSpPr>
      <dsp:spPr>
        <a:xfrm rot="1365971">
          <a:off x="383522" y="43792"/>
          <a:ext cx="737230" cy="737230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0C6698-12E4-4AA5-AB47-CAF0F73D5060}">
      <dsp:nvSpPr>
        <dsp:cNvPr id="0" name=""/>
        <dsp:cNvSpPr/>
      </dsp:nvSpPr>
      <dsp:spPr>
        <a:xfrm rot="20802468">
          <a:off x="626012" y="680560"/>
          <a:ext cx="873565" cy="873565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Code execution in Kernel</a:t>
          </a:r>
        </a:p>
      </dsp:txBody>
      <dsp:txXfrm>
        <a:off x="799881" y="885393"/>
        <a:ext cx="522315" cy="449031"/>
      </dsp:txXfrm>
    </dsp:sp>
    <dsp:sp modelId="{B86943DA-36C5-4298-A8AD-F896C7BEBFAC}">
      <dsp:nvSpPr>
        <dsp:cNvPr id="0" name=""/>
        <dsp:cNvSpPr/>
      </dsp:nvSpPr>
      <dsp:spPr>
        <a:xfrm rot="3904644">
          <a:off x="547508" y="611262"/>
          <a:ext cx="1087185" cy="1090376"/>
        </a:xfrm>
        <a:prstGeom prst="circularArrow">
          <a:avLst>
            <a:gd name="adj1" fmla="val 4878"/>
            <a:gd name="adj2" fmla="val 312630"/>
            <a:gd name="adj3" fmla="val 2816717"/>
            <a:gd name="adj4" fmla="val 15739356"/>
            <a:gd name="adj5" fmla="val 569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0C6698-12E4-4AA5-AB47-CAF0F73D5060}">
      <dsp:nvSpPr>
        <dsp:cNvPr id="0" name=""/>
        <dsp:cNvSpPr/>
      </dsp:nvSpPr>
      <dsp:spPr>
        <a:xfrm rot="20802468">
          <a:off x="3259676" y="1740836"/>
          <a:ext cx="2667803" cy="2667803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Code execution in Kernel</a:t>
          </a:r>
        </a:p>
      </dsp:txBody>
      <dsp:txXfrm>
        <a:off x="3790659" y="2366381"/>
        <a:ext cx="1595109" cy="1371306"/>
      </dsp:txXfrm>
    </dsp:sp>
    <dsp:sp modelId="{B86943DA-36C5-4298-A8AD-F896C7BEBFAC}">
      <dsp:nvSpPr>
        <dsp:cNvPr id="0" name=""/>
        <dsp:cNvSpPr/>
      </dsp:nvSpPr>
      <dsp:spPr>
        <a:xfrm rot="3904644">
          <a:off x="2960203" y="1438629"/>
          <a:ext cx="3320184" cy="3329930"/>
        </a:xfrm>
        <a:prstGeom prst="circularArrow">
          <a:avLst>
            <a:gd name="adj1" fmla="val 4878"/>
            <a:gd name="adj2" fmla="val 312630"/>
            <a:gd name="adj3" fmla="val 3189307"/>
            <a:gd name="adj4" fmla="val 15159011"/>
            <a:gd name="adj5" fmla="val 569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0C6698-12E4-4AA5-AB47-CAF0F73D5060}">
      <dsp:nvSpPr>
        <dsp:cNvPr id="0" name=""/>
        <dsp:cNvSpPr/>
      </dsp:nvSpPr>
      <dsp:spPr>
        <a:xfrm rot="20536641">
          <a:off x="3439269" y="1801933"/>
          <a:ext cx="2780617" cy="2780617"/>
        </a:xfrm>
        <a:prstGeom prst="gear9">
          <a:avLst/>
        </a:prstGeom>
        <a:solidFill>
          <a:schemeClr val="accent1">
            <a:hueOff val="0"/>
            <a:satOff val="0"/>
            <a:lum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Code execution in Kernel</a:t>
          </a:r>
        </a:p>
      </dsp:txBody>
      <dsp:txXfrm>
        <a:off x="3990895" y="2454433"/>
        <a:ext cx="1662561" cy="1429295"/>
      </dsp:txXfrm>
    </dsp:sp>
    <dsp:sp modelId="{EF257F2C-9EA6-4609-97A0-6351EEF67C0A}">
      <dsp:nvSpPr>
        <dsp:cNvPr id="0" name=""/>
        <dsp:cNvSpPr/>
      </dsp:nvSpPr>
      <dsp:spPr>
        <a:xfrm rot="21077892">
          <a:off x="1764993" y="1587722"/>
          <a:ext cx="2022267" cy="2022267"/>
        </a:xfrm>
        <a:prstGeom prst="gear6">
          <a:avLst/>
        </a:prstGeom>
        <a:solidFill>
          <a:schemeClr val="accent1">
            <a:hueOff val="0"/>
            <a:satOff val="0"/>
            <a:lumOff val="0"/>
            <a:alpha val="47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Bypass other Mitigations</a:t>
          </a:r>
        </a:p>
      </dsp:txBody>
      <dsp:txXfrm>
        <a:off x="2274105" y="2099911"/>
        <a:ext cx="1004043" cy="997889"/>
      </dsp:txXfrm>
    </dsp:sp>
    <dsp:sp modelId="{B86943DA-36C5-4298-A8AD-F896C7BEBFAC}">
      <dsp:nvSpPr>
        <dsp:cNvPr id="0" name=""/>
        <dsp:cNvSpPr/>
      </dsp:nvSpPr>
      <dsp:spPr>
        <a:xfrm rot="3904644">
          <a:off x="3289785" y="1522582"/>
          <a:ext cx="3460585" cy="3470743"/>
        </a:xfrm>
        <a:prstGeom prst="circularArrow">
          <a:avLst>
            <a:gd name="adj1" fmla="val 4878"/>
            <a:gd name="adj2" fmla="val 312630"/>
            <a:gd name="adj3" fmla="val 3202400"/>
            <a:gd name="adj4" fmla="val 15141928"/>
            <a:gd name="adj5" fmla="val 569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FF26FF-6D90-4FE9-8F7F-CA7DFA100D8C}">
      <dsp:nvSpPr>
        <dsp:cNvPr id="0" name=""/>
        <dsp:cNvSpPr/>
      </dsp:nvSpPr>
      <dsp:spPr>
        <a:xfrm rot="19350419">
          <a:off x="1312303" y="1337124"/>
          <a:ext cx="2585974" cy="2585974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0C6698-12E4-4AA5-AB47-CAF0F73D5060}">
      <dsp:nvSpPr>
        <dsp:cNvPr id="0" name=""/>
        <dsp:cNvSpPr/>
      </dsp:nvSpPr>
      <dsp:spPr>
        <a:xfrm rot="20536641">
          <a:off x="3756111" y="1931313"/>
          <a:ext cx="2980266" cy="2980266"/>
        </a:xfrm>
        <a:prstGeom prst="gear9">
          <a:avLst/>
        </a:prstGeom>
        <a:solidFill>
          <a:schemeClr val="accent1">
            <a:hueOff val="0"/>
            <a:satOff val="0"/>
            <a:lum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Code execution in Kernel</a:t>
          </a:r>
        </a:p>
      </dsp:txBody>
      <dsp:txXfrm>
        <a:off x="4347344" y="2630663"/>
        <a:ext cx="1781934" cy="1531918"/>
      </dsp:txXfrm>
    </dsp:sp>
    <dsp:sp modelId="{EF257F2C-9EA6-4609-97A0-6351EEF67C0A}">
      <dsp:nvSpPr>
        <dsp:cNvPr id="0" name=""/>
        <dsp:cNvSpPr/>
      </dsp:nvSpPr>
      <dsp:spPr>
        <a:xfrm rot="21077892">
          <a:off x="1961622" y="1701721"/>
          <a:ext cx="2167466" cy="2167466"/>
        </a:xfrm>
        <a:prstGeom prst="gear6">
          <a:avLst/>
        </a:prstGeom>
        <a:solidFill>
          <a:schemeClr val="accent1">
            <a:hueOff val="0"/>
            <a:satOff val="0"/>
            <a:lumOff val="0"/>
            <a:alpha val="4700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Bypass other Mitigations</a:t>
          </a:r>
        </a:p>
      </dsp:txBody>
      <dsp:txXfrm>
        <a:off x="2507288" y="2250685"/>
        <a:ext cx="1076134" cy="1069538"/>
      </dsp:txXfrm>
    </dsp:sp>
    <dsp:sp modelId="{B86943DA-36C5-4298-A8AD-F896C7BEBFAC}">
      <dsp:nvSpPr>
        <dsp:cNvPr id="0" name=""/>
        <dsp:cNvSpPr/>
      </dsp:nvSpPr>
      <dsp:spPr>
        <a:xfrm rot="3904644">
          <a:off x="3606138" y="1626475"/>
          <a:ext cx="3709057" cy="3719944"/>
        </a:xfrm>
        <a:prstGeom prst="circularArrow">
          <a:avLst>
            <a:gd name="adj1" fmla="val 4878"/>
            <a:gd name="adj2" fmla="val 312630"/>
            <a:gd name="adj3" fmla="val 3224359"/>
            <a:gd name="adj4" fmla="val 15113656"/>
            <a:gd name="adj5" fmla="val 569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FF26FF-6D90-4FE9-8F7F-CA7DFA100D8C}">
      <dsp:nvSpPr>
        <dsp:cNvPr id="0" name=""/>
        <dsp:cNvSpPr/>
      </dsp:nvSpPr>
      <dsp:spPr>
        <a:xfrm rot="19350419">
          <a:off x="1476428" y="1431838"/>
          <a:ext cx="2771648" cy="2771648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47176-6250-4F98-9E1B-7B2AE6A716B6}" type="datetimeFigureOut">
              <a:rPr lang="en-US" smtClean="0"/>
              <a:t>2/27/2023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D3542-1005-4033-B20D-A1C054289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387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D3542-1005-4033-B20D-A1C0542896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2627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D3542-1005-4033-B20D-A1C05428966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643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D3542-1005-4033-B20D-A1C05428966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2200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D3542-1005-4033-B20D-A1C05428966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670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D3542-1005-4033-B20D-A1C05428966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180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D3542-1005-4033-B20D-A1C05428966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4601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D3542-1005-4033-B20D-A1C05428966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6206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D3542-1005-4033-B20D-A1C05428966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3837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D3542-1005-4033-B20D-A1C05428966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781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D3542-1005-4033-B20D-A1C05428966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0430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D3542-1005-4033-B20D-A1C05428966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739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D3542-1005-4033-B20D-A1C0542896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505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D3542-1005-4033-B20D-A1C05428966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601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D3542-1005-4033-B20D-A1C05428966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2910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D3542-1005-4033-B20D-A1C05428966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1971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D3542-1005-4033-B20D-A1C05428966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9851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D3542-1005-4033-B20D-A1C05428966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657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D3542-1005-4033-B20D-A1C05428966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528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D95F8F-1EF0-4EBF-8E98-1FDDB0496B6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03854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D95F8F-1EF0-4EBF-8E98-1FDDB0496B6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4719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D95F8F-1EF0-4EBF-8E98-1FDDB0496B6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13825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D3542-1005-4033-B20D-A1C05428966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189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D3542-1005-4033-B20D-A1C05428966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519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D95F8F-1EF0-4EBF-8E98-1FDDB0496B6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9388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D95F8F-1EF0-4EBF-8E98-1FDDB0496B6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99746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D95F8F-1EF0-4EBF-8E98-1FDDB0496B6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00643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D3542-1005-4033-B20D-A1C05428966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0593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D3542-1005-4033-B20D-A1C05428966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67501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D3542-1005-4033-B20D-A1C05428966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908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D3542-1005-4033-B20D-A1C0542896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15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D3542-1005-4033-B20D-A1C0542896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91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D3542-1005-4033-B20D-A1C05428966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24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D3542-1005-4033-B20D-A1C05428966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00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D3542-1005-4033-B20D-A1C05428966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806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D3542-1005-4033-B20D-A1C05428966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025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1" y="3878574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7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8213" y="6029312"/>
            <a:ext cx="1673890" cy="35862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02" y="366964"/>
            <a:ext cx="1730104" cy="58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71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73072540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8768731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47285686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15040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637118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923973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507512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670819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40" y="6170059"/>
            <a:ext cx="11623331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50202" y="3083653"/>
            <a:ext cx="3223861" cy="69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126746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1530008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6118656"/>
            <a:ext cx="12192000" cy="739345"/>
            <a:chOff x="0" y="6184668"/>
            <a:chExt cx="12192000" cy="673331"/>
          </a:xfrm>
        </p:grpSpPr>
        <p:sp>
          <p:nvSpPr>
            <p:cNvPr id="5" name="Rectangle 4"/>
            <p:cNvSpPr/>
            <p:nvPr userDrawn="1"/>
          </p:nvSpPr>
          <p:spPr bwMode="auto">
            <a:xfrm>
              <a:off x="0" y="6184668"/>
              <a:ext cx="12192000" cy="673331"/>
            </a:xfrm>
            <a:prstGeom prst="rect">
              <a:avLst/>
            </a:prstGeom>
            <a:solidFill>
              <a:schemeClr val="bg1">
                <a:lumMod val="40000"/>
                <a:lumOff val="6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7" name="Picture 6" descr="MSFT_logo_rgb_C-Wht.pn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0900666" y="6394541"/>
              <a:ext cx="1022096" cy="37592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 userDrawn="1"/>
          </p:nvSpPr>
          <p:spPr>
            <a:xfrm>
              <a:off x="373149" y="6504026"/>
              <a:ext cx="1263650" cy="13734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sz="980">
                  <a:solidFill>
                    <a:srgbClr val="FFFFFF"/>
                  </a:solidFill>
                  <a:cs typeface="Segoe UI"/>
                </a:rPr>
                <a:t>Microsoft Confidential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2184107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68110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04646605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rgbClr val="0039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7140" y="1344828"/>
            <a:ext cx="9507706" cy="1796217"/>
          </a:xfrm>
          <a:noFill/>
        </p:spPr>
        <p:txBody>
          <a:bodyPr lIns="0" tIns="0" rIns="0" bIns="0" anchor="t" anchorCtr="0"/>
          <a:lstStyle>
            <a:lvl1pPr>
              <a:defRPr lang="en-US" sz="3921" b="1" kern="1200" cap="none" spc="-98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17452" y="3348057"/>
            <a:ext cx="9507394" cy="543185"/>
          </a:xfrm>
        </p:spPr>
        <p:txBody>
          <a:bodyPr lIns="0" tIns="0" rIns="0" bIns="0"/>
          <a:lstStyle>
            <a:lvl1pPr marL="0" indent="0">
              <a:buNone/>
              <a:defRPr lang="en-US" sz="3921" b="0" kern="1200" cap="none" spc="-98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91794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717140" y="1344828"/>
            <a:ext cx="11205622" cy="1796217"/>
          </a:xfrm>
          <a:noFill/>
        </p:spPr>
        <p:txBody>
          <a:bodyPr lIns="0" tIns="0" rIns="0" bIns="0" anchor="t" anchorCtr="0"/>
          <a:lstStyle>
            <a:lvl1pPr>
              <a:defRPr lang="en-US" sz="3921" b="1" kern="1200" cap="none" spc="-98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17452" y="3348057"/>
            <a:ext cx="9507394" cy="543185"/>
          </a:xfrm>
        </p:spPr>
        <p:txBody>
          <a:bodyPr lIns="0" tIns="0" rIns="0" bIns="0"/>
          <a:lstStyle>
            <a:lvl1pPr marL="0" indent="0">
              <a:buNone/>
              <a:defRPr lang="en-US" sz="3921" b="0" kern="1200" cap="none" spc="-98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02947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717140" y="1344828"/>
            <a:ext cx="11205622" cy="1796217"/>
          </a:xfrm>
          <a:noFill/>
        </p:spPr>
        <p:txBody>
          <a:bodyPr lIns="0" tIns="0" rIns="0" bIns="0" anchor="t" anchorCtr="0"/>
          <a:lstStyle>
            <a:lvl1pPr>
              <a:defRPr lang="en-US" sz="3921" b="1" kern="1200" cap="none" spc="-98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17452" y="3348057"/>
            <a:ext cx="9507394" cy="543185"/>
          </a:xfrm>
        </p:spPr>
        <p:txBody>
          <a:bodyPr lIns="0" tIns="0" rIns="0" bIns="0"/>
          <a:lstStyle>
            <a:lvl1pPr marL="0" indent="0">
              <a:buNone/>
              <a:defRPr lang="en-US" sz="3921" b="0" kern="1200" cap="none" spc="-98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33023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68110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33214646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8156154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 sz="3921" b="0" kern="1200" cap="none" spc="-98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15209990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92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/>
          <p:nvPr userDrawn="1"/>
        </p:nvSpPr>
        <p:spPr bwMode="auto">
          <a:xfrm>
            <a:off x="0" y="1209669"/>
            <a:ext cx="12192000" cy="68635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7" tIns="45713" rIns="45713" bIns="91427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3924" fontAlgn="base">
              <a:spcBef>
                <a:spcPct val="0"/>
              </a:spcBef>
              <a:spcAft>
                <a:spcPct val="0"/>
              </a:spcAft>
            </a:pPr>
            <a:endParaRPr lang="en-US" sz="1800" spc="-5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0" y="6363308"/>
            <a:ext cx="12192000" cy="49469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7" tIns="45713" rIns="45713" bIns="91427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13924" fontAlgn="base">
              <a:spcBef>
                <a:spcPct val="0"/>
              </a:spcBef>
              <a:spcAft>
                <a:spcPct val="0"/>
              </a:spcAft>
            </a:pPr>
            <a:endParaRPr lang="en-US" sz="1800" spc="-5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309060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hite Frame"/>
          <p:cNvSpPr/>
          <p:nvPr userDrawn="1"/>
        </p:nvSpPr>
        <p:spPr>
          <a:xfrm>
            <a:off x="0" y="0"/>
            <a:ext cx="12191377" cy="6858623"/>
          </a:xfrm>
          <a:custGeom>
            <a:avLst/>
            <a:gdLst>
              <a:gd name="connsiteX0" fmla="*/ 92964 w 12192000"/>
              <a:gd name="connsiteY0" fmla="*/ 91440 h 6858000"/>
              <a:gd name="connsiteX1" fmla="*/ 92964 w 12192000"/>
              <a:gd name="connsiteY1" fmla="*/ 6766560 h 6858000"/>
              <a:gd name="connsiteX2" fmla="*/ 12099036 w 12192000"/>
              <a:gd name="connsiteY2" fmla="*/ 6766560 h 6858000"/>
              <a:gd name="connsiteX3" fmla="*/ 12099036 w 12192000"/>
              <a:gd name="connsiteY3" fmla="*/ 91440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92964" y="91440"/>
                </a:moveTo>
                <a:lnTo>
                  <a:pt x="92964" y="6766560"/>
                </a:lnTo>
                <a:lnTo>
                  <a:pt x="12099036" y="6766560"/>
                </a:lnTo>
                <a:lnTo>
                  <a:pt x="12099036" y="9144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2050"/>
          </a:solidFill>
          <a:ln w="1079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9638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6091260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rgbClr val="0039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90544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985641"/>
          </a:xfrm>
        </p:spPr>
        <p:txBody>
          <a:bodyPr>
            <a:spAutoFit/>
          </a:bodyPr>
          <a:lstStyle>
            <a:lvl1pPr>
              <a:defRPr sz="3529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0" y="6118656"/>
            <a:ext cx="12192000" cy="739345"/>
            <a:chOff x="0" y="6184668"/>
            <a:chExt cx="12192000" cy="673331"/>
          </a:xfrm>
        </p:grpSpPr>
        <p:sp>
          <p:nvSpPr>
            <p:cNvPr id="7" name="Rectangle 6"/>
            <p:cNvSpPr/>
            <p:nvPr userDrawn="1"/>
          </p:nvSpPr>
          <p:spPr bwMode="auto">
            <a:xfrm>
              <a:off x="0" y="6184668"/>
              <a:ext cx="12192000" cy="673331"/>
            </a:xfrm>
            <a:prstGeom prst="rect">
              <a:avLst/>
            </a:prstGeom>
            <a:solidFill>
              <a:schemeClr val="bg1">
                <a:lumMod val="40000"/>
                <a:lumOff val="6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8" name="Picture 7" descr="MSFT_logo_rgb_C-Wht.pn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0900666" y="6394541"/>
              <a:ext cx="1022096" cy="37592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 userDrawn="1"/>
          </p:nvSpPr>
          <p:spPr>
            <a:xfrm>
              <a:off x="373149" y="6504026"/>
              <a:ext cx="1263650" cy="13734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sz="980">
                  <a:solidFill>
                    <a:srgbClr val="FFFFFF"/>
                  </a:solidFill>
                  <a:cs typeface="Segoe UI"/>
                </a:rPr>
                <a:t>Microsoft Confidential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0553416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211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57447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Accent Color 3">
    <p:bg>
      <p:bgPr>
        <a:solidFill>
          <a:srgbClr val="5252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8207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39" y="1189177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Use this Layout for Speaker Notes slides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851320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23145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8852430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92875"/>
            <a:ext cx="27432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6BBBA8F3-8E57-4F6A-A902-DDB8A481C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43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7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118656"/>
            <a:ext cx="12192000" cy="739345"/>
            <a:chOff x="0" y="6184668"/>
            <a:chExt cx="12192000" cy="673331"/>
          </a:xfrm>
        </p:grpSpPr>
        <p:sp>
          <p:nvSpPr>
            <p:cNvPr id="7" name="Rectangle 6"/>
            <p:cNvSpPr/>
            <p:nvPr userDrawn="1"/>
          </p:nvSpPr>
          <p:spPr bwMode="auto">
            <a:xfrm>
              <a:off x="0" y="6184668"/>
              <a:ext cx="12192000" cy="673331"/>
            </a:xfrm>
            <a:prstGeom prst="rect">
              <a:avLst/>
            </a:prstGeom>
            <a:solidFill>
              <a:schemeClr val="bg1">
                <a:lumMod val="40000"/>
                <a:lumOff val="6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8" name="Picture 7" descr="MSFT_logo_rgb_C-Wht.pn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0900666" y="6394541"/>
              <a:ext cx="1022096" cy="37592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 userDrawn="1"/>
          </p:nvSpPr>
          <p:spPr>
            <a:xfrm>
              <a:off x="373149" y="6504026"/>
              <a:ext cx="1263650" cy="13734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sz="980">
                  <a:solidFill>
                    <a:srgbClr val="FFFFFF"/>
                  </a:solidFill>
                  <a:cs typeface="Segoe UI"/>
                </a:rPr>
                <a:t>Microsoft Confidential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750010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377940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7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6118656"/>
            <a:ext cx="12192000" cy="739345"/>
            <a:chOff x="0" y="6184668"/>
            <a:chExt cx="12192000" cy="673331"/>
          </a:xfrm>
        </p:grpSpPr>
        <p:sp>
          <p:nvSpPr>
            <p:cNvPr id="7" name="Rectangle 6"/>
            <p:cNvSpPr/>
            <p:nvPr userDrawn="1"/>
          </p:nvSpPr>
          <p:spPr bwMode="auto">
            <a:xfrm>
              <a:off x="0" y="6184668"/>
              <a:ext cx="12192000" cy="673331"/>
            </a:xfrm>
            <a:prstGeom prst="rect">
              <a:avLst/>
            </a:prstGeom>
            <a:solidFill>
              <a:schemeClr val="bg1">
                <a:lumMod val="40000"/>
                <a:lumOff val="6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8" name="Picture 7" descr="MSFT_logo_rgb_C-Wht.pn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0900666" y="6394541"/>
              <a:ext cx="1022096" cy="37592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 userDrawn="1"/>
          </p:nvSpPr>
          <p:spPr>
            <a:xfrm>
              <a:off x="373149" y="6504026"/>
              <a:ext cx="1263650" cy="13734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sz="980">
                  <a:solidFill>
                    <a:srgbClr val="FFFFFF"/>
                  </a:solidFill>
                  <a:cs typeface="Segoe UI"/>
                </a:rPr>
                <a:t>Microsoft Confidential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3525302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6118656"/>
            <a:ext cx="12192000" cy="739345"/>
            <a:chOff x="0" y="6184668"/>
            <a:chExt cx="12192000" cy="673331"/>
          </a:xfrm>
        </p:grpSpPr>
        <p:sp>
          <p:nvSpPr>
            <p:cNvPr id="4" name="Rectangle 3"/>
            <p:cNvSpPr/>
            <p:nvPr userDrawn="1"/>
          </p:nvSpPr>
          <p:spPr bwMode="auto">
            <a:xfrm>
              <a:off x="0" y="6184668"/>
              <a:ext cx="12192000" cy="673331"/>
            </a:xfrm>
            <a:prstGeom prst="rect">
              <a:avLst/>
            </a:prstGeom>
            <a:solidFill>
              <a:schemeClr val="bg1">
                <a:lumMod val="40000"/>
                <a:lumOff val="60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5" name="Picture 4" descr="MSFT_logo_rgb_C-Wht.png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0900666" y="6394541"/>
              <a:ext cx="1022096" cy="375920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 userDrawn="1"/>
          </p:nvSpPr>
          <p:spPr>
            <a:xfrm>
              <a:off x="373149" y="6504026"/>
              <a:ext cx="1263650" cy="13734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sz="980">
                  <a:solidFill>
                    <a:srgbClr val="FFFFFF"/>
                  </a:solidFill>
                  <a:cs typeface="Segoe UI"/>
                </a:rPr>
                <a:t>Microsoft Confidential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580233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6"/>
            <a:ext cx="9860674" cy="778565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149877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7058" b="0" kern="1200" cap="none" spc="-98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372976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28028721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 rot="5400000">
            <a:off x="9208748" y="2991033"/>
            <a:ext cx="6858623" cy="87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3231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709" r:id="rId20"/>
  </p:sldLayoutIdLst>
  <p:transition>
    <p:fade/>
  </p:transition>
  <p:hf hdr="0" ftr="0" dt="0"/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164464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2350742" y="1"/>
            <a:ext cx="1341929" cy="4084292"/>
            <a:chOff x="0" y="0"/>
            <a:chExt cx="5486399" cy="5486400"/>
          </a:xfrm>
        </p:grpSpPr>
        <p:sp>
          <p:nvSpPr>
            <p:cNvPr id="6" name="Rectangle 5"/>
            <p:cNvSpPr/>
            <p:nvPr userDrawn="1"/>
          </p:nvSpPr>
          <p:spPr bwMode="auto">
            <a:xfrm>
              <a:off x="0" y="0"/>
              <a:ext cx="1828800" cy="1828800"/>
            </a:xfrm>
            <a:prstGeom prst="rect">
              <a:avLst/>
            </a:prstGeom>
            <a:solidFill>
              <a:srgbClr val="FFFFFF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" name="Right Triangle 6"/>
            <p:cNvSpPr/>
            <p:nvPr userDrawn="1"/>
          </p:nvSpPr>
          <p:spPr bwMode="auto">
            <a:xfrm flipH="1">
              <a:off x="0" y="0"/>
              <a:ext cx="1828800" cy="1828800"/>
            </a:xfrm>
            <a:prstGeom prst="rtTriangle">
              <a:avLst/>
            </a:prstGeom>
            <a:solidFill>
              <a:srgbClr val="D2D2D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9" name="Rectangle 8"/>
            <p:cNvSpPr/>
            <p:nvPr userDrawn="1"/>
          </p:nvSpPr>
          <p:spPr bwMode="auto">
            <a:xfrm>
              <a:off x="1828799" y="0"/>
              <a:ext cx="1828800" cy="1828800"/>
            </a:xfrm>
            <a:prstGeom prst="rect">
              <a:avLst/>
            </a:prstGeom>
            <a:solidFill>
              <a:srgbClr val="505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0" name="Right Triangle 9"/>
            <p:cNvSpPr/>
            <p:nvPr userDrawn="1"/>
          </p:nvSpPr>
          <p:spPr bwMode="auto">
            <a:xfrm flipH="1">
              <a:off x="1828799" y="0"/>
              <a:ext cx="1828800" cy="1828800"/>
            </a:xfrm>
            <a:prstGeom prst="rtTriangle">
              <a:avLst/>
            </a:prstGeom>
            <a:solidFill>
              <a:srgbClr val="D83B0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353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        </a:t>
              </a:r>
            </a:p>
          </p:txBody>
        </p:sp>
        <p:sp>
          <p:nvSpPr>
            <p:cNvPr id="11" name="Rectangle 10"/>
            <p:cNvSpPr/>
            <p:nvPr userDrawn="1"/>
          </p:nvSpPr>
          <p:spPr bwMode="auto">
            <a:xfrm>
              <a:off x="3657599" y="0"/>
              <a:ext cx="1828800" cy="1828800"/>
            </a:xfrm>
            <a:prstGeom prst="rect">
              <a:avLst/>
            </a:prstGeom>
            <a:solidFill>
              <a:srgbClr val="32145A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Right Triangle 11"/>
            <p:cNvSpPr/>
            <p:nvPr userDrawn="1"/>
          </p:nvSpPr>
          <p:spPr bwMode="auto">
            <a:xfrm flipH="1">
              <a:off x="3657599" y="0"/>
              <a:ext cx="1828800" cy="1828800"/>
            </a:xfrm>
            <a:prstGeom prst="rtTriangle">
              <a:avLst/>
            </a:prstGeom>
            <a:solidFill>
              <a:srgbClr val="5C2D9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" name="Rectangle 12"/>
            <p:cNvSpPr/>
            <p:nvPr userDrawn="1"/>
          </p:nvSpPr>
          <p:spPr bwMode="auto">
            <a:xfrm>
              <a:off x="0" y="1828800"/>
              <a:ext cx="1828800" cy="1828800"/>
            </a:xfrm>
            <a:prstGeom prst="rect">
              <a:avLst/>
            </a:prstGeom>
            <a:solidFill>
              <a:srgbClr val="969696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Right Triangle 13"/>
            <p:cNvSpPr/>
            <p:nvPr userDrawn="1"/>
          </p:nvSpPr>
          <p:spPr bwMode="auto">
            <a:xfrm flipH="1">
              <a:off x="0" y="1828800"/>
              <a:ext cx="1828800" cy="1828800"/>
            </a:xfrm>
            <a:prstGeom prst="rtTriangle">
              <a:avLst/>
            </a:prstGeom>
            <a:solidFill>
              <a:srgbClr val="FFB9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" name="Rectangle 14"/>
            <p:cNvSpPr/>
            <p:nvPr userDrawn="1"/>
          </p:nvSpPr>
          <p:spPr bwMode="auto">
            <a:xfrm>
              <a:off x="1828799" y="1828800"/>
              <a:ext cx="1828800" cy="1828800"/>
            </a:xfrm>
            <a:prstGeom prst="rect">
              <a:avLst/>
            </a:prstGeom>
            <a:solidFill>
              <a:srgbClr val="5C005C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6" name="Right Triangle 15"/>
            <p:cNvSpPr/>
            <p:nvPr userDrawn="1"/>
          </p:nvSpPr>
          <p:spPr bwMode="auto">
            <a:xfrm flipH="1">
              <a:off x="1828799" y="1828800"/>
              <a:ext cx="1828800" cy="1828800"/>
            </a:xfrm>
            <a:prstGeom prst="rtTriangle">
              <a:avLst/>
            </a:prstGeom>
            <a:solidFill>
              <a:srgbClr val="B4009E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" name="Rectangle 16"/>
            <p:cNvSpPr/>
            <p:nvPr userDrawn="1"/>
          </p:nvSpPr>
          <p:spPr bwMode="auto">
            <a:xfrm>
              <a:off x="3657599" y="1828800"/>
              <a:ext cx="1828800" cy="1828800"/>
            </a:xfrm>
            <a:prstGeom prst="rect">
              <a:avLst/>
            </a:prstGeom>
            <a:solidFill>
              <a:srgbClr val="004B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" name="Right Triangle 17"/>
            <p:cNvSpPr/>
            <p:nvPr userDrawn="1"/>
          </p:nvSpPr>
          <p:spPr bwMode="auto">
            <a:xfrm flipH="1">
              <a:off x="3657599" y="1828800"/>
              <a:ext cx="1828800" cy="1828800"/>
            </a:xfrm>
            <a:prstGeom prst="rtTriangle">
              <a:avLst/>
            </a:prstGeom>
            <a:solidFill>
              <a:srgbClr val="00827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" name="Rectangle 18"/>
            <p:cNvSpPr/>
            <p:nvPr userDrawn="1"/>
          </p:nvSpPr>
          <p:spPr bwMode="auto">
            <a:xfrm>
              <a:off x="0" y="3657600"/>
              <a:ext cx="1828800" cy="1828800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" name="Right Triangle 19"/>
            <p:cNvSpPr/>
            <p:nvPr userDrawn="1"/>
          </p:nvSpPr>
          <p:spPr bwMode="auto">
            <a:xfrm flipH="1">
              <a:off x="0" y="3657600"/>
              <a:ext cx="1828800" cy="1828800"/>
            </a:xfrm>
            <a:prstGeom prst="rtTriangle">
              <a:avLst/>
            </a:prstGeom>
            <a:solidFill>
              <a:srgbClr val="E8112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" name="Rectangle 20"/>
            <p:cNvSpPr/>
            <p:nvPr userDrawn="1"/>
          </p:nvSpPr>
          <p:spPr bwMode="auto">
            <a:xfrm>
              <a:off x="1828799" y="3657600"/>
              <a:ext cx="1828800" cy="1828800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" name="Right Triangle 21"/>
            <p:cNvSpPr/>
            <p:nvPr userDrawn="1"/>
          </p:nvSpPr>
          <p:spPr bwMode="auto">
            <a:xfrm flipH="1">
              <a:off x="1828799" y="3657600"/>
              <a:ext cx="1828800" cy="1828800"/>
            </a:xfrm>
            <a:prstGeom prst="rtTriangle">
              <a:avLst/>
            </a:prstGeom>
            <a:solidFill>
              <a:srgbClr val="0078D7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>
              <a:off x="3657599" y="3657600"/>
              <a:ext cx="1828800" cy="1828800"/>
            </a:xfrm>
            <a:prstGeom prst="rect">
              <a:avLst/>
            </a:prstGeom>
            <a:solidFill>
              <a:srgbClr val="004B1C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ight Triangle 23"/>
            <p:cNvSpPr/>
            <p:nvPr userDrawn="1"/>
          </p:nvSpPr>
          <p:spPr bwMode="auto">
            <a:xfrm flipH="1">
              <a:off x="3657599" y="3657600"/>
              <a:ext cx="1828800" cy="1828800"/>
            </a:xfrm>
            <a:prstGeom prst="rtTriangle">
              <a:avLst/>
            </a:prstGeom>
            <a:solidFill>
              <a:srgbClr val="107C1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12350742" y="4267230"/>
            <a:ext cx="1341929" cy="76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087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708" r:id="rId16"/>
  </p:sldLayoutIdLst>
  <p:transition>
    <p:fade/>
  </p:transition>
  <p:hf hdr="0" ftr="0" dt="0"/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137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568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372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372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commons.wikimedia.org/wiki/File:Filter.svg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Relationship Id="rId4" Type="http://schemas.openxmlformats.org/officeDocument/2006/relationships/hyperlink" Target="https://commons.wikimedia.org/wiki/File:Icons8_flat_callback.sv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Relationship Id="rId4" Type="http://schemas.openxmlformats.org/officeDocument/2006/relationships/hyperlink" Target="http://www.freestockphotos.biz/stockphoto/15568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4.xml"/><Relationship Id="rId4" Type="http://schemas.openxmlformats.org/officeDocument/2006/relationships/hyperlink" Target="http://katfrog.wegrok.net/2013/03/netiquette-primer-part-2.html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7.xml"/><Relationship Id="rId4" Type="http://schemas.openxmlformats.org/officeDocument/2006/relationships/hyperlink" Target="http://jackbrummet.blogspot.com/2008_11_01_archive.html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pasotech.altervista.org/windows_internals/Win32KSYS.pdf" TargetMode="External"/><Relationship Id="rId7" Type="http://schemas.openxmlformats.org/officeDocument/2006/relationships/hyperlink" Target="https://improsec.com/blog/win32k-system-call-filtering-deep-dive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4.xml"/><Relationship Id="rId6" Type="http://schemas.openxmlformats.org/officeDocument/2006/relationships/hyperlink" Target="https://media.blackhat.com/bh-us-11/Mandt/BH_US_11_Mandt_win32k_WP.pdf" TargetMode="External"/><Relationship Id="rId5" Type="http://schemas.openxmlformats.org/officeDocument/2006/relationships/hyperlink" Target="https://blogs.msdn.microsoft.com/ntdebugging/2007/01/04/desktop-heap-overview/" TargetMode="External"/><Relationship Id="rId4" Type="http://schemas.openxmlformats.org/officeDocument/2006/relationships/hyperlink" Target="https://www.blackhat.com/docs/us-17/wednesday/us-17-Schenk-Taking-Windows-10-Kernel-Exploitation-To-The-Next-Level%E2%80%93Leveraging-Write-What-Where-Vulnerabilities-In-Creators-Update.pdf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6.xml"/><Relationship Id="rId4" Type="http://schemas.openxmlformats.org/officeDocument/2006/relationships/hyperlink" Target="http://www.ihumanism.org/2013/09/skepticism-a-tool-for-humanism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11366" y="1007727"/>
            <a:ext cx="9606402" cy="2139688"/>
          </a:xfrm>
        </p:spPr>
        <p:txBody>
          <a:bodyPr/>
          <a:lstStyle/>
          <a:p>
            <a:r>
              <a:rPr lang="en-US"/>
              <a:t>State of Win32k Security</a:t>
            </a:r>
          </a:p>
        </p:txBody>
      </p:sp>
      <p:sp>
        <p:nvSpPr>
          <p:cNvPr id="2" name="Rectangle 1"/>
          <p:cNvSpPr/>
          <p:nvPr/>
        </p:nvSpPr>
        <p:spPr>
          <a:xfrm>
            <a:off x="387666" y="2169905"/>
            <a:ext cx="1042308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/>
              <a:t>Revisiting Insecure Design</a:t>
            </a:r>
          </a:p>
        </p:txBody>
      </p:sp>
      <p:sp>
        <p:nvSpPr>
          <p:cNvPr id="3" name="Rectangle 2"/>
          <p:cNvSpPr/>
          <p:nvPr/>
        </p:nvSpPr>
        <p:spPr>
          <a:xfrm>
            <a:off x="5246545" y="5521876"/>
            <a:ext cx="647318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/>
              <a:t>Vishal Chauhan (@</a:t>
            </a:r>
            <a:r>
              <a:rPr lang="en-US" err="1"/>
              <a:t>axsdnied</a:t>
            </a:r>
            <a:r>
              <a:rPr lang="en-US"/>
              <a:t>)</a:t>
            </a:r>
          </a:p>
          <a:p>
            <a:pPr algn="r"/>
            <a:r>
              <a:rPr lang="en-US"/>
              <a:t> Microsoft Security Response Center (MSRC) Engineering Lead</a:t>
            </a:r>
          </a:p>
          <a:p>
            <a:pPr algn="r"/>
            <a:r>
              <a:rPr lang="en-US" err="1"/>
              <a:t>DerbyCon</a:t>
            </a:r>
            <a:r>
              <a:rPr lang="en-US"/>
              <a:t> 8.0</a:t>
            </a:r>
          </a:p>
        </p:txBody>
      </p:sp>
    </p:spTree>
    <p:extLst>
      <p:ext uri="{BB962C8B-B14F-4D97-AF65-F5344CB8AC3E}">
        <p14:creationId xmlns:p14="http://schemas.microsoft.com/office/powerpoint/2010/main" val="56327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</a:rPr>
              <a:t>The design and redesign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2637" y="2627697"/>
            <a:ext cx="6378575" cy="10169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It’s old, </a:t>
            </a:r>
            <a:r>
              <a:rPr lang="en-US" sz="2400" i="1" dirty="0">
                <a:solidFill>
                  <a:schemeClr val="tx1"/>
                </a:solidFill>
                <a:latin typeface="+mn-lt"/>
              </a:rPr>
              <a:t>really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 old</a:t>
            </a:r>
            <a:r>
              <a:rPr lang="en-US" sz="2400" dirty="0"/>
              <a:t>.</a:t>
            </a:r>
          </a:p>
          <a:p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663293" y="3329935"/>
            <a:ext cx="6096000" cy="92333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US" i="1" dirty="0"/>
              <a:t>“10-22-90 </a:t>
            </a:r>
            <a:r>
              <a:rPr lang="en-US" i="1" dirty="0" err="1"/>
              <a:t>MikeHar</a:t>
            </a:r>
            <a:r>
              <a:rPr lang="en-US" i="1" dirty="0"/>
              <a:t>      Ported functions from Win 3.0 sources.”</a:t>
            </a:r>
          </a:p>
          <a:p>
            <a:r>
              <a:rPr lang="en-US" dirty="0"/>
              <a:t>—from a file in Win32k</a:t>
            </a:r>
          </a:p>
        </p:txBody>
      </p:sp>
    </p:spTree>
    <p:extLst>
      <p:ext uri="{BB962C8B-B14F-4D97-AF65-F5344CB8AC3E}">
        <p14:creationId xmlns:p14="http://schemas.microsoft.com/office/powerpoint/2010/main" val="4147532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>
                <a:solidFill>
                  <a:schemeClr val="tx1"/>
                </a:solidFill>
              </a:rPr>
              <a:t>Design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4290" y="1260306"/>
            <a:ext cx="11653523" cy="1158907"/>
          </a:xfrm>
        </p:spPr>
        <p:txBody>
          <a:bodyPr/>
          <a:lstStyle/>
          <a:p>
            <a:r>
              <a:rPr lang="en-US" sz="3200"/>
              <a:t>Most of Win32k was in User land</a:t>
            </a:r>
          </a:p>
          <a:p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3318491" y="4669764"/>
            <a:ext cx="5545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117744" y="423736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User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33266" y="4703536"/>
            <a:ext cx="786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Kernel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71788" y="5072868"/>
            <a:ext cx="1577131" cy="393850"/>
          </a:xfrm>
          <a:prstGeom prst="rect">
            <a:avLst/>
          </a:prstGeom>
          <a:solidFill>
            <a:srgbClr val="00206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Executive Services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4500417" y="2830579"/>
            <a:ext cx="2885810" cy="151786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48000">
                <a:schemeClr val="accent1">
                  <a:lumMod val="75000"/>
                </a:schemeClr>
              </a:gs>
              <a:gs pos="100000">
                <a:schemeClr val="tx2"/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320579" y="2883107"/>
            <a:ext cx="1245486" cy="285226"/>
          </a:xfrm>
          <a:prstGeom prst="rect">
            <a:avLst/>
          </a:prstGeom>
          <a:solidFill>
            <a:srgbClr val="00206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Console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071788" y="5571177"/>
            <a:ext cx="1577131" cy="285226"/>
          </a:xfrm>
          <a:prstGeom prst="rect">
            <a:avLst/>
          </a:prstGeom>
          <a:solidFill>
            <a:srgbClr val="00206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Microkernel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071787" y="5963934"/>
            <a:ext cx="1577131" cy="285226"/>
          </a:xfrm>
          <a:prstGeom prst="rect">
            <a:avLst/>
          </a:prstGeom>
          <a:solidFill>
            <a:srgbClr val="00206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HAL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632221" y="3387578"/>
            <a:ext cx="1245486" cy="285226"/>
          </a:xfrm>
          <a:prstGeom prst="rect">
            <a:avLst/>
          </a:prstGeom>
          <a:solidFill>
            <a:srgbClr val="00206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USER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043150" y="3387578"/>
            <a:ext cx="1245486" cy="285226"/>
          </a:xfrm>
          <a:prstGeom prst="rect">
            <a:avLst/>
          </a:prstGeom>
          <a:solidFill>
            <a:srgbClr val="00206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GDI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088762" y="3937915"/>
            <a:ext cx="1577131" cy="285226"/>
          </a:xfrm>
          <a:prstGeom prst="rect">
            <a:avLst/>
          </a:prstGeom>
          <a:solidFill>
            <a:srgbClr val="00206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OS Functions</a:t>
            </a:r>
          </a:p>
        </p:txBody>
      </p:sp>
      <p:cxnSp>
        <p:nvCxnSpPr>
          <p:cNvPr id="24" name="Straight Arrow Connector 23"/>
          <p:cNvCxnSpPr>
            <a:cxnSpLocks/>
            <a:endCxn id="10" idx="0"/>
          </p:cNvCxnSpPr>
          <p:nvPr/>
        </p:nvCxnSpPr>
        <p:spPr>
          <a:xfrm>
            <a:off x="5860354" y="4348445"/>
            <a:ext cx="0" cy="724423"/>
          </a:xfrm>
          <a:prstGeom prst="straightConnector1">
            <a:avLst/>
          </a:prstGeom>
          <a:ln w="41275">
            <a:prstDash val="sysDot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518031" y="3245132"/>
            <a:ext cx="961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Win32 </a:t>
            </a:r>
          </a:p>
          <a:p>
            <a:r>
              <a:rPr lang="en-US" sz="1400"/>
              <a:t>Subsystem</a:t>
            </a:r>
          </a:p>
        </p:txBody>
      </p:sp>
      <p:sp>
        <p:nvSpPr>
          <p:cNvPr id="26" name="Speech Bubble: Rectangle with Corners Rounded 25"/>
          <p:cNvSpPr/>
          <p:nvPr/>
        </p:nvSpPr>
        <p:spPr>
          <a:xfrm>
            <a:off x="3426482" y="2427405"/>
            <a:ext cx="1258348" cy="335560"/>
          </a:xfrm>
          <a:prstGeom prst="wedgeRoundRectCallout">
            <a:avLst>
              <a:gd name="adj1" fmla="val 44500"/>
              <a:gd name="adj2" fmla="val 9500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CSRSS</a:t>
            </a:r>
          </a:p>
        </p:txBody>
      </p:sp>
    </p:spTree>
    <p:extLst>
      <p:ext uri="{BB962C8B-B14F-4D97-AF65-F5344CB8AC3E}">
        <p14:creationId xmlns:p14="http://schemas.microsoft.com/office/powerpoint/2010/main" val="36942067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/>
          <p:cNvSpPr/>
          <p:nvPr/>
        </p:nvSpPr>
        <p:spPr>
          <a:xfrm>
            <a:off x="4489836" y="4356348"/>
            <a:ext cx="2885810" cy="471621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>
                <a:solidFill>
                  <a:schemeClr val="tx1"/>
                </a:solidFill>
              </a:rPr>
              <a:t>Redesign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4290" y="1260306"/>
            <a:ext cx="11653523" cy="627864"/>
          </a:xfrm>
        </p:spPr>
        <p:txBody>
          <a:bodyPr/>
          <a:lstStyle/>
          <a:p>
            <a:r>
              <a:rPr lang="en-US" sz="3200" dirty="0"/>
              <a:t>After the redesign(NT4), it was moved to Kernel land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318490" y="3889587"/>
            <a:ext cx="554512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117743" y="3457191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User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33265" y="3923359"/>
            <a:ext cx="786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Kernel</a:t>
            </a:r>
          </a:p>
        </p:txBody>
      </p:sp>
      <p:sp>
        <p:nvSpPr>
          <p:cNvPr id="14" name="Rectangle: Rounded Corners 13"/>
          <p:cNvSpPr/>
          <p:nvPr/>
        </p:nvSpPr>
        <p:spPr>
          <a:xfrm>
            <a:off x="4500417" y="2830579"/>
            <a:ext cx="2885810" cy="471621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320579" y="2883107"/>
            <a:ext cx="1245486" cy="285226"/>
          </a:xfrm>
          <a:prstGeom prst="rect">
            <a:avLst/>
          </a:prstGeom>
          <a:solidFill>
            <a:srgbClr val="00206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Console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071788" y="5571177"/>
            <a:ext cx="1577131" cy="285226"/>
          </a:xfrm>
          <a:prstGeom prst="rect">
            <a:avLst/>
          </a:prstGeom>
          <a:solidFill>
            <a:srgbClr val="00206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Microkernel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071787" y="5963934"/>
            <a:ext cx="1577131" cy="285226"/>
          </a:xfrm>
          <a:prstGeom prst="rect">
            <a:avLst/>
          </a:prstGeom>
          <a:solidFill>
            <a:srgbClr val="00206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HAL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63345" y="4447888"/>
            <a:ext cx="1245486" cy="285226"/>
          </a:xfrm>
          <a:prstGeom prst="rect">
            <a:avLst/>
          </a:prstGeom>
          <a:solidFill>
            <a:srgbClr val="00206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USER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969495" y="4438165"/>
            <a:ext cx="1245486" cy="285226"/>
          </a:xfrm>
          <a:prstGeom prst="rect">
            <a:avLst/>
          </a:prstGeom>
          <a:solidFill>
            <a:srgbClr val="00206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GDI</a:t>
            </a:r>
          </a:p>
        </p:txBody>
      </p:sp>
      <p:cxnSp>
        <p:nvCxnSpPr>
          <p:cNvPr id="24" name="Straight Arrow Connector 23"/>
          <p:cNvCxnSpPr>
            <a:cxnSpLocks/>
          </p:cNvCxnSpPr>
          <p:nvPr/>
        </p:nvCxnSpPr>
        <p:spPr>
          <a:xfrm>
            <a:off x="5877327" y="3442964"/>
            <a:ext cx="0" cy="849727"/>
          </a:xfrm>
          <a:prstGeom prst="straightConnector1">
            <a:avLst/>
          </a:prstGeom>
          <a:ln w="41275">
            <a:prstDash val="sysDot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518031" y="2817542"/>
            <a:ext cx="1036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CSR</a:t>
            </a:r>
          </a:p>
          <a:p>
            <a:r>
              <a:rPr lang="en-US" sz="1400"/>
              <a:t>Subsystem</a:t>
            </a:r>
          </a:p>
        </p:txBody>
      </p:sp>
      <p:sp>
        <p:nvSpPr>
          <p:cNvPr id="26" name="Speech Bubble: Rectangle with Corners Rounded 25"/>
          <p:cNvSpPr/>
          <p:nvPr/>
        </p:nvSpPr>
        <p:spPr>
          <a:xfrm>
            <a:off x="3426482" y="2427405"/>
            <a:ext cx="1258348" cy="335560"/>
          </a:xfrm>
          <a:prstGeom prst="wedgeRoundRectCallout">
            <a:avLst>
              <a:gd name="adj1" fmla="val 44500"/>
              <a:gd name="adj2" fmla="val 95000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CSRSS</a:t>
            </a:r>
          </a:p>
        </p:txBody>
      </p:sp>
      <p:sp>
        <p:nvSpPr>
          <p:cNvPr id="27" name="Speech Bubble: Rectangle with Corners Rounded 26"/>
          <p:cNvSpPr/>
          <p:nvPr/>
        </p:nvSpPr>
        <p:spPr>
          <a:xfrm>
            <a:off x="7850851" y="4397554"/>
            <a:ext cx="1530541" cy="618656"/>
          </a:xfrm>
          <a:prstGeom prst="wedgeRoundRectCallout">
            <a:avLst>
              <a:gd name="adj1" fmla="val -88955"/>
              <a:gd name="adj2" fmla="val -9807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Win32k.sys</a:t>
            </a:r>
          </a:p>
        </p:txBody>
      </p:sp>
    </p:spTree>
    <p:extLst>
      <p:ext uri="{BB962C8B-B14F-4D97-AF65-F5344CB8AC3E}">
        <p14:creationId xmlns:p14="http://schemas.microsoft.com/office/powerpoint/2010/main" val="17304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Redesign: Why, you ask?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40" y="1421052"/>
            <a:ext cx="12008104" cy="2391511"/>
          </a:xfrm>
        </p:spPr>
        <p:txBody>
          <a:bodyPr>
            <a:normAutofit/>
          </a:bodyPr>
          <a:lstStyle/>
          <a:p>
            <a:pPr lvl="1"/>
            <a:r>
              <a:rPr lang="en-US" sz="3600" dirty="0">
                <a:solidFill>
                  <a:schemeClr val="accent1"/>
                </a:solidFill>
                <a:latin typeface="+mj-lt"/>
              </a:rPr>
              <a:t>Eliminated the need for shared buffers and paired threads</a:t>
            </a:r>
          </a:p>
          <a:p>
            <a:pPr lvl="1"/>
            <a:r>
              <a:rPr lang="en-US" sz="2800" dirty="0"/>
              <a:t>Results in fewer thread and context switches</a:t>
            </a:r>
          </a:p>
          <a:p>
            <a:pPr lvl="1"/>
            <a:r>
              <a:rPr lang="en-US" sz="2800" dirty="0"/>
              <a:t>Reduces memory requirements </a:t>
            </a:r>
          </a:p>
          <a:p>
            <a:pPr lvl="1"/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269240" y="3369525"/>
            <a:ext cx="105739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Impact</a:t>
            </a:r>
          </a:p>
          <a:p>
            <a:r>
              <a:rPr lang="en-US" sz="2800" dirty="0"/>
              <a:t>Great performance especially for graphics</a:t>
            </a:r>
          </a:p>
        </p:txBody>
      </p:sp>
      <p:sp>
        <p:nvSpPr>
          <p:cNvPr id="5" name="Rectangle 4"/>
          <p:cNvSpPr/>
          <p:nvPr/>
        </p:nvSpPr>
        <p:spPr>
          <a:xfrm>
            <a:off x="269240" y="5240099"/>
            <a:ext cx="1014385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But …</a:t>
            </a:r>
          </a:p>
        </p:txBody>
      </p:sp>
    </p:spTree>
    <p:extLst>
      <p:ext uri="{BB962C8B-B14F-4D97-AF65-F5344CB8AC3E}">
        <p14:creationId xmlns:p14="http://schemas.microsoft.com/office/powerpoint/2010/main" val="39203399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Redesign: What about security?</a:t>
            </a:r>
          </a:p>
        </p:txBody>
      </p:sp>
      <p:sp>
        <p:nvSpPr>
          <p:cNvPr id="4" name="Rectangle 3"/>
          <p:cNvSpPr/>
          <p:nvPr/>
        </p:nvSpPr>
        <p:spPr>
          <a:xfrm>
            <a:off x="269239" y="4332054"/>
            <a:ext cx="10573996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Impact</a:t>
            </a:r>
          </a:p>
          <a:p>
            <a:r>
              <a:rPr lang="en-US" sz="3200" dirty="0"/>
              <a:t>Security took a hit in favor of performance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96B6100-208D-40F7-B342-B694264491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477695"/>
            <a:ext cx="11653523" cy="224228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  <a:latin typeface="+mn-lt"/>
              </a:rPr>
              <a:t>New </a:t>
            </a:r>
            <a:r>
              <a:rPr lang="en-US" sz="3200" dirty="0" err="1">
                <a:solidFill>
                  <a:schemeClr val="tx1"/>
                </a:solidFill>
                <a:latin typeface="+mn-lt"/>
              </a:rPr>
              <a:t>syscalls</a:t>
            </a:r>
            <a:r>
              <a:rPr lang="en-US" sz="3200" dirty="0">
                <a:solidFill>
                  <a:schemeClr val="tx1"/>
                </a:solidFill>
                <a:latin typeface="+mn-lt"/>
              </a:rPr>
              <a:t>	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  <a:latin typeface="+mn-lt"/>
              </a:rPr>
              <a:t>User mode Callbacks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  <a:latin typeface="+mn-lt"/>
              </a:rPr>
              <a:t>Shared data between User and Kernel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tx1"/>
                </a:solidFill>
                <a:latin typeface="+mn-l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83057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4000"/>
              <a:t>Revisiting Insecure Design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7597F48-663C-4DD1-9B4F-0E329EBF55BF}"/>
              </a:ext>
            </a:extLst>
          </p:cNvPr>
          <p:cNvSpPr txBox="1">
            <a:spLocks/>
          </p:cNvSpPr>
          <p:nvPr/>
        </p:nvSpPr>
        <p:spPr>
          <a:xfrm>
            <a:off x="739645" y="2369788"/>
            <a:ext cx="8159856" cy="3019283"/>
          </a:xfrm>
          <a:prstGeom prst="rect">
            <a:avLst/>
          </a:prstGeom>
        </p:spPr>
        <p:txBody>
          <a:bodyPr vert="horz" wrap="square" lIns="146304" tIns="91440" rIns="146304" bIns="91440" rtlCol="0" anchor="ctr">
            <a:normAutofit/>
          </a:bodyPr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137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568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372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372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tx1"/>
                </a:solidFill>
                <a:latin typeface="+mn-lt"/>
              </a:rPr>
              <a:t>New </a:t>
            </a:r>
            <a:r>
              <a:rPr lang="en-US" sz="3200" dirty="0" err="1">
                <a:solidFill>
                  <a:schemeClr val="tx1"/>
                </a:solidFill>
                <a:latin typeface="+mn-lt"/>
              </a:rPr>
              <a:t>syscalls</a:t>
            </a:r>
            <a:r>
              <a:rPr lang="en-US" sz="3200" dirty="0">
                <a:solidFill>
                  <a:schemeClr val="tx1"/>
                </a:solidFill>
                <a:latin typeface="+mn-lt"/>
              </a:rPr>
              <a:t>	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tx1"/>
                </a:solidFill>
                <a:latin typeface="+mn-lt"/>
              </a:rPr>
              <a:t>User mode Callbacks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tx1"/>
                </a:solidFill>
                <a:latin typeface="+mn-lt"/>
              </a:rPr>
              <a:t>Shared data between User and Kernel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94057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9DAFD-7292-4264-BB5A-166FD4ED9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Revisiting Insecure Design</a:t>
            </a:r>
            <a:r>
              <a:rPr lang="en-US" dirty="0"/>
              <a:t>: </a:t>
            </a:r>
            <a:r>
              <a:rPr lang="en-US" dirty="0" err="1"/>
              <a:t>Syscalls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31E67-5EE9-4FD7-B15A-EE2FB4E350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2073" y="1208957"/>
            <a:ext cx="11653523" cy="1280351"/>
          </a:xfrm>
        </p:spPr>
        <p:txBody>
          <a:bodyPr/>
          <a:lstStyle/>
          <a:p>
            <a:r>
              <a:rPr lang="en-US" sz="4000" dirty="0"/>
              <a:t>1100+ </a:t>
            </a:r>
            <a:r>
              <a:rPr lang="en-US" sz="4000" dirty="0" err="1"/>
              <a:t>syscalls</a:t>
            </a:r>
            <a:r>
              <a:rPr lang="en-US" sz="4000" dirty="0"/>
              <a:t> in Win32k Vs 480+ </a:t>
            </a:r>
            <a:r>
              <a:rPr lang="en-US" sz="4000" dirty="0" err="1"/>
              <a:t>syscalls</a:t>
            </a:r>
            <a:r>
              <a:rPr lang="en-US" sz="4000" dirty="0"/>
              <a:t> in NTOS</a:t>
            </a:r>
          </a:p>
          <a:p>
            <a:r>
              <a:rPr lang="en-US" sz="3200" dirty="0">
                <a:solidFill>
                  <a:schemeClr val="tx1"/>
                </a:solidFill>
                <a:latin typeface="+mn-lt"/>
              </a:rPr>
              <a:t>Wide attack surface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6E385A-74E6-4F36-8100-7CBB14AD45B9}"/>
              </a:ext>
            </a:extLst>
          </p:cNvPr>
          <p:cNvSpPr/>
          <p:nvPr/>
        </p:nvSpPr>
        <p:spPr>
          <a:xfrm>
            <a:off x="369353" y="2895939"/>
            <a:ext cx="10573996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Writing secure </a:t>
            </a:r>
            <a:r>
              <a:rPr lang="en-US" sz="4400" dirty="0" err="1">
                <a:solidFill>
                  <a:schemeClr val="tx2">
                    <a:lumMod val="75000"/>
                  </a:schemeClr>
                </a:solidFill>
                <a:latin typeface="+mj-lt"/>
              </a:rPr>
              <a:t>Syscall</a:t>
            </a:r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?</a:t>
            </a:r>
          </a:p>
          <a:p>
            <a:r>
              <a:rPr lang="en-US" sz="3200" dirty="0"/>
              <a:t>Probing</a:t>
            </a:r>
          </a:p>
          <a:p>
            <a:r>
              <a:rPr lang="en-US" sz="3200" dirty="0"/>
              <a:t>Input validation</a:t>
            </a:r>
          </a:p>
          <a:p>
            <a:r>
              <a:rPr lang="en-US" sz="3200" dirty="0"/>
              <a:t>Exception handling</a:t>
            </a:r>
          </a:p>
          <a:p>
            <a:r>
              <a:rPr lang="en-US" sz="3200" dirty="0"/>
              <a:t>Locks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B866E95-6AF7-47DC-A949-63913280B2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093502" y="4701812"/>
            <a:ext cx="1852094" cy="186667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D0593EF-D28A-441C-87AE-5B980C444A2C}"/>
              </a:ext>
            </a:extLst>
          </p:cNvPr>
          <p:cNvSpPr txBox="1"/>
          <p:nvPr/>
        </p:nvSpPr>
        <p:spPr>
          <a:xfrm>
            <a:off x="9018166" y="6731374"/>
            <a:ext cx="3501006" cy="4339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r>
              <a:rPr lang="en-US" sz="900">
                <a:hlinkClick r:id="rId4" tooltip="https://commons.wikimedia.org/wiki/File:Filter.sv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4615286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9DAFD-7292-4264-BB5A-166FD4ED9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/>
              <a:t>Revisiting Insecure Design: </a:t>
            </a:r>
            <a:r>
              <a:rPr lang="en-US" sz="4800" err="1"/>
              <a:t>Syscall</a:t>
            </a:r>
            <a:r>
              <a:rPr lang="en-US" sz="4800"/>
              <a:t> Filtering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31E67-5EE9-4FD7-B15A-EE2FB4E350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8" y="1189176"/>
            <a:ext cx="11653523" cy="5195268"/>
          </a:xfrm>
        </p:spPr>
        <p:txBody>
          <a:bodyPr/>
          <a:lstStyle/>
          <a:p>
            <a:r>
              <a:rPr lang="en-US" sz="4400" dirty="0">
                <a:solidFill>
                  <a:schemeClr val="tx2">
                    <a:lumMod val="75000"/>
                  </a:schemeClr>
                </a:solidFill>
              </a:rPr>
              <a:t>Solution?</a:t>
            </a:r>
          </a:p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No Win32k policy</a:t>
            </a:r>
          </a:p>
          <a:p>
            <a:endParaRPr lang="en-US" sz="2800" dirty="0">
              <a:solidFill>
                <a:schemeClr val="tx1"/>
              </a:solidFill>
              <a:latin typeface="+mn-lt"/>
            </a:endParaRPr>
          </a:p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Now what?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Applications do not needs all </a:t>
            </a:r>
            <a:r>
              <a:rPr lang="en-US" sz="2400" dirty="0" err="1">
                <a:solidFill>
                  <a:schemeClr val="tx1"/>
                </a:solidFill>
                <a:latin typeface="+mn-lt"/>
              </a:rPr>
              <a:t>syscalls</a:t>
            </a:r>
            <a:endParaRPr lang="en-US" sz="2400" dirty="0">
              <a:solidFill>
                <a:schemeClr val="tx1"/>
              </a:solidFill>
              <a:latin typeface="+mn-lt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chemeClr val="tx1"/>
                </a:solidFill>
                <a:latin typeface="+mn-lt"/>
              </a:rPr>
              <a:t>Linux has </a:t>
            </a:r>
            <a:r>
              <a:rPr lang="en-US" sz="2400" dirty="0" err="1">
                <a:solidFill>
                  <a:schemeClr val="tx1"/>
                </a:solidFill>
                <a:latin typeface="+mn-lt"/>
              </a:rPr>
              <a:t>seccomp</a:t>
            </a:r>
            <a:endParaRPr lang="en-US" sz="2400" dirty="0">
              <a:solidFill>
                <a:schemeClr val="tx1"/>
              </a:solidFill>
              <a:latin typeface="+mn-lt"/>
            </a:endParaRPr>
          </a:p>
          <a:p>
            <a:endParaRPr lang="en-US" sz="2800" dirty="0">
              <a:solidFill>
                <a:schemeClr val="tx1"/>
              </a:solidFill>
              <a:latin typeface="+mn-lt"/>
            </a:endParaRPr>
          </a:p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Edge Filters out &gt;75% of all Win32k </a:t>
            </a:r>
            <a:r>
              <a:rPr lang="en-US" sz="2800" dirty="0" err="1">
                <a:solidFill>
                  <a:schemeClr val="tx1"/>
                </a:solidFill>
                <a:latin typeface="+mn-lt"/>
              </a:rPr>
              <a:t>syscalls</a:t>
            </a:r>
            <a:endParaRPr lang="en-US" sz="2800" dirty="0">
              <a:solidFill>
                <a:schemeClr val="tx1"/>
              </a:solidFill>
              <a:latin typeface="+mn-lt"/>
            </a:endParaRPr>
          </a:p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Multiple other system components use this filtering</a:t>
            </a:r>
          </a:p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Not available for 3</a:t>
            </a:r>
            <a:r>
              <a:rPr lang="en-US" sz="2800" baseline="30000" dirty="0">
                <a:solidFill>
                  <a:schemeClr val="tx1"/>
                </a:solidFill>
                <a:latin typeface="+mn-lt"/>
              </a:rPr>
              <a:t>rd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party yet </a:t>
            </a:r>
          </a:p>
        </p:txBody>
      </p:sp>
    </p:spTree>
    <p:extLst>
      <p:ext uri="{BB962C8B-B14F-4D97-AF65-F5344CB8AC3E}">
        <p14:creationId xmlns:p14="http://schemas.microsoft.com/office/powerpoint/2010/main" val="3731348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9DAFD-7292-4264-BB5A-166FD4ED9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/>
              <a:t>Revisiting Insecure Design: </a:t>
            </a:r>
            <a:r>
              <a:rPr lang="en-US" sz="4800" err="1"/>
              <a:t>Syscall</a:t>
            </a:r>
            <a:r>
              <a:rPr lang="en-US" sz="4800"/>
              <a:t> Filtering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6E385A-74E6-4F36-8100-7CBB14AD45B9}"/>
              </a:ext>
            </a:extLst>
          </p:cNvPr>
          <p:cNvSpPr/>
          <p:nvPr/>
        </p:nvSpPr>
        <p:spPr>
          <a:xfrm>
            <a:off x="350811" y="1189176"/>
            <a:ext cx="1057399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Impact</a:t>
            </a:r>
          </a:p>
          <a:p>
            <a:r>
              <a:rPr lang="en-US" sz="3200" dirty="0"/>
              <a:t>Reduced attack surface</a:t>
            </a:r>
          </a:p>
          <a:p>
            <a:r>
              <a:rPr lang="en-US" sz="3200" dirty="0"/>
              <a:t>Cascade effect on dependent </a:t>
            </a:r>
            <a:r>
              <a:rPr lang="en-US" sz="3200" dirty="0" err="1"/>
              <a:t>syscalls</a:t>
            </a:r>
            <a:r>
              <a:rPr lang="en-US" sz="3200" dirty="0"/>
              <a:t> for exploits</a:t>
            </a:r>
          </a:p>
          <a:p>
            <a:r>
              <a:rPr lang="en-US" sz="2400" dirty="0">
                <a:latin typeface="+mj-lt"/>
              </a:rPr>
              <a:t>Like </a:t>
            </a:r>
            <a:r>
              <a:rPr lang="en-US" sz="2400" dirty="0" err="1">
                <a:latin typeface="+mj-lt"/>
              </a:rPr>
              <a:t>syscalls</a:t>
            </a:r>
            <a:r>
              <a:rPr lang="en-US" sz="2400" dirty="0">
                <a:latin typeface="+mj-lt"/>
              </a:rPr>
              <a:t> used for pool spray</a:t>
            </a:r>
            <a:endParaRPr lang="en-US" sz="3200" dirty="0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9FA5EE-18F3-458A-A9FF-EC5098B748C3}"/>
              </a:ext>
            </a:extLst>
          </p:cNvPr>
          <p:cNvSpPr/>
          <p:nvPr/>
        </p:nvSpPr>
        <p:spPr>
          <a:xfrm>
            <a:off x="391448" y="4335610"/>
            <a:ext cx="1153363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5"/>
                </a:solidFill>
                <a:latin typeface="+mj-lt"/>
              </a:rPr>
              <a:t>Does it kill all exploits?</a:t>
            </a:r>
          </a:p>
          <a:p>
            <a:r>
              <a:rPr lang="en-US" sz="3200" dirty="0" err="1"/>
              <a:t>Nop</a:t>
            </a:r>
            <a:r>
              <a:rPr lang="en-US" sz="3200" dirty="0"/>
              <a:t>, but it does reduce attack surface &amp; </a:t>
            </a:r>
          </a:p>
          <a:p>
            <a:r>
              <a:rPr lang="en-US" sz="3200" dirty="0"/>
              <a:t>potentially increase exploitation cost</a:t>
            </a:r>
          </a:p>
        </p:txBody>
      </p:sp>
    </p:spTree>
    <p:extLst>
      <p:ext uri="{BB962C8B-B14F-4D97-AF65-F5344CB8AC3E}">
        <p14:creationId xmlns:p14="http://schemas.microsoft.com/office/powerpoint/2010/main" val="38584949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6CBEE-6E7C-4DC7-990F-059D3A019A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8" y="1747771"/>
            <a:ext cx="11653523" cy="2889381"/>
          </a:xfrm>
        </p:spPr>
        <p:txBody>
          <a:bodyPr/>
          <a:lstStyle/>
          <a:p>
            <a:r>
              <a:rPr lang="en-US" dirty="0"/>
              <a:t>Unique feature of Win32k</a:t>
            </a:r>
          </a:p>
          <a:p>
            <a:r>
              <a:rPr lang="en-US" dirty="0"/>
              <a:t>Side effect of design-redesign</a:t>
            </a:r>
          </a:p>
          <a:p>
            <a:endParaRPr lang="en-US" dirty="0"/>
          </a:p>
          <a:p>
            <a:r>
              <a:rPr lang="en-US" sz="4000" dirty="0"/>
              <a:t>So what is it?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EECD4A0-351D-4F9A-AE92-9AAFF483A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55" y="289511"/>
            <a:ext cx="11945814" cy="899665"/>
          </a:xfrm>
        </p:spPr>
        <p:txBody>
          <a:bodyPr/>
          <a:lstStyle/>
          <a:p>
            <a:r>
              <a:rPr lang="en-US" sz="4800"/>
              <a:t>Revisiting Insecure Design: User mode callbacks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F9054E8-2B3E-4C32-AEA1-A87E5810FB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695709" y="5361709"/>
            <a:ext cx="1496291" cy="149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03833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51549" y="1526719"/>
            <a:ext cx="5788575" cy="433763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tx2"/>
                </a:solidFill>
              </a:rPr>
              <a:t>Setting the stage</a:t>
            </a:r>
          </a:p>
          <a:p>
            <a:pPr marL="336145" lvl="1" indent="0">
              <a:buNone/>
            </a:pPr>
            <a:r>
              <a:rPr lang="en-US" sz="2400" dirty="0"/>
              <a:t>Typical window’s exploit</a:t>
            </a:r>
          </a:p>
          <a:p>
            <a:pPr marL="336145" lvl="1" indent="0">
              <a:buNone/>
            </a:pPr>
            <a:r>
              <a:rPr lang="en-US" sz="2400" dirty="0"/>
              <a:t>Why Win32k?</a:t>
            </a:r>
          </a:p>
          <a:p>
            <a:pPr marL="336145" lvl="1" indent="0">
              <a:buNone/>
            </a:pPr>
            <a:r>
              <a:rPr lang="en-US" sz="2400" dirty="0"/>
              <a:t>The design and redesign …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tx2"/>
                </a:solidFill>
              </a:rPr>
              <a:t>Revisiting insecure design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tx2"/>
                </a:solidFill>
              </a:rPr>
              <a:t>What’s next?</a:t>
            </a:r>
          </a:p>
        </p:txBody>
      </p:sp>
    </p:spTree>
    <p:extLst>
      <p:ext uri="{BB962C8B-B14F-4D97-AF65-F5344CB8AC3E}">
        <p14:creationId xmlns:p14="http://schemas.microsoft.com/office/powerpoint/2010/main" val="116173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C0461F37-74B7-4D6C-B287-6A0EC3F47BB1}"/>
              </a:ext>
            </a:extLst>
          </p:cNvPr>
          <p:cNvSpPr/>
          <p:nvPr/>
        </p:nvSpPr>
        <p:spPr>
          <a:xfrm>
            <a:off x="1518140" y="2243226"/>
            <a:ext cx="8012722" cy="2189749"/>
          </a:xfrm>
          <a:prstGeom prst="rect">
            <a:avLst/>
          </a:prstGeom>
          <a:solidFill>
            <a:srgbClr val="A9D18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955" y="289511"/>
            <a:ext cx="11945814" cy="899665"/>
          </a:xfrm>
        </p:spPr>
        <p:txBody>
          <a:bodyPr/>
          <a:lstStyle/>
          <a:p>
            <a:r>
              <a:rPr lang="en-US" sz="4800"/>
              <a:t>Revisiting Insecure Design: User mode callbacks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6080328" y="4872528"/>
            <a:ext cx="3020335" cy="56817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KMDestroyWindow</a:t>
            </a: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080326" y="6022695"/>
            <a:ext cx="3020335" cy="56817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SendMessage</a:t>
            </a: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5" name="Straight Connector 14"/>
          <p:cNvCxnSpPr>
            <a:cxnSpLocks/>
          </p:cNvCxnSpPr>
          <p:nvPr/>
        </p:nvCxnSpPr>
        <p:spPr>
          <a:xfrm>
            <a:off x="615063" y="4569174"/>
            <a:ext cx="9349552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auto">
          <a:xfrm>
            <a:off x="2087515" y="2752825"/>
            <a:ext cx="3123325" cy="946122"/>
          </a:xfrm>
          <a:prstGeom prst="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User-mode Callback – Take some action</a:t>
            </a:r>
          </a:p>
        </p:txBody>
      </p:sp>
      <p:cxnSp>
        <p:nvCxnSpPr>
          <p:cNvPr id="18" name="Straight Arrow Connector 17"/>
          <p:cNvCxnSpPr>
            <a:cxnSpLocks/>
            <a:stCxn id="7" idx="2"/>
            <a:endCxn id="13" idx="0"/>
          </p:cNvCxnSpPr>
          <p:nvPr/>
        </p:nvCxnSpPr>
        <p:spPr>
          <a:xfrm flipH="1">
            <a:off x="7590494" y="5440698"/>
            <a:ext cx="2" cy="581997"/>
          </a:xfrm>
          <a:prstGeom prst="straightConnector1">
            <a:avLst/>
          </a:prstGeom>
          <a:ln w="317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cxnSpLocks/>
            <a:stCxn id="13" idx="1"/>
            <a:endCxn id="16" idx="1"/>
          </p:cNvCxnSpPr>
          <p:nvPr/>
        </p:nvCxnSpPr>
        <p:spPr>
          <a:xfrm rot="10800000">
            <a:off x="2087516" y="3225886"/>
            <a:ext cx="3992811" cy="3080894"/>
          </a:xfrm>
          <a:prstGeom prst="bentConnector3">
            <a:avLst>
              <a:gd name="adj1" fmla="val 105725"/>
            </a:avLst>
          </a:prstGeom>
          <a:ln w="3175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 bwMode="auto">
          <a:xfrm>
            <a:off x="10104485" y="5641625"/>
            <a:ext cx="1809011" cy="887767"/>
          </a:xfrm>
          <a:prstGeom prst="roundRect">
            <a:avLst/>
          </a:prstGeom>
          <a:pattFill prst="pct80">
            <a:fgClr>
              <a:schemeClr val="accent1">
                <a:lumMod val="50000"/>
              </a:schemeClr>
            </a:fgClr>
            <a:bgClr>
              <a:schemeClr val="bg1"/>
            </a:bgClr>
          </a:patt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WINDOW OBJECT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22462" y="4933072"/>
            <a:ext cx="1228944" cy="9602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Kernel Mode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2462" y="3154666"/>
            <a:ext cx="1228944" cy="10372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User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Mode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8D5806-2949-494B-9225-21A46F6B22D4}"/>
              </a:ext>
            </a:extLst>
          </p:cNvPr>
          <p:cNvSpPr/>
          <p:nvPr/>
        </p:nvSpPr>
        <p:spPr bwMode="auto">
          <a:xfrm>
            <a:off x="6028833" y="2988625"/>
            <a:ext cx="3123325" cy="568170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UMDestroyWindow</a:t>
            </a: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5DEE7C6-F3C4-4B01-B89F-687347A689D0}"/>
              </a:ext>
            </a:extLst>
          </p:cNvPr>
          <p:cNvCxnSpPr>
            <a:cxnSpLocks/>
            <a:stCxn id="19" idx="2"/>
            <a:endCxn id="7" idx="0"/>
          </p:cNvCxnSpPr>
          <p:nvPr/>
        </p:nvCxnSpPr>
        <p:spPr>
          <a:xfrm>
            <a:off x="7590496" y="3556795"/>
            <a:ext cx="0" cy="1315733"/>
          </a:xfrm>
          <a:prstGeom prst="straightConnector1">
            <a:avLst/>
          </a:prstGeom>
          <a:ln w="317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2F910FC-1B8B-4467-ABCC-7E91E903D3E8}"/>
              </a:ext>
            </a:extLst>
          </p:cNvPr>
          <p:cNvSpPr txBox="1"/>
          <p:nvPr/>
        </p:nvSpPr>
        <p:spPr>
          <a:xfrm>
            <a:off x="8275223" y="2288776"/>
            <a:ext cx="1389611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Process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12E4286C-0067-4000-B0C7-67FAFD814A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7231" y="1200046"/>
            <a:ext cx="11653523" cy="619144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9232AED-07C1-4A37-B0F9-E77BEF13436F}"/>
              </a:ext>
            </a:extLst>
          </p:cNvPr>
          <p:cNvSpPr txBox="1"/>
          <p:nvPr/>
        </p:nvSpPr>
        <p:spPr>
          <a:xfrm>
            <a:off x="10437074" y="4475712"/>
            <a:ext cx="1476422" cy="433965"/>
          </a:xfrm>
          <a:prstGeom prst="rect">
            <a:avLst/>
          </a:prstGeom>
          <a:solidFill>
            <a:srgbClr val="002060"/>
          </a:solidFill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000" err="1">
                <a:solidFill>
                  <a:schemeClr val="bg1"/>
                </a:solidFill>
              </a:rPr>
              <a:t>UmDestroyWindow</a:t>
            </a: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01BAD95-A7FB-4579-9C9C-4DF2F405E4E2}"/>
              </a:ext>
            </a:extLst>
          </p:cNvPr>
          <p:cNvSpPr txBox="1"/>
          <p:nvPr/>
        </p:nvSpPr>
        <p:spPr>
          <a:xfrm>
            <a:off x="10437074" y="4041747"/>
            <a:ext cx="1476422" cy="433965"/>
          </a:xfrm>
          <a:prstGeom prst="rect">
            <a:avLst/>
          </a:prstGeom>
          <a:solidFill>
            <a:schemeClr val="tx2"/>
          </a:solidFill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000" err="1">
                <a:solidFill>
                  <a:schemeClr val="bg1"/>
                </a:solidFill>
              </a:rPr>
              <a:t>KmDestroyWindow</a:t>
            </a: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1AA6B1B-4844-4827-9E65-FBB5505C6CC3}"/>
              </a:ext>
            </a:extLst>
          </p:cNvPr>
          <p:cNvSpPr txBox="1"/>
          <p:nvPr/>
        </p:nvSpPr>
        <p:spPr>
          <a:xfrm>
            <a:off x="10437074" y="3607782"/>
            <a:ext cx="1476422" cy="433965"/>
          </a:xfrm>
          <a:prstGeom prst="rect">
            <a:avLst/>
          </a:prstGeom>
          <a:solidFill>
            <a:schemeClr val="tx2"/>
          </a:solidFill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000" err="1">
                <a:solidFill>
                  <a:schemeClr val="bg1"/>
                </a:solidFill>
              </a:rPr>
              <a:t>SendMessage</a:t>
            </a: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097ED2F-1C97-4D3E-A85A-658B06FEE9A7}"/>
              </a:ext>
            </a:extLst>
          </p:cNvPr>
          <p:cNvSpPr txBox="1"/>
          <p:nvPr/>
        </p:nvSpPr>
        <p:spPr>
          <a:xfrm>
            <a:off x="10437074" y="3190364"/>
            <a:ext cx="1476422" cy="433965"/>
          </a:xfrm>
          <a:prstGeom prst="rect">
            <a:avLst/>
          </a:prstGeom>
          <a:solidFill>
            <a:srgbClr val="002060"/>
          </a:solidFill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000" err="1">
                <a:solidFill>
                  <a:schemeClr val="bg1"/>
                </a:solidFill>
              </a:rPr>
              <a:t>UmCallbackRoutine</a:t>
            </a: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910C2D1-0FFC-413E-A634-0E6FA0878D4F}"/>
              </a:ext>
            </a:extLst>
          </p:cNvPr>
          <p:cNvSpPr txBox="1"/>
          <p:nvPr/>
        </p:nvSpPr>
        <p:spPr>
          <a:xfrm>
            <a:off x="10384323" y="1390301"/>
            <a:ext cx="1577676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CallStack</a:t>
            </a:r>
            <a:endParaRPr lang="en-US" sz="240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6226483F-F84B-4A0F-A41A-035EFF6B1670}"/>
              </a:ext>
            </a:extLst>
          </p:cNvPr>
          <p:cNvCxnSpPr>
            <a:stCxn id="33" idx="1"/>
          </p:cNvCxnSpPr>
          <p:nvPr/>
        </p:nvCxnSpPr>
        <p:spPr>
          <a:xfrm rot="10800000" flipV="1">
            <a:off x="10289406" y="4258729"/>
            <a:ext cx="147668" cy="1382895"/>
          </a:xfrm>
          <a:prstGeom prst="bentConnector2">
            <a:avLst/>
          </a:prstGeom>
          <a:ln w="635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084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7" grpId="0" animBg="1"/>
      <p:bldP spid="13" grpId="0" animBg="1"/>
      <p:bldP spid="16" grpId="0" animBg="1"/>
      <p:bldP spid="30" grpId="0" animBg="1"/>
      <p:bldP spid="19" grpId="0" animBg="1"/>
      <p:bldP spid="6" grpId="0"/>
      <p:bldP spid="32" grpId="0" animBg="1"/>
      <p:bldP spid="33" grpId="0" animBg="1"/>
      <p:bldP spid="34" grpId="0" animBg="1"/>
      <p:bldP spid="3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C0461F37-74B7-4D6C-B287-6A0EC3F47BB1}"/>
              </a:ext>
            </a:extLst>
          </p:cNvPr>
          <p:cNvSpPr/>
          <p:nvPr/>
        </p:nvSpPr>
        <p:spPr>
          <a:xfrm>
            <a:off x="1518140" y="2243226"/>
            <a:ext cx="8012722" cy="2189749"/>
          </a:xfrm>
          <a:prstGeom prst="rect">
            <a:avLst/>
          </a:prstGeom>
          <a:solidFill>
            <a:srgbClr val="A9D18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955" y="289511"/>
            <a:ext cx="11945814" cy="899665"/>
          </a:xfrm>
        </p:spPr>
        <p:txBody>
          <a:bodyPr/>
          <a:lstStyle/>
          <a:p>
            <a:r>
              <a:rPr lang="en-US" sz="4800" dirty="0"/>
              <a:t>Revisiting Insecure Design: User mode callbacks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6080328" y="4872528"/>
            <a:ext cx="3020335" cy="56817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KMDestroyWindow</a:t>
            </a: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080326" y="6022695"/>
            <a:ext cx="3020335" cy="56817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SendMessage</a:t>
            </a: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5" name="Straight Connector 14"/>
          <p:cNvCxnSpPr>
            <a:cxnSpLocks/>
          </p:cNvCxnSpPr>
          <p:nvPr/>
        </p:nvCxnSpPr>
        <p:spPr>
          <a:xfrm>
            <a:off x="615063" y="4569174"/>
            <a:ext cx="9349552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auto">
          <a:xfrm>
            <a:off x="2087515" y="2752825"/>
            <a:ext cx="3123325" cy="946122"/>
          </a:xfrm>
          <a:prstGeom prst="rect">
            <a:avLst/>
          </a:prstGeom>
          <a:solidFill>
            <a:srgbClr val="FFC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Malicious User-mode Callback</a:t>
            </a:r>
          </a:p>
        </p:txBody>
      </p:sp>
      <p:cxnSp>
        <p:nvCxnSpPr>
          <p:cNvPr id="18" name="Straight Arrow Connector 17"/>
          <p:cNvCxnSpPr>
            <a:cxnSpLocks/>
            <a:stCxn id="7" idx="2"/>
            <a:endCxn id="13" idx="0"/>
          </p:cNvCxnSpPr>
          <p:nvPr/>
        </p:nvCxnSpPr>
        <p:spPr>
          <a:xfrm flipH="1">
            <a:off x="7590494" y="5440698"/>
            <a:ext cx="2" cy="581997"/>
          </a:xfrm>
          <a:prstGeom prst="straightConnector1">
            <a:avLst/>
          </a:prstGeom>
          <a:ln w="317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cxnSpLocks/>
            <a:stCxn id="13" idx="1"/>
            <a:endCxn id="16" idx="1"/>
          </p:cNvCxnSpPr>
          <p:nvPr/>
        </p:nvCxnSpPr>
        <p:spPr>
          <a:xfrm rot="10800000">
            <a:off x="2087516" y="3225886"/>
            <a:ext cx="3992811" cy="3080894"/>
          </a:xfrm>
          <a:prstGeom prst="bentConnector3">
            <a:avLst>
              <a:gd name="adj1" fmla="val 105725"/>
            </a:avLst>
          </a:prstGeom>
          <a:ln w="3175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 bwMode="auto">
          <a:xfrm>
            <a:off x="10104485" y="5641625"/>
            <a:ext cx="1809011" cy="887767"/>
          </a:xfrm>
          <a:prstGeom prst="roundRect">
            <a:avLst/>
          </a:prstGeom>
          <a:pattFill prst="pct80">
            <a:fgClr>
              <a:schemeClr val="accent1">
                <a:lumMod val="50000"/>
              </a:schemeClr>
            </a:fgClr>
            <a:bgClr>
              <a:schemeClr val="bg1"/>
            </a:bgClr>
          </a:patt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WINDOW OBJECT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22462" y="4933072"/>
            <a:ext cx="1228944" cy="9602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Kernel Mode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22462" y="3154666"/>
            <a:ext cx="1228944" cy="1037207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User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Mode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8D5806-2949-494B-9225-21A46F6B22D4}"/>
              </a:ext>
            </a:extLst>
          </p:cNvPr>
          <p:cNvSpPr/>
          <p:nvPr/>
        </p:nvSpPr>
        <p:spPr bwMode="auto">
          <a:xfrm>
            <a:off x="6028833" y="2988625"/>
            <a:ext cx="3123325" cy="568170"/>
          </a:xfrm>
          <a:prstGeom prst="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UMDestroyWindow</a:t>
            </a: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5DEE7C6-F3C4-4B01-B89F-687347A689D0}"/>
              </a:ext>
            </a:extLst>
          </p:cNvPr>
          <p:cNvCxnSpPr>
            <a:cxnSpLocks/>
            <a:stCxn id="19" idx="2"/>
            <a:endCxn id="7" idx="0"/>
          </p:cNvCxnSpPr>
          <p:nvPr/>
        </p:nvCxnSpPr>
        <p:spPr>
          <a:xfrm>
            <a:off x="7590496" y="3556795"/>
            <a:ext cx="0" cy="1315733"/>
          </a:xfrm>
          <a:prstGeom prst="straightConnector1">
            <a:avLst/>
          </a:prstGeom>
          <a:ln w="317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2F910FC-1B8B-4467-ABCC-7E91E903D3E8}"/>
              </a:ext>
            </a:extLst>
          </p:cNvPr>
          <p:cNvSpPr txBox="1"/>
          <p:nvPr/>
        </p:nvSpPr>
        <p:spPr>
          <a:xfrm>
            <a:off x="8275223" y="2288776"/>
            <a:ext cx="1389611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Process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12E4286C-0067-4000-B0C7-67FAFD814A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7231" y="1200046"/>
            <a:ext cx="11653523" cy="619144"/>
          </a:xfrm>
        </p:spPr>
        <p:txBody>
          <a:bodyPr/>
          <a:lstStyle/>
          <a:p>
            <a:r>
              <a:rPr lang="en-US"/>
              <a:t>Typical Vulnerability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9232AED-07C1-4A37-B0F9-E77BEF13436F}"/>
              </a:ext>
            </a:extLst>
          </p:cNvPr>
          <p:cNvSpPr txBox="1"/>
          <p:nvPr/>
        </p:nvSpPr>
        <p:spPr>
          <a:xfrm>
            <a:off x="10437074" y="4475712"/>
            <a:ext cx="1476422" cy="433965"/>
          </a:xfrm>
          <a:prstGeom prst="rect">
            <a:avLst/>
          </a:prstGeom>
          <a:solidFill>
            <a:srgbClr val="002060"/>
          </a:solidFill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000" err="1">
                <a:solidFill>
                  <a:schemeClr val="bg1"/>
                </a:solidFill>
              </a:rPr>
              <a:t>UmDestroyWindow</a:t>
            </a: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01BAD95-A7FB-4579-9C9C-4DF2F405E4E2}"/>
              </a:ext>
            </a:extLst>
          </p:cNvPr>
          <p:cNvSpPr txBox="1"/>
          <p:nvPr/>
        </p:nvSpPr>
        <p:spPr>
          <a:xfrm>
            <a:off x="10437074" y="4041747"/>
            <a:ext cx="1476422" cy="433965"/>
          </a:xfrm>
          <a:prstGeom prst="rect">
            <a:avLst/>
          </a:prstGeom>
          <a:solidFill>
            <a:schemeClr val="tx2"/>
          </a:solidFill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000" err="1">
                <a:solidFill>
                  <a:schemeClr val="bg1"/>
                </a:solidFill>
              </a:rPr>
              <a:t>KmDestroyWindow</a:t>
            </a: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1AA6B1B-4844-4827-9E65-FBB5505C6CC3}"/>
              </a:ext>
            </a:extLst>
          </p:cNvPr>
          <p:cNvSpPr txBox="1"/>
          <p:nvPr/>
        </p:nvSpPr>
        <p:spPr>
          <a:xfrm>
            <a:off x="10437074" y="3607782"/>
            <a:ext cx="1476422" cy="433965"/>
          </a:xfrm>
          <a:prstGeom prst="rect">
            <a:avLst/>
          </a:prstGeom>
          <a:solidFill>
            <a:schemeClr val="tx2"/>
          </a:solidFill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000" err="1">
                <a:solidFill>
                  <a:schemeClr val="bg1"/>
                </a:solidFill>
              </a:rPr>
              <a:t>SendMessage</a:t>
            </a: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097ED2F-1C97-4D3E-A85A-658B06FEE9A7}"/>
              </a:ext>
            </a:extLst>
          </p:cNvPr>
          <p:cNvSpPr txBox="1"/>
          <p:nvPr/>
        </p:nvSpPr>
        <p:spPr>
          <a:xfrm>
            <a:off x="10437074" y="3190364"/>
            <a:ext cx="1476422" cy="433965"/>
          </a:xfrm>
          <a:prstGeom prst="rect">
            <a:avLst/>
          </a:prstGeom>
          <a:solidFill>
            <a:srgbClr val="002060"/>
          </a:solidFill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000" err="1">
                <a:solidFill>
                  <a:schemeClr val="bg1"/>
                </a:solidFill>
              </a:rPr>
              <a:t>UmCallbackRoutine</a:t>
            </a: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910C2D1-0FFC-413E-A634-0E6FA0878D4F}"/>
              </a:ext>
            </a:extLst>
          </p:cNvPr>
          <p:cNvSpPr txBox="1"/>
          <p:nvPr/>
        </p:nvSpPr>
        <p:spPr>
          <a:xfrm>
            <a:off x="10384323" y="1390301"/>
            <a:ext cx="1577676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CallStack</a:t>
            </a:r>
            <a:endParaRPr lang="en-US" sz="240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70E48F4F-29B1-4657-96F9-612D3A1F34BD}"/>
              </a:ext>
            </a:extLst>
          </p:cNvPr>
          <p:cNvCxnSpPr/>
          <p:nvPr/>
        </p:nvCxnSpPr>
        <p:spPr>
          <a:xfrm rot="10800000" flipV="1">
            <a:off x="10289406" y="4258729"/>
            <a:ext cx="147668" cy="1382895"/>
          </a:xfrm>
          <a:prstGeom prst="bentConnector2">
            <a:avLst/>
          </a:prstGeom>
          <a:ln w="635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0068868-6C4A-4233-A267-E94E6D90CF15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3661785" y="3698947"/>
            <a:ext cx="3928711" cy="1173581"/>
          </a:xfrm>
          <a:prstGeom prst="straightConnector1">
            <a:avLst/>
          </a:prstGeom>
          <a:ln w="317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819972A-89EE-437E-9BAF-C4982A2E0E8B}"/>
              </a:ext>
            </a:extLst>
          </p:cNvPr>
          <p:cNvSpPr txBox="1"/>
          <p:nvPr/>
        </p:nvSpPr>
        <p:spPr>
          <a:xfrm>
            <a:off x="10434950" y="2761235"/>
            <a:ext cx="1476422" cy="433965"/>
          </a:xfrm>
          <a:prstGeom prst="rect">
            <a:avLst/>
          </a:prstGeom>
          <a:solidFill>
            <a:schemeClr val="tx2"/>
          </a:solidFill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000" err="1">
                <a:solidFill>
                  <a:schemeClr val="bg1"/>
                </a:solidFill>
              </a:rPr>
              <a:t>KmDestroyWindow</a:t>
            </a: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1976325-274B-4BB7-9640-F58CEC804C12}"/>
              </a:ext>
            </a:extLst>
          </p:cNvPr>
          <p:cNvSpPr/>
          <p:nvPr/>
        </p:nvSpPr>
        <p:spPr bwMode="auto">
          <a:xfrm>
            <a:off x="2156783" y="4906036"/>
            <a:ext cx="3020335" cy="568170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KMCreateMenu</a:t>
            </a: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C0BBBB3-FAA1-438B-8A4A-58554DEBFDBD}"/>
              </a:ext>
            </a:extLst>
          </p:cNvPr>
          <p:cNvCxnSpPr>
            <a:cxnSpLocks/>
            <a:stCxn id="16" idx="2"/>
            <a:endCxn id="29" idx="0"/>
          </p:cNvCxnSpPr>
          <p:nvPr/>
        </p:nvCxnSpPr>
        <p:spPr>
          <a:xfrm>
            <a:off x="3649178" y="3698947"/>
            <a:ext cx="17773" cy="1207089"/>
          </a:xfrm>
          <a:prstGeom prst="straightConnector1">
            <a:avLst/>
          </a:prstGeom>
          <a:ln w="317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9C77B5F-44C3-49EB-9C71-C3F688067409}"/>
              </a:ext>
            </a:extLst>
          </p:cNvPr>
          <p:cNvCxnSpPr>
            <a:cxnSpLocks/>
            <a:endCxn id="16" idx="2"/>
          </p:cNvCxnSpPr>
          <p:nvPr/>
        </p:nvCxnSpPr>
        <p:spPr>
          <a:xfrm flipH="1" flipV="1">
            <a:off x="3649178" y="3698947"/>
            <a:ext cx="3946302" cy="1173582"/>
          </a:xfrm>
          <a:prstGeom prst="straightConnector1">
            <a:avLst/>
          </a:prstGeom>
          <a:ln w="31750">
            <a:solidFill>
              <a:schemeClr val="tx1"/>
            </a:solidFill>
            <a:prstDash val="lg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D141182-5CEA-4033-A7A3-7922E80D360A}"/>
              </a:ext>
            </a:extLst>
          </p:cNvPr>
          <p:cNvSpPr txBox="1"/>
          <p:nvPr/>
        </p:nvSpPr>
        <p:spPr>
          <a:xfrm>
            <a:off x="10434950" y="2781864"/>
            <a:ext cx="1476422" cy="433965"/>
          </a:xfrm>
          <a:prstGeom prst="rect">
            <a:avLst/>
          </a:prstGeom>
          <a:solidFill>
            <a:schemeClr val="tx2"/>
          </a:solidFill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000" err="1">
                <a:solidFill>
                  <a:schemeClr val="bg1"/>
                </a:solidFill>
              </a:rPr>
              <a:t>KmCreateMenu</a:t>
            </a:r>
            <a:endParaRPr lang="en-US" sz="1000">
              <a:solidFill>
                <a:schemeClr val="bg1"/>
              </a:solidFill>
            </a:endParaRPr>
          </a:p>
        </p:txBody>
      </p:sp>
      <p:sp>
        <p:nvSpPr>
          <p:cNvPr id="44" name="Rounded Rectangle 29">
            <a:extLst>
              <a:ext uri="{FF2B5EF4-FFF2-40B4-BE49-F238E27FC236}">
                <a16:creationId xmlns:a16="http://schemas.microsoft.com/office/drawing/2014/main" id="{7D04CDB7-21B8-46E9-9692-CB5EB7669050}"/>
              </a:ext>
            </a:extLst>
          </p:cNvPr>
          <p:cNvSpPr/>
          <p:nvPr/>
        </p:nvSpPr>
        <p:spPr bwMode="auto">
          <a:xfrm>
            <a:off x="10106026" y="5631706"/>
            <a:ext cx="1809011" cy="887767"/>
          </a:xfrm>
          <a:prstGeom prst="roundRect">
            <a:avLst/>
          </a:prstGeom>
          <a:pattFill prst="pct80">
            <a:fgClr>
              <a:schemeClr val="accent1">
                <a:lumMod val="50000"/>
              </a:schemeClr>
            </a:fgClr>
            <a:bgClr>
              <a:schemeClr val="bg1"/>
            </a:bgClr>
          </a:patt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Menu OBJECT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B9976332-FF64-49FF-8E3D-E8A9D80771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005321" y="5280519"/>
            <a:ext cx="568170" cy="56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5300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6" grpId="1" animBg="1"/>
      <p:bldP spid="30" grpId="0" animBg="1"/>
      <p:bldP spid="30" grpId="1" animBg="1"/>
      <p:bldP spid="34" grpId="0" animBg="1"/>
      <p:bldP spid="35" grpId="0" animBg="1"/>
      <p:bldP spid="35" grpId="1" animBg="1"/>
      <p:bldP spid="28" grpId="0" animBg="1"/>
      <p:bldP spid="28" grpId="1" animBg="1"/>
      <p:bldP spid="29" grpId="0" animBg="1"/>
      <p:bldP spid="29" grpId="1" animBg="1"/>
      <p:bldP spid="43" grpId="0" animBg="1"/>
      <p:bldP spid="43" grpId="1" animBg="1"/>
      <p:bldP spid="44" grpId="0" animBg="1"/>
      <p:bldP spid="44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8" y="1385600"/>
            <a:ext cx="6338391" cy="4321183"/>
          </a:xfrm>
        </p:spPr>
        <p:txBody>
          <a:bodyPr/>
          <a:lstStyle/>
          <a:p>
            <a:r>
              <a:rPr lang="en-US" sz="4000" dirty="0"/>
              <a:t>Win32k is a stateless system</a:t>
            </a:r>
          </a:p>
          <a:p>
            <a:r>
              <a:rPr lang="en-US" sz="2400" dirty="0">
                <a:solidFill>
                  <a:schemeClr val="tx1"/>
                </a:solidFill>
                <a:latin typeface="+mn-lt"/>
              </a:rPr>
              <a:t>So anytime you go out of context, it need revalidation OR make sure before hand that state will remain sane</a:t>
            </a:r>
          </a:p>
          <a:p>
            <a:endParaRPr lang="en-US" sz="2400" dirty="0">
              <a:solidFill>
                <a:schemeClr val="tx1"/>
              </a:solidFill>
              <a:latin typeface="+mn-lt"/>
            </a:endParaRPr>
          </a:p>
          <a:p>
            <a:r>
              <a:rPr lang="en-US" sz="2400" dirty="0">
                <a:solidFill>
                  <a:schemeClr val="tx1"/>
                </a:solidFill>
                <a:latin typeface="+mn-lt"/>
              </a:rPr>
              <a:t>Most of UAF bugs in USER are caused by dangling stack references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F2CB65-1C60-46AC-8B92-FF461491D86D}"/>
              </a:ext>
            </a:extLst>
          </p:cNvPr>
          <p:cNvSpPr/>
          <p:nvPr/>
        </p:nvSpPr>
        <p:spPr>
          <a:xfrm>
            <a:off x="269238" y="4506386"/>
            <a:ext cx="771010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Solution</a:t>
            </a:r>
          </a:p>
          <a:p>
            <a:r>
              <a:rPr lang="en-US" sz="2800" dirty="0"/>
              <a:t>Stack Reference Tracker (SRT) tracks those stack references and sets them to NULL when an object is freed</a:t>
            </a:r>
            <a:endParaRPr lang="en-US" sz="28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DBB6E4E-2E3C-4D57-B36C-C92D8B380086}"/>
              </a:ext>
            </a:extLst>
          </p:cNvPr>
          <p:cNvGrpSpPr/>
          <p:nvPr/>
        </p:nvGrpSpPr>
        <p:grpSpPr>
          <a:xfrm>
            <a:off x="5018314" y="815394"/>
            <a:ext cx="7453065" cy="5367692"/>
            <a:chOff x="1588654" y="569965"/>
            <a:chExt cx="8128000" cy="5753095"/>
          </a:xfrm>
        </p:grpSpPr>
        <p:graphicFrame>
          <p:nvGraphicFramePr>
            <p:cNvPr id="7" name="Diagram 6">
              <a:extLst>
                <a:ext uri="{FF2B5EF4-FFF2-40B4-BE49-F238E27FC236}">
                  <a16:creationId xmlns:a16="http://schemas.microsoft.com/office/drawing/2014/main" id="{7A143757-502E-4B19-9B37-E425968843E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795750003"/>
                </p:ext>
              </p:extLst>
            </p:nvPr>
          </p:nvGraphicFramePr>
          <p:xfrm>
            <a:off x="1588654" y="904393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8A8C1D7-0B8C-497F-8C2C-28A711397F19}"/>
                </a:ext>
              </a:extLst>
            </p:cNvPr>
            <p:cNvGrpSpPr/>
            <p:nvPr/>
          </p:nvGrpSpPr>
          <p:grpSpPr>
            <a:xfrm>
              <a:off x="6538167" y="1119482"/>
              <a:ext cx="2123675" cy="2123675"/>
              <a:chOff x="3151501" y="265581"/>
              <a:chExt cx="2123675" cy="2123675"/>
            </a:xfrm>
          </p:grpSpPr>
          <p:sp>
            <p:nvSpPr>
              <p:cNvPr id="14" name="Shape 13">
                <a:extLst>
                  <a:ext uri="{FF2B5EF4-FFF2-40B4-BE49-F238E27FC236}">
                    <a16:creationId xmlns:a16="http://schemas.microsoft.com/office/drawing/2014/main" id="{6C634F37-00A9-457B-B27E-FEFCB0A31DF6}"/>
                  </a:ext>
                </a:extLst>
              </p:cNvPr>
              <p:cNvSpPr/>
              <p:nvPr/>
            </p:nvSpPr>
            <p:spPr>
              <a:xfrm rot="20700000">
                <a:off x="3151501" y="265581"/>
                <a:ext cx="2123675" cy="2123675"/>
              </a:xfrm>
              <a:prstGeom prst="gear6">
                <a:avLst/>
              </a:prstGeom>
              <a:solidFill>
                <a:schemeClr val="tx2">
                  <a:lumMod val="5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5" name="Shape 4">
                <a:extLst>
                  <a:ext uri="{FF2B5EF4-FFF2-40B4-BE49-F238E27FC236}">
                    <a16:creationId xmlns:a16="http://schemas.microsoft.com/office/drawing/2014/main" id="{6CBF82F5-A66D-4245-A4F0-26120C4EB150}"/>
                  </a:ext>
                </a:extLst>
              </p:cNvPr>
              <p:cNvSpPr txBox="1"/>
              <p:nvPr/>
            </p:nvSpPr>
            <p:spPr>
              <a:xfrm>
                <a:off x="3508551" y="669703"/>
                <a:ext cx="1308862" cy="119210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4130" tIns="24130" rIns="24130" bIns="24130" numCol="1" spcCol="1270" anchor="ctr" anchorCtr="0">
                <a:noAutofit/>
              </a:bodyPr>
              <a:lstStyle/>
              <a:p>
                <a:pPr marL="0" lvl="0" indent="0"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900" kern="1200" dirty="0"/>
                  <a:t>Memory corruption</a:t>
                </a:r>
              </a:p>
            </p:txBody>
          </p:sp>
        </p:grpSp>
        <p:sp>
          <p:nvSpPr>
            <p:cNvPr id="9" name="Arrow: Circular 8">
              <a:extLst>
                <a:ext uri="{FF2B5EF4-FFF2-40B4-BE49-F238E27FC236}">
                  <a16:creationId xmlns:a16="http://schemas.microsoft.com/office/drawing/2014/main" id="{EFD12C09-905F-4C52-BE6D-232CA32C63B9}"/>
                </a:ext>
              </a:extLst>
            </p:cNvPr>
            <p:cNvSpPr/>
            <p:nvPr/>
          </p:nvSpPr>
          <p:spPr>
            <a:xfrm flipH="1">
              <a:off x="5252331" y="569965"/>
              <a:ext cx="3844421" cy="2988394"/>
            </a:xfrm>
            <a:prstGeom prst="circularArrow">
              <a:avLst>
                <a:gd name="adj1" fmla="val 5984"/>
                <a:gd name="adj2" fmla="val 394124"/>
                <a:gd name="adj3" fmla="val 13313824"/>
                <a:gd name="adj4" fmla="val 10900519"/>
                <a:gd name="adj5" fmla="val 6981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8022CDC-C0A6-4134-8082-934CBA97D6F4}"/>
                </a:ext>
              </a:extLst>
            </p:cNvPr>
            <p:cNvGrpSpPr/>
            <p:nvPr/>
          </p:nvGrpSpPr>
          <p:grpSpPr>
            <a:xfrm>
              <a:off x="4649656" y="1171816"/>
              <a:ext cx="2123675" cy="2123675"/>
              <a:chOff x="3273095" y="238642"/>
              <a:chExt cx="2123675" cy="2123675"/>
            </a:xfrm>
          </p:grpSpPr>
          <p:sp>
            <p:nvSpPr>
              <p:cNvPr id="12" name="Shape 11">
                <a:extLst>
                  <a:ext uri="{FF2B5EF4-FFF2-40B4-BE49-F238E27FC236}">
                    <a16:creationId xmlns:a16="http://schemas.microsoft.com/office/drawing/2014/main" id="{03067CCC-0E0F-4889-BA62-1D9406592241}"/>
                  </a:ext>
                </a:extLst>
              </p:cNvPr>
              <p:cNvSpPr/>
              <p:nvPr/>
            </p:nvSpPr>
            <p:spPr>
              <a:xfrm rot="20700000">
                <a:off x="3273095" y="238642"/>
                <a:ext cx="2123675" cy="2123675"/>
              </a:xfrm>
              <a:prstGeom prst="gear6">
                <a:avLst/>
              </a:prstGeom>
              <a:solidFill>
                <a:schemeClr val="tx2">
                  <a:alpha val="44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3" name="Shape 4">
                <a:extLst>
                  <a:ext uri="{FF2B5EF4-FFF2-40B4-BE49-F238E27FC236}">
                    <a16:creationId xmlns:a16="http://schemas.microsoft.com/office/drawing/2014/main" id="{CC50A86A-1E93-455E-87FA-F434C013DD6E}"/>
                  </a:ext>
                </a:extLst>
              </p:cNvPr>
              <p:cNvSpPr txBox="1"/>
              <p:nvPr/>
            </p:nvSpPr>
            <p:spPr>
              <a:xfrm>
                <a:off x="3738879" y="704426"/>
                <a:ext cx="1192106" cy="1192106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7940" tIns="27940" rIns="27940" bIns="27940" numCol="1" spcCol="1270" anchor="ctr" anchorCtr="0">
                <a:noAutofit/>
              </a:bodyPr>
              <a:lstStyle/>
              <a:p>
                <a:pPr marL="0" lvl="0" indent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200" kern="1200"/>
                  <a:t>KASLR Bypass</a:t>
                </a:r>
              </a:p>
            </p:txBody>
          </p:sp>
        </p:grpSp>
        <p:sp>
          <p:nvSpPr>
            <p:cNvPr id="11" name="Arrow: Circular 10">
              <a:extLst>
                <a:ext uri="{FF2B5EF4-FFF2-40B4-BE49-F238E27FC236}">
                  <a16:creationId xmlns:a16="http://schemas.microsoft.com/office/drawing/2014/main" id="{2E179F66-3469-479E-BA2A-265161A0E4ED}"/>
                </a:ext>
              </a:extLst>
            </p:cNvPr>
            <p:cNvSpPr/>
            <p:nvPr/>
          </p:nvSpPr>
          <p:spPr>
            <a:xfrm rot="1175179">
              <a:off x="4215318" y="879571"/>
              <a:ext cx="2589949" cy="2988394"/>
            </a:xfrm>
            <a:prstGeom prst="circularArrow">
              <a:avLst>
                <a:gd name="adj1" fmla="val 5984"/>
                <a:gd name="adj2" fmla="val 394124"/>
                <a:gd name="adj3" fmla="val 13313824"/>
                <a:gd name="adj4" fmla="val 10900519"/>
                <a:gd name="adj5" fmla="val 6981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7FE0D590-3117-494D-B76D-228EC527F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55" y="289511"/>
            <a:ext cx="11945814" cy="899665"/>
          </a:xfrm>
        </p:spPr>
        <p:txBody>
          <a:bodyPr/>
          <a:lstStyle/>
          <a:p>
            <a:r>
              <a:rPr lang="en-US" sz="4800" dirty="0"/>
              <a:t>Revisiting Insecure Design: User mode callbacks</a:t>
            </a:r>
          </a:p>
        </p:txBody>
      </p:sp>
    </p:spTree>
    <p:extLst>
      <p:ext uri="{BB962C8B-B14F-4D97-AF65-F5344CB8AC3E}">
        <p14:creationId xmlns:p14="http://schemas.microsoft.com/office/powerpoint/2010/main" val="1200965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4606894" y="2307708"/>
            <a:ext cx="1722268" cy="4421080"/>
          </a:xfrm>
          <a:prstGeom prst="rect">
            <a:avLst/>
          </a:prstGeom>
          <a:noFill/>
          <a:ln w="2222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606894" y="3000167"/>
            <a:ext cx="1740023" cy="57704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pObject</a:t>
            </a: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606894" y="4269674"/>
            <a:ext cx="1740023" cy="57704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pObject</a:t>
            </a: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606894" y="5638315"/>
            <a:ext cx="1740023" cy="57704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pObject</a:t>
            </a: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9454101" y="4209009"/>
            <a:ext cx="1740023" cy="58074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Object</a:t>
            </a:r>
          </a:p>
        </p:txBody>
      </p:sp>
      <p:cxnSp>
        <p:nvCxnSpPr>
          <p:cNvPr id="19" name="Curved Connector 18"/>
          <p:cNvCxnSpPr>
            <a:stCxn id="9" idx="0"/>
            <a:endCxn id="6" idx="3"/>
          </p:cNvCxnSpPr>
          <p:nvPr/>
        </p:nvCxnSpPr>
        <p:spPr>
          <a:xfrm rot="16200000" flipV="1">
            <a:off x="7875356" y="1760252"/>
            <a:ext cx="920318" cy="3977196"/>
          </a:xfrm>
          <a:prstGeom prst="curvedConnector2">
            <a:avLst/>
          </a:prstGeom>
          <a:ln w="22225">
            <a:solidFill>
              <a:schemeClr val="tx1"/>
            </a:solidFill>
            <a:prstDash val="lg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>
            <a:stCxn id="8" idx="1"/>
            <a:endCxn id="7" idx="1"/>
          </p:cNvCxnSpPr>
          <p:nvPr/>
        </p:nvCxnSpPr>
        <p:spPr>
          <a:xfrm rot="10800000">
            <a:off x="4606894" y="4558199"/>
            <a:ext cx="12700" cy="1368641"/>
          </a:xfrm>
          <a:prstGeom prst="curvedConnector3">
            <a:avLst>
              <a:gd name="adj1" fmla="val 1800000"/>
            </a:avLst>
          </a:prstGeom>
          <a:ln w="22225">
            <a:solidFill>
              <a:schemeClr val="tx1"/>
            </a:solidFill>
            <a:prstDash val="lg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7" idx="1"/>
            <a:endCxn id="6" idx="1"/>
          </p:cNvCxnSpPr>
          <p:nvPr/>
        </p:nvCxnSpPr>
        <p:spPr>
          <a:xfrm rot="10800000">
            <a:off x="4606894" y="3288692"/>
            <a:ext cx="12700" cy="1269507"/>
          </a:xfrm>
          <a:prstGeom prst="curvedConnector3">
            <a:avLst>
              <a:gd name="adj1" fmla="val 1800000"/>
            </a:avLst>
          </a:prstGeom>
          <a:ln w="22225">
            <a:solidFill>
              <a:schemeClr val="tx1"/>
            </a:solidFill>
            <a:prstDash val="lg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46429" y="1808321"/>
            <a:ext cx="2363013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Kernel Stack</a:t>
            </a:r>
          </a:p>
        </p:txBody>
      </p:sp>
      <p:cxnSp>
        <p:nvCxnSpPr>
          <p:cNvPr id="16" name="Curved Connector 15"/>
          <p:cNvCxnSpPr>
            <a:stCxn id="9" idx="1"/>
            <a:endCxn id="7" idx="3"/>
          </p:cNvCxnSpPr>
          <p:nvPr/>
        </p:nvCxnSpPr>
        <p:spPr>
          <a:xfrm rot="10800000" flipV="1">
            <a:off x="6346917" y="4499382"/>
            <a:ext cx="3107184" cy="58815"/>
          </a:xfrm>
          <a:prstGeom prst="curvedConnector3">
            <a:avLst>
              <a:gd name="adj1" fmla="val 46592"/>
            </a:avLst>
          </a:prstGeom>
          <a:ln w="22225">
            <a:solidFill>
              <a:schemeClr val="tx1"/>
            </a:solidFill>
            <a:prstDash val="lg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/>
          <p:cNvCxnSpPr>
            <a:stCxn id="9" idx="2"/>
            <a:endCxn id="8" idx="3"/>
          </p:cNvCxnSpPr>
          <p:nvPr/>
        </p:nvCxnSpPr>
        <p:spPr>
          <a:xfrm rot="5400000">
            <a:off x="7766974" y="3369700"/>
            <a:ext cx="1137082" cy="3977196"/>
          </a:xfrm>
          <a:prstGeom prst="curvedConnector2">
            <a:avLst/>
          </a:prstGeom>
          <a:ln w="22225">
            <a:solidFill>
              <a:schemeClr val="tx1"/>
            </a:solidFill>
            <a:prstDash val="lg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5F907DEF-518A-4695-BB5F-0E77D98F47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619144"/>
          </a:xfrm>
        </p:spPr>
        <p:txBody>
          <a:bodyPr/>
          <a:lstStyle/>
          <a:p>
            <a:r>
              <a:rPr lang="en-US" dirty="0"/>
              <a:t>Stack reference tracking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2CE2FD7B-3FBD-4523-B9F2-637FB1FE1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55" y="289511"/>
            <a:ext cx="11945814" cy="899665"/>
          </a:xfrm>
        </p:spPr>
        <p:txBody>
          <a:bodyPr/>
          <a:lstStyle/>
          <a:p>
            <a:r>
              <a:rPr lang="en-US" sz="4800" dirty="0"/>
              <a:t>Revisiting Insecure Design: User mode callbacks</a:t>
            </a:r>
          </a:p>
        </p:txBody>
      </p:sp>
    </p:spTree>
    <p:extLst>
      <p:ext uri="{BB962C8B-B14F-4D97-AF65-F5344CB8AC3E}">
        <p14:creationId xmlns:p14="http://schemas.microsoft.com/office/powerpoint/2010/main" val="3878912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4578546" y="2306454"/>
            <a:ext cx="1722268" cy="4421080"/>
          </a:xfrm>
          <a:prstGeom prst="rect">
            <a:avLst/>
          </a:prstGeom>
          <a:noFill/>
          <a:ln w="2222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578546" y="2998913"/>
            <a:ext cx="1740023" cy="57704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pObject</a:t>
            </a: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578546" y="4268420"/>
            <a:ext cx="1740023" cy="57704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pObject</a:t>
            </a: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578546" y="5637061"/>
            <a:ext cx="1740023" cy="57704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pObject</a:t>
            </a:r>
            <a:endParaRPr lang="en-US" sz="24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9425753" y="4207755"/>
            <a:ext cx="1740023" cy="58074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Object</a:t>
            </a:r>
          </a:p>
        </p:txBody>
      </p:sp>
      <p:cxnSp>
        <p:nvCxnSpPr>
          <p:cNvPr id="21" name="Curved Connector 20"/>
          <p:cNvCxnSpPr>
            <a:stCxn id="8" idx="1"/>
            <a:endCxn id="7" idx="1"/>
          </p:cNvCxnSpPr>
          <p:nvPr/>
        </p:nvCxnSpPr>
        <p:spPr>
          <a:xfrm rot="10800000">
            <a:off x="4578546" y="4556945"/>
            <a:ext cx="12700" cy="1368641"/>
          </a:xfrm>
          <a:prstGeom prst="curvedConnector3">
            <a:avLst>
              <a:gd name="adj1" fmla="val 1800000"/>
            </a:avLst>
          </a:prstGeom>
          <a:ln w="22225">
            <a:solidFill>
              <a:schemeClr val="tx1"/>
            </a:solidFill>
            <a:prstDash val="lg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7" idx="1"/>
            <a:endCxn id="6" idx="1"/>
          </p:cNvCxnSpPr>
          <p:nvPr/>
        </p:nvCxnSpPr>
        <p:spPr>
          <a:xfrm rot="10800000">
            <a:off x="4578546" y="3287438"/>
            <a:ext cx="12700" cy="1269507"/>
          </a:xfrm>
          <a:prstGeom prst="curvedConnector3">
            <a:avLst>
              <a:gd name="adj1" fmla="val 1800000"/>
            </a:avLst>
          </a:prstGeom>
          <a:ln w="22225">
            <a:solidFill>
              <a:schemeClr val="tx1"/>
            </a:solidFill>
            <a:prstDash val="lg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36368" y="1808321"/>
            <a:ext cx="2542213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Kernel Stack</a:t>
            </a:r>
          </a:p>
        </p:txBody>
      </p:sp>
      <p:cxnSp>
        <p:nvCxnSpPr>
          <p:cNvPr id="20" name="Curved Connector 19"/>
          <p:cNvCxnSpPr>
            <a:stCxn id="9" idx="2"/>
            <a:endCxn id="8" idx="3"/>
          </p:cNvCxnSpPr>
          <p:nvPr/>
        </p:nvCxnSpPr>
        <p:spPr>
          <a:xfrm rot="5400000">
            <a:off x="7738626" y="3368446"/>
            <a:ext cx="1137082" cy="3977196"/>
          </a:xfrm>
          <a:prstGeom prst="curvedConnector2">
            <a:avLst/>
          </a:prstGeom>
          <a:ln w="22225">
            <a:solidFill>
              <a:schemeClr val="tx1"/>
            </a:solidFill>
            <a:prstDash val="lg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auto">
          <a:xfrm>
            <a:off x="4560791" y="3007052"/>
            <a:ext cx="1740023" cy="57704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NULL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4559395" y="4258065"/>
            <a:ext cx="1740023" cy="57704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NULL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4559394" y="5647418"/>
            <a:ext cx="1740023" cy="57704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NULL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7CAD34A2-AB20-4D17-B677-BDBE38BB84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619144"/>
          </a:xfrm>
        </p:spPr>
        <p:txBody>
          <a:bodyPr/>
          <a:lstStyle/>
          <a:p>
            <a:r>
              <a:rPr lang="en-US"/>
              <a:t>Stack Reference nullification on Object Destruction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BE87099-F5A9-4604-8DF3-B438486C0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55" y="289511"/>
            <a:ext cx="11945814" cy="899665"/>
          </a:xfrm>
        </p:spPr>
        <p:txBody>
          <a:bodyPr/>
          <a:lstStyle/>
          <a:p>
            <a:r>
              <a:rPr lang="en-US" sz="4800" dirty="0"/>
              <a:t>Revisiting Insecure Design: User mode callbacks</a:t>
            </a:r>
          </a:p>
        </p:txBody>
      </p:sp>
    </p:spTree>
    <p:extLst>
      <p:ext uri="{BB962C8B-B14F-4D97-AF65-F5344CB8AC3E}">
        <p14:creationId xmlns:p14="http://schemas.microsoft.com/office/powerpoint/2010/main" val="27607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15" grpId="0" animBg="1"/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7CAD34A2-AB20-4D17-B677-BDBE38BB84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1557" y="1342416"/>
            <a:ext cx="11653523" cy="3077766"/>
          </a:xfrm>
        </p:spPr>
        <p:txBody>
          <a:bodyPr/>
          <a:lstStyle/>
          <a:p>
            <a:r>
              <a:rPr lang="en-US" sz="3600" dirty="0"/>
              <a:t>USER objects with history of MSRC cases are getting enlightened </a:t>
            </a:r>
          </a:p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Menu</a:t>
            </a:r>
          </a:p>
          <a:p>
            <a:r>
              <a:rPr lang="en-US" sz="2800" dirty="0" err="1">
                <a:solidFill>
                  <a:schemeClr val="tx1"/>
                </a:solidFill>
                <a:latin typeface="+mn-lt"/>
              </a:rPr>
              <a:t>PopUp</a:t>
            </a:r>
            <a:r>
              <a:rPr lang="en-US" sz="2800" dirty="0">
                <a:solidFill>
                  <a:schemeClr val="tx1"/>
                </a:solidFill>
                <a:latin typeface="+mn-lt"/>
              </a:rPr>
              <a:t> Menu</a:t>
            </a:r>
          </a:p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Windows Class</a:t>
            </a:r>
          </a:p>
          <a:p>
            <a:r>
              <a:rPr lang="en-US" sz="2800" dirty="0">
                <a:solidFill>
                  <a:schemeClr val="tx1"/>
                </a:solidFill>
              </a:rPr>
              <a:t>+More objects on opportunity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23B8FD-7491-44B0-B429-5EFA97E5BFDF}"/>
              </a:ext>
            </a:extLst>
          </p:cNvPr>
          <p:cNvSpPr/>
          <p:nvPr/>
        </p:nvSpPr>
        <p:spPr>
          <a:xfrm>
            <a:off x="271557" y="4814163"/>
            <a:ext cx="1057399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Impact</a:t>
            </a:r>
          </a:p>
          <a:p>
            <a:r>
              <a:rPr lang="en-US" sz="3200" dirty="0"/>
              <a:t>For objects that are SRT enlightened, user mode callback based UAF becomes unexploitable.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721CF70-9BF5-4C64-B737-E3B0ACD3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55" y="289511"/>
            <a:ext cx="11945814" cy="899665"/>
          </a:xfrm>
        </p:spPr>
        <p:txBody>
          <a:bodyPr/>
          <a:lstStyle/>
          <a:p>
            <a:r>
              <a:rPr lang="en-US" sz="4800" dirty="0"/>
              <a:t>Revisiting Insecure Design: User mode callbacks</a:t>
            </a:r>
          </a:p>
        </p:txBody>
      </p:sp>
    </p:spTree>
    <p:extLst>
      <p:ext uri="{BB962C8B-B14F-4D97-AF65-F5344CB8AC3E}">
        <p14:creationId xmlns:p14="http://schemas.microsoft.com/office/powerpoint/2010/main" val="38024745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Revisiting Insecure Design</a:t>
            </a:r>
            <a:r>
              <a:rPr lang="en-US" dirty="0">
                <a:solidFill>
                  <a:schemeClr val="tx1"/>
                </a:solidFill>
              </a:rPr>
              <a:t>: Shared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7" y="1268765"/>
            <a:ext cx="7154819" cy="2976065"/>
          </a:xfrm>
        </p:spPr>
        <p:txBody>
          <a:bodyPr>
            <a:normAutofit/>
          </a:bodyPr>
          <a:lstStyle/>
          <a:p>
            <a:r>
              <a:rPr lang="en-US" sz="3200" dirty="0"/>
              <a:t>Sharing data is actually fairly common between kernel and user mode</a:t>
            </a:r>
          </a:p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But Win32k has some unique requirements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C7EDA7-EAB6-4E01-AF6E-70BB21C11A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165806" y="1502681"/>
            <a:ext cx="3578255" cy="223997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7D87ED9-FC5B-4D2F-B994-B4AE44AA56A8}"/>
              </a:ext>
            </a:extLst>
          </p:cNvPr>
          <p:cNvSpPr txBox="1">
            <a:spLocks/>
          </p:cNvSpPr>
          <p:nvPr/>
        </p:nvSpPr>
        <p:spPr>
          <a:xfrm>
            <a:off x="269238" y="4452257"/>
            <a:ext cx="11653523" cy="1829383"/>
          </a:xfrm>
          <a:prstGeom prst="rect">
            <a:avLst/>
          </a:prstGeom>
        </p:spPr>
        <p:txBody>
          <a:bodyPr vert="horz" wrap="square" lIns="146304" tIns="91440" rIns="146304" bIns="91440" rtlCol="0">
            <a:normAutofit fontScale="92500" lnSpcReduction="20000"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137" kern="1200" spc="0" baseline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4097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568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48193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372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722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372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900" dirty="0"/>
              <a:t>Handle tables</a:t>
            </a:r>
          </a:p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List of referenced to USER/GDI objects</a:t>
            </a:r>
          </a:p>
          <a:p>
            <a:r>
              <a:rPr lang="en-US" sz="3900" dirty="0"/>
              <a:t>Desktop heap</a:t>
            </a:r>
          </a:p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A subset of USER objects are shared with user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5331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838200" y="4483767"/>
            <a:ext cx="8905875" cy="2189749"/>
          </a:xfrm>
          <a:prstGeom prst="rect">
            <a:avLst/>
          </a:prstGeom>
          <a:solidFill>
            <a:srgbClr val="A9D18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71557" y="1231047"/>
            <a:ext cx="11653523" cy="906321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>
                <a:latin typeface="+mn-lt"/>
              </a:rPr>
              <a:t>Handle table – list of USER objects</a:t>
            </a:r>
          </a:p>
          <a:p>
            <a:r>
              <a:rPr lang="en-US" sz="2600" dirty="0">
                <a:latin typeface="+mn-lt"/>
              </a:rPr>
              <a:t>Desktop heap – host the USER objects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838200" y="4451684"/>
            <a:ext cx="8905875" cy="550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443789" y="4555956"/>
            <a:ext cx="1339516" cy="2021307"/>
          </a:xfrm>
          <a:prstGeom prst="rect">
            <a:avLst/>
          </a:prstGeom>
          <a:solidFill>
            <a:srgbClr val="4472C4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43789" y="2395185"/>
            <a:ext cx="1339516" cy="1952225"/>
          </a:xfrm>
          <a:prstGeom prst="rect">
            <a:avLst/>
          </a:prstGeom>
          <a:solidFill>
            <a:srgbClr val="4472C4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Replicated view of kernel space</a:t>
            </a:r>
          </a:p>
        </p:txBody>
      </p:sp>
      <p:sp>
        <p:nvSpPr>
          <p:cNvPr id="9" name="Rectangle 8"/>
          <p:cNvSpPr/>
          <p:nvPr/>
        </p:nvSpPr>
        <p:spPr>
          <a:xfrm>
            <a:off x="6157812" y="4542551"/>
            <a:ext cx="1339516" cy="2034712"/>
          </a:xfrm>
          <a:prstGeom prst="rect">
            <a:avLst/>
          </a:prstGeom>
          <a:solidFill>
            <a:srgbClr val="4472C4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157812" y="2395185"/>
            <a:ext cx="1339516" cy="1970153"/>
          </a:xfrm>
          <a:prstGeom prst="rect">
            <a:avLst/>
          </a:prstGeom>
          <a:solidFill>
            <a:srgbClr val="4472C4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Replicated view of kernel space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443789" y="4347410"/>
            <a:ext cx="0" cy="272714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783305" y="4347410"/>
            <a:ext cx="0" cy="272714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157812" y="4328390"/>
            <a:ext cx="0" cy="272714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497328" y="4293945"/>
            <a:ext cx="0" cy="272714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562944" y="2111984"/>
            <a:ext cx="1242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Handle Table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250080" y="2107835"/>
            <a:ext cx="1246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Desktop heap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660228" y="4159948"/>
            <a:ext cx="1053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 Space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660229" y="4464747"/>
            <a:ext cx="1129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Kernel Space</a:t>
            </a:r>
          </a:p>
        </p:txBody>
      </p:sp>
      <p:sp>
        <p:nvSpPr>
          <p:cNvPr id="41" name="Rectangle: Rounded Corners 40"/>
          <p:cNvSpPr/>
          <p:nvPr/>
        </p:nvSpPr>
        <p:spPr>
          <a:xfrm>
            <a:off x="1489910" y="4588046"/>
            <a:ext cx="1247273" cy="5454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Table entry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 pointer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pOwner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Rectangle: Rounded Corners 41"/>
          <p:cNvSpPr/>
          <p:nvPr/>
        </p:nvSpPr>
        <p:spPr>
          <a:xfrm>
            <a:off x="1489911" y="5165559"/>
            <a:ext cx="1247273" cy="5454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Table entry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 pointer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pOwner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: Rounded Corners 42"/>
          <p:cNvSpPr/>
          <p:nvPr/>
        </p:nvSpPr>
        <p:spPr>
          <a:xfrm>
            <a:off x="1479884" y="5997101"/>
            <a:ext cx="1247273" cy="5454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Table entry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 pointer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pOwner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5" name="Connector: Elbow 54"/>
          <p:cNvCxnSpPr>
            <a:cxnSpLocks/>
            <a:endCxn id="44" idx="1"/>
          </p:cNvCxnSpPr>
          <p:nvPr/>
        </p:nvCxnSpPr>
        <p:spPr>
          <a:xfrm>
            <a:off x="2567664" y="5451009"/>
            <a:ext cx="1786036" cy="36366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: Rounded Corners 68"/>
          <p:cNvSpPr/>
          <p:nvPr/>
        </p:nvSpPr>
        <p:spPr>
          <a:xfrm>
            <a:off x="6272091" y="5015048"/>
            <a:ext cx="1132473" cy="31695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 object</a:t>
            </a:r>
          </a:p>
        </p:txBody>
      </p:sp>
      <p:cxnSp>
        <p:nvCxnSpPr>
          <p:cNvPr id="76" name="Straight Arrow Connector 75"/>
          <p:cNvCxnSpPr>
            <a:cxnSpLocks/>
          </p:cNvCxnSpPr>
          <p:nvPr/>
        </p:nvCxnSpPr>
        <p:spPr>
          <a:xfrm>
            <a:off x="7296801" y="5197522"/>
            <a:ext cx="98659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cxnSpLocks/>
            <a:stCxn id="69" idx="2"/>
            <a:endCxn id="48" idx="0"/>
          </p:cNvCxnSpPr>
          <p:nvPr/>
        </p:nvCxnSpPr>
        <p:spPr>
          <a:xfrm flipH="1">
            <a:off x="6827570" y="5332003"/>
            <a:ext cx="10758" cy="7873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9939588" y="5064253"/>
            <a:ext cx="515856" cy="374020"/>
          </a:xfrm>
          <a:prstGeom prst="rect">
            <a:avLst/>
          </a:prstGeom>
          <a:solidFill>
            <a:srgbClr val="CBE3BB"/>
          </a:solidFill>
          <a:ln>
            <a:solidFill>
              <a:srgbClr val="CBE3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0417344" y="5097391"/>
            <a:ext cx="1053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Kernel pool</a:t>
            </a:r>
          </a:p>
        </p:txBody>
      </p:sp>
      <p:cxnSp>
        <p:nvCxnSpPr>
          <p:cNvPr id="106" name="Straight Arrow Connector 105"/>
          <p:cNvCxnSpPr>
            <a:cxnSpLocks/>
          </p:cNvCxnSpPr>
          <p:nvPr/>
        </p:nvCxnSpPr>
        <p:spPr>
          <a:xfrm>
            <a:off x="9939588" y="5699457"/>
            <a:ext cx="4777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10371720" y="5523509"/>
            <a:ext cx="1352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Kernel pointers</a:t>
            </a:r>
          </a:p>
        </p:txBody>
      </p:sp>
      <p:sp>
        <p:nvSpPr>
          <p:cNvPr id="4" name="Explosion: 8 Points 3"/>
          <p:cNvSpPr/>
          <p:nvPr/>
        </p:nvSpPr>
        <p:spPr bwMode="auto">
          <a:xfrm>
            <a:off x="2579095" y="4487507"/>
            <a:ext cx="447676" cy="471236"/>
          </a:xfrm>
          <a:prstGeom prst="irregularSeal1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8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1" name="Explosion: 8 Points 50"/>
          <p:cNvSpPr/>
          <p:nvPr/>
        </p:nvSpPr>
        <p:spPr bwMode="auto">
          <a:xfrm>
            <a:off x="2514801" y="5054276"/>
            <a:ext cx="543127" cy="471236"/>
          </a:xfrm>
          <a:prstGeom prst="irregularSeal1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8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2" name="Explosion: 8 Points 51"/>
          <p:cNvSpPr/>
          <p:nvPr/>
        </p:nvSpPr>
        <p:spPr bwMode="auto">
          <a:xfrm>
            <a:off x="7321169" y="4767456"/>
            <a:ext cx="444557" cy="471236"/>
          </a:xfrm>
          <a:prstGeom prst="irregularSeal1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7" name="Explosion: 8 Points 56"/>
          <p:cNvSpPr/>
          <p:nvPr/>
        </p:nvSpPr>
        <p:spPr bwMode="auto">
          <a:xfrm>
            <a:off x="6780980" y="5241647"/>
            <a:ext cx="474439" cy="396111"/>
          </a:xfrm>
          <a:prstGeom prst="irregularSeal1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8" name="Explosion: 8 Points 57"/>
          <p:cNvSpPr/>
          <p:nvPr/>
        </p:nvSpPr>
        <p:spPr bwMode="auto">
          <a:xfrm>
            <a:off x="10010887" y="5834822"/>
            <a:ext cx="444557" cy="471236"/>
          </a:xfrm>
          <a:prstGeom prst="irregularSeal1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0429203" y="5916291"/>
            <a:ext cx="1352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Leaked pointers</a:t>
            </a:r>
          </a:p>
        </p:txBody>
      </p:sp>
      <p:cxnSp>
        <p:nvCxnSpPr>
          <p:cNvPr id="62" name="Connector: Elbow 61"/>
          <p:cNvCxnSpPr>
            <a:cxnSpLocks/>
            <a:endCxn id="45" idx="1"/>
          </p:cNvCxnSpPr>
          <p:nvPr/>
        </p:nvCxnSpPr>
        <p:spPr>
          <a:xfrm>
            <a:off x="2199836" y="5614023"/>
            <a:ext cx="2149849" cy="632344"/>
          </a:xfrm>
          <a:prstGeom prst="bentConnector3">
            <a:avLst>
              <a:gd name="adj1" fmla="val 3200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Explosion: 8 Points 62"/>
          <p:cNvSpPr/>
          <p:nvPr/>
        </p:nvSpPr>
        <p:spPr bwMode="auto">
          <a:xfrm>
            <a:off x="2530974" y="5537208"/>
            <a:ext cx="454041" cy="361809"/>
          </a:xfrm>
          <a:prstGeom prst="irregularSeal1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80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47" name="Connector: Elbow 46"/>
          <p:cNvCxnSpPr>
            <a:cxnSpLocks/>
          </p:cNvCxnSpPr>
          <p:nvPr/>
        </p:nvCxnSpPr>
        <p:spPr>
          <a:xfrm>
            <a:off x="2567664" y="4845146"/>
            <a:ext cx="3658307" cy="36251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353D771B-1288-4A54-AB94-75DA000986BE}"/>
              </a:ext>
            </a:extLst>
          </p:cNvPr>
          <p:cNvSpPr/>
          <p:nvPr/>
        </p:nvSpPr>
        <p:spPr>
          <a:xfrm>
            <a:off x="4353700" y="5645986"/>
            <a:ext cx="1132473" cy="337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 object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2B142B68-BFF1-4F63-B2B6-0BB8D5947DE5}"/>
              </a:ext>
            </a:extLst>
          </p:cNvPr>
          <p:cNvSpPr/>
          <p:nvPr/>
        </p:nvSpPr>
        <p:spPr>
          <a:xfrm>
            <a:off x="4349685" y="6070178"/>
            <a:ext cx="1132473" cy="3523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 object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51E7323F-8B9D-4C6F-8F6E-87CF4E63693C}"/>
              </a:ext>
            </a:extLst>
          </p:cNvPr>
          <p:cNvSpPr/>
          <p:nvPr/>
        </p:nvSpPr>
        <p:spPr>
          <a:xfrm>
            <a:off x="8269624" y="5027224"/>
            <a:ext cx="1132473" cy="337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 object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08F025C-7880-48AC-B18C-4B5BC7B17688}"/>
              </a:ext>
            </a:extLst>
          </p:cNvPr>
          <p:cNvSpPr/>
          <p:nvPr/>
        </p:nvSpPr>
        <p:spPr>
          <a:xfrm>
            <a:off x="6261333" y="6119327"/>
            <a:ext cx="1132473" cy="3373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 object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7E3313-0D89-4FC0-A3C2-0E05D7B4D31C}"/>
              </a:ext>
            </a:extLst>
          </p:cNvPr>
          <p:cNvSpPr txBox="1"/>
          <p:nvPr/>
        </p:nvSpPr>
        <p:spPr>
          <a:xfrm>
            <a:off x="3460682" y="2163942"/>
            <a:ext cx="1711046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User32.dll</a:t>
            </a:r>
          </a:p>
        </p:txBody>
      </p:sp>
      <p:sp>
        <p:nvSpPr>
          <p:cNvPr id="25" name="Arrow: Left 24">
            <a:extLst>
              <a:ext uri="{FF2B5EF4-FFF2-40B4-BE49-F238E27FC236}">
                <a16:creationId xmlns:a16="http://schemas.microsoft.com/office/drawing/2014/main" id="{D408F347-B109-4D5F-A207-8DFCB6F3ED90}"/>
              </a:ext>
            </a:extLst>
          </p:cNvPr>
          <p:cNvSpPr/>
          <p:nvPr/>
        </p:nvSpPr>
        <p:spPr bwMode="auto">
          <a:xfrm rot="19441980">
            <a:off x="2796677" y="2934540"/>
            <a:ext cx="1136154" cy="228732"/>
          </a:xfrm>
          <a:prstGeom prst="lef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4" name="Arrow: Left 53">
            <a:extLst>
              <a:ext uri="{FF2B5EF4-FFF2-40B4-BE49-F238E27FC236}">
                <a16:creationId xmlns:a16="http://schemas.microsoft.com/office/drawing/2014/main" id="{4853FD0F-CFDB-49F9-9A7E-B2F3B7771783}"/>
              </a:ext>
            </a:extLst>
          </p:cNvPr>
          <p:cNvSpPr/>
          <p:nvPr/>
        </p:nvSpPr>
        <p:spPr bwMode="auto">
          <a:xfrm rot="12371483">
            <a:off x="4914082" y="2821910"/>
            <a:ext cx="1136154" cy="228732"/>
          </a:xfrm>
          <a:prstGeom prst="lef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CC0F9D6D-7E10-4E26-9717-C1DE292D9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/>
          <a:p>
            <a:r>
              <a:rPr lang="en-US" sz="4800" dirty="0"/>
              <a:t>Revisiting Insecure Design</a:t>
            </a:r>
            <a:r>
              <a:rPr lang="en-US" dirty="0">
                <a:solidFill>
                  <a:schemeClr val="tx1"/>
                </a:solidFill>
              </a:rPr>
              <a:t>: Shared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794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3" grpId="0" animBg="1"/>
      <p:bldP spid="34" grpId="0"/>
      <p:bldP spid="35" grpId="0"/>
      <p:bldP spid="41" grpId="0" animBg="1"/>
      <p:bldP spid="42" grpId="0" animBg="1"/>
      <p:bldP spid="43" grpId="0" animBg="1"/>
      <p:bldP spid="69" grpId="0" animBg="1"/>
      <p:bldP spid="108" grpId="0"/>
      <p:bldP spid="4" grpId="0" animBg="1"/>
      <p:bldP spid="51" grpId="0" animBg="1"/>
      <p:bldP spid="52" grpId="0" animBg="1"/>
      <p:bldP spid="57" grpId="0" animBg="1"/>
      <p:bldP spid="58" grpId="0" animBg="1"/>
      <p:bldP spid="59" grpId="0"/>
      <p:bldP spid="63" grpId="0" animBg="1"/>
      <p:bldP spid="44" grpId="0" animBg="1"/>
      <p:bldP spid="45" grpId="0" animBg="1"/>
      <p:bldP spid="46" grpId="0" animBg="1"/>
      <p:bldP spid="48" grpId="0" animBg="1"/>
      <p:bldP spid="23" grpId="0"/>
      <p:bldP spid="25" grpId="0" animBg="1"/>
      <p:bldP spid="5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8" y="2622616"/>
            <a:ext cx="11653523" cy="2634567"/>
          </a:xfrm>
        </p:spPr>
        <p:txBody>
          <a:bodyPr/>
          <a:lstStyle/>
          <a:p>
            <a:r>
              <a:rPr lang="en-US" sz="4000" dirty="0"/>
              <a:t>For Performance</a:t>
            </a:r>
          </a:p>
          <a:p>
            <a:pPr lvl="1"/>
            <a:r>
              <a:rPr lang="en-US" sz="2800" dirty="0"/>
              <a:t>Save kernel context switches</a:t>
            </a:r>
          </a:p>
          <a:p>
            <a:pPr lvl="1"/>
            <a:r>
              <a:rPr lang="en-US" sz="2800" dirty="0"/>
              <a:t>Asynchronous access</a:t>
            </a:r>
          </a:p>
          <a:p>
            <a:pPr lvl="1"/>
            <a:r>
              <a:rPr lang="en-US" sz="2800" dirty="0"/>
              <a:t>Optimizations for specific operations</a:t>
            </a:r>
          </a:p>
          <a:p>
            <a:pPr lvl="1"/>
            <a:endParaRPr lang="en-US" sz="2800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1DBC76DD-B73A-44D4-8512-3F4E1AF14A20}"/>
              </a:ext>
            </a:extLst>
          </p:cNvPr>
          <p:cNvSpPr txBox="1">
            <a:spLocks/>
          </p:cNvSpPr>
          <p:nvPr/>
        </p:nvSpPr>
        <p:spPr>
          <a:xfrm>
            <a:off x="269238" y="1364090"/>
            <a:ext cx="11653523" cy="849463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137" kern="1200" spc="0" baseline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4097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568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48193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372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722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372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/>
              <a:t>But Why?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600B3D0-651F-43FA-B005-7208CB2D0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/>
          <a:p>
            <a:r>
              <a:rPr lang="en-US" sz="4800" dirty="0"/>
              <a:t>Revisiting Insecure Design</a:t>
            </a:r>
            <a:r>
              <a:rPr lang="en-US" dirty="0">
                <a:solidFill>
                  <a:schemeClr val="tx1"/>
                </a:solidFill>
              </a:rPr>
              <a:t>: Shared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9838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1F8BA9-CDE7-4A43-8188-721B9C202A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0379" y="1552384"/>
            <a:ext cx="5506923" cy="2185214"/>
          </a:xfrm>
        </p:spPr>
        <p:txBody>
          <a:bodyPr/>
          <a:lstStyle/>
          <a:p>
            <a:r>
              <a:rPr lang="en-US" sz="4800" dirty="0"/>
              <a:t>Why does it matter?</a:t>
            </a:r>
          </a:p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KASLR Bypass</a:t>
            </a:r>
          </a:p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Major cog in the Exploit Machinery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077BEC8-AE63-4AA0-852B-C62B310F8BE9}"/>
              </a:ext>
            </a:extLst>
          </p:cNvPr>
          <p:cNvGrpSpPr/>
          <p:nvPr/>
        </p:nvGrpSpPr>
        <p:grpSpPr>
          <a:xfrm>
            <a:off x="4064000" y="1189176"/>
            <a:ext cx="8128000" cy="5753095"/>
            <a:chOff x="1588654" y="569965"/>
            <a:chExt cx="8128000" cy="5753095"/>
          </a:xfrm>
        </p:grpSpPr>
        <p:graphicFrame>
          <p:nvGraphicFramePr>
            <p:cNvPr id="8" name="Diagram 7">
              <a:extLst>
                <a:ext uri="{FF2B5EF4-FFF2-40B4-BE49-F238E27FC236}">
                  <a16:creationId xmlns:a16="http://schemas.microsoft.com/office/drawing/2014/main" id="{5BB6BC8D-6C5B-4773-943A-0C41769C17B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189367545"/>
                </p:ext>
              </p:extLst>
            </p:nvPr>
          </p:nvGraphicFramePr>
          <p:xfrm>
            <a:off x="1588654" y="904393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A14F84E-CF3E-4CC7-9479-C6F509531238}"/>
                </a:ext>
              </a:extLst>
            </p:cNvPr>
            <p:cNvGrpSpPr/>
            <p:nvPr/>
          </p:nvGrpSpPr>
          <p:grpSpPr>
            <a:xfrm>
              <a:off x="6538167" y="1119482"/>
              <a:ext cx="2123675" cy="2123675"/>
              <a:chOff x="3151501" y="265581"/>
              <a:chExt cx="2123675" cy="2123675"/>
            </a:xfrm>
          </p:grpSpPr>
          <p:sp>
            <p:nvSpPr>
              <p:cNvPr id="19" name="Shape 18">
                <a:extLst>
                  <a:ext uri="{FF2B5EF4-FFF2-40B4-BE49-F238E27FC236}">
                    <a16:creationId xmlns:a16="http://schemas.microsoft.com/office/drawing/2014/main" id="{36BB046E-C104-4170-BD15-EEC876062FEA}"/>
                  </a:ext>
                </a:extLst>
              </p:cNvPr>
              <p:cNvSpPr/>
              <p:nvPr/>
            </p:nvSpPr>
            <p:spPr>
              <a:xfrm rot="20700000">
                <a:off x="3151501" y="265581"/>
                <a:ext cx="2123675" cy="2123675"/>
              </a:xfrm>
              <a:prstGeom prst="gear6">
                <a:avLst/>
              </a:prstGeom>
              <a:solidFill>
                <a:schemeClr val="accent1">
                  <a:hueOff val="0"/>
                  <a:satOff val="0"/>
                  <a:lumOff val="0"/>
                  <a:alpha val="44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0" name="Shape 4">
                <a:extLst>
                  <a:ext uri="{FF2B5EF4-FFF2-40B4-BE49-F238E27FC236}">
                    <a16:creationId xmlns:a16="http://schemas.microsoft.com/office/drawing/2014/main" id="{A83BB80A-869D-49B5-A136-AFC98237DDF5}"/>
                  </a:ext>
                </a:extLst>
              </p:cNvPr>
              <p:cNvSpPr txBox="1"/>
              <p:nvPr/>
            </p:nvSpPr>
            <p:spPr>
              <a:xfrm>
                <a:off x="3625307" y="669703"/>
                <a:ext cx="1192106" cy="119210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4130" tIns="24130" rIns="24130" bIns="24130" numCol="1" spcCol="1270" anchor="ctr" anchorCtr="0">
                <a:noAutofit/>
              </a:bodyPr>
              <a:lstStyle/>
              <a:p>
                <a:pPr marL="0" lvl="0" indent="0"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900" kern="1200"/>
                  <a:t>Memory corruption</a:t>
                </a:r>
              </a:p>
            </p:txBody>
          </p:sp>
        </p:grpSp>
        <p:sp>
          <p:nvSpPr>
            <p:cNvPr id="10" name="Arrow: Circular 9">
              <a:extLst>
                <a:ext uri="{FF2B5EF4-FFF2-40B4-BE49-F238E27FC236}">
                  <a16:creationId xmlns:a16="http://schemas.microsoft.com/office/drawing/2014/main" id="{9BC489ED-5819-4326-9AE4-88BAF1FBD6EF}"/>
                </a:ext>
              </a:extLst>
            </p:cNvPr>
            <p:cNvSpPr/>
            <p:nvPr/>
          </p:nvSpPr>
          <p:spPr>
            <a:xfrm flipH="1">
              <a:off x="5252331" y="569965"/>
              <a:ext cx="3844421" cy="2988394"/>
            </a:xfrm>
            <a:prstGeom prst="circularArrow">
              <a:avLst>
                <a:gd name="adj1" fmla="val 5984"/>
                <a:gd name="adj2" fmla="val 394124"/>
                <a:gd name="adj3" fmla="val 13313824"/>
                <a:gd name="adj4" fmla="val 10900519"/>
                <a:gd name="adj5" fmla="val 6981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6104A6C-6EC8-4554-BD70-2A4860F7F8BA}"/>
                </a:ext>
              </a:extLst>
            </p:cNvPr>
            <p:cNvGrpSpPr/>
            <p:nvPr/>
          </p:nvGrpSpPr>
          <p:grpSpPr>
            <a:xfrm>
              <a:off x="4649656" y="1171816"/>
              <a:ext cx="2123675" cy="2123675"/>
              <a:chOff x="3273095" y="238642"/>
              <a:chExt cx="2123675" cy="2123675"/>
            </a:xfrm>
          </p:grpSpPr>
          <p:sp>
            <p:nvSpPr>
              <p:cNvPr id="15" name="Shape 14">
                <a:extLst>
                  <a:ext uri="{FF2B5EF4-FFF2-40B4-BE49-F238E27FC236}">
                    <a16:creationId xmlns:a16="http://schemas.microsoft.com/office/drawing/2014/main" id="{F2943E70-65C4-4C58-B243-4ABE8E111498}"/>
                  </a:ext>
                </a:extLst>
              </p:cNvPr>
              <p:cNvSpPr/>
              <p:nvPr/>
            </p:nvSpPr>
            <p:spPr>
              <a:xfrm rot="20700000">
                <a:off x="3273095" y="238642"/>
                <a:ext cx="2123675" cy="2123675"/>
              </a:xfrm>
              <a:prstGeom prst="gear6">
                <a:avLst/>
              </a:prstGeom>
              <a:solidFill>
                <a:srgbClr val="321C22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6" name="Shape 4">
                <a:extLst>
                  <a:ext uri="{FF2B5EF4-FFF2-40B4-BE49-F238E27FC236}">
                    <a16:creationId xmlns:a16="http://schemas.microsoft.com/office/drawing/2014/main" id="{61BCF9E6-6415-4FFB-B277-0F992ED15101}"/>
                  </a:ext>
                </a:extLst>
              </p:cNvPr>
              <p:cNvSpPr txBox="1"/>
              <p:nvPr/>
            </p:nvSpPr>
            <p:spPr>
              <a:xfrm>
                <a:off x="3738879" y="704426"/>
                <a:ext cx="1192106" cy="1192106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7940" tIns="27940" rIns="27940" bIns="27940" numCol="1" spcCol="1270" anchor="ctr" anchorCtr="0">
                <a:noAutofit/>
              </a:bodyPr>
              <a:lstStyle/>
              <a:p>
                <a:pPr marL="0" lvl="0" indent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200" kern="1200"/>
                  <a:t>KASLR Bypass</a:t>
                </a:r>
              </a:p>
            </p:txBody>
          </p:sp>
        </p:grpSp>
        <p:sp>
          <p:nvSpPr>
            <p:cNvPr id="14" name="Arrow: Circular 13">
              <a:extLst>
                <a:ext uri="{FF2B5EF4-FFF2-40B4-BE49-F238E27FC236}">
                  <a16:creationId xmlns:a16="http://schemas.microsoft.com/office/drawing/2014/main" id="{88BE2C4D-8677-490E-9D0D-037A1A62E232}"/>
                </a:ext>
              </a:extLst>
            </p:cNvPr>
            <p:cNvSpPr/>
            <p:nvPr/>
          </p:nvSpPr>
          <p:spPr>
            <a:xfrm rot="1175179">
              <a:off x="4215318" y="879571"/>
              <a:ext cx="2589949" cy="2988394"/>
            </a:xfrm>
            <a:prstGeom prst="circularArrow">
              <a:avLst>
                <a:gd name="adj1" fmla="val 5984"/>
                <a:gd name="adj2" fmla="val 394124"/>
                <a:gd name="adj3" fmla="val 13313824"/>
                <a:gd name="adj4" fmla="val 10900519"/>
                <a:gd name="adj5" fmla="val 6981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F132DB20-3640-441A-89EE-61A85B46E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/>
          <a:p>
            <a:r>
              <a:rPr lang="en-US" sz="4800" dirty="0"/>
              <a:t>Revisiting Insecure Design</a:t>
            </a:r>
            <a:r>
              <a:rPr lang="en-US" dirty="0">
                <a:solidFill>
                  <a:schemeClr val="tx1"/>
                </a:solidFill>
              </a:rPr>
              <a:t>: Shared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06303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</a:rPr>
              <a:t>Typical Exploit (via Edge)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0F6EA7-7FAB-4AD8-A436-5B210F178977}"/>
              </a:ext>
            </a:extLst>
          </p:cNvPr>
          <p:cNvSpPr txBox="1">
            <a:spLocks/>
          </p:cNvSpPr>
          <p:nvPr/>
        </p:nvSpPr>
        <p:spPr>
          <a:xfrm>
            <a:off x="556437" y="2755064"/>
            <a:ext cx="6378575" cy="1016950"/>
          </a:xfrm>
          <a:prstGeom prst="rect">
            <a:avLst/>
          </a:prstGeom>
        </p:spPr>
        <p:txBody>
          <a:bodyPr vert="horz" wrap="square" lIns="146304" tIns="91440" rIns="146304" bIns="91440" rtlCol="0" anchor="ctr">
            <a:normAutofit lnSpcReduction="10000"/>
          </a:bodyPr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137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568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372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372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  <a:latin typeface="+mn-lt"/>
              </a:rPr>
              <a:t>Multiple Vulnerabilities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  <a:latin typeface="+mn-lt"/>
              </a:rPr>
              <a:t>Multiple Components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53001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8" y="1590624"/>
            <a:ext cx="11653523" cy="4564850"/>
          </a:xfrm>
        </p:spPr>
        <p:txBody>
          <a:bodyPr/>
          <a:lstStyle/>
          <a:p>
            <a:r>
              <a:rPr lang="en-US" sz="4800" dirty="0"/>
              <a:t>How do we fix?</a:t>
            </a:r>
          </a:p>
          <a:p>
            <a:endParaRPr lang="en-US" sz="3600" dirty="0"/>
          </a:p>
          <a:p>
            <a:r>
              <a:rPr lang="en-US" sz="3600" dirty="0"/>
              <a:t>Remove any kind of sharing and move all the code to kernel mode. Easy… Right?</a:t>
            </a:r>
          </a:p>
          <a:p>
            <a:pPr lvl="1"/>
            <a:r>
              <a:rPr lang="en-US" sz="2400" dirty="0"/>
              <a:t>Perf hit</a:t>
            </a:r>
          </a:p>
          <a:p>
            <a:pPr lvl="1"/>
            <a:r>
              <a:rPr lang="en-US" sz="2400" dirty="0"/>
              <a:t>Regression prone</a:t>
            </a:r>
          </a:p>
          <a:p>
            <a:pPr lvl="1"/>
            <a:r>
              <a:rPr lang="en-US" sz="2400" dirty="0"/>
              <a:t>May result in more security bugs</a:t>
            </a:r>
          </a:p>
          <a:p>
            <a:endParaRPr lang="en-US" sz="3600" dirty="0"/>
          </a:p>
          <a:p>
            <a:pPr lvl="1"/>
            <a:endParaRPr lang="en-US" sz="2400" dirty="0"/>
          </a:p>
          <a:p>
            <a:pPr marL="0" indent="0">
              <a:buNone/>
            </a:pPr>
            <a:endParaRPr lang="en-US" sz="3600" dirty="0"/>
          </a:p>
          <a:p>
            <a:pPr marL="457200" lvl="1" indent="0">
              <a:buNone/>
            </a:pPr>
            <a:endParaRPr lang="en-US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8DA7FB5-92AD-4EC4-BED0-D2B9EF889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/>
          <a:p>
            <a:r>
              <a:rPr lang="en-US" sz="4800" dirty="0"/>
              <a:t>Revisiting Insecure Design</a:t>
            </a:r>
            <a:r>
              <a:rPr lang="en-US" dirty="0">
                <a:solidFill>
                  <a:schemeClr val="tx1"/>
                </a:solidFill>
              </a:rPr>
              <a:t>: Shared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7684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38200" y="4464747"/>
            <a:ext cx="8115983" cy="2208769"/>
          </a:xfrm>
          <a:prstGeom prst="rect">
            <a:avLst/>
          </a:prstGeom>
          <a:solidFill>
            <a:srgbClr val="A9D18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E074A663-423B-450C-855B-AF1525E77732}"/>
              </a:ext>
            </a:extLst>
          </p:cNvPr>
          <p:cNvGrpSpPr/>
          <p:nvPr/>
        </p:nvGrpSpPr>
        <p:grpSpPr>
          <a:xfrm>
            <a:off x="1188720" y="4483767"/>
            <a:ext cx="1323340" cy="2073275"/>
            <a:chOff x="1188720" y="4483767"/>
            <a:chExt cx="1323340" cy="2073275"/>
          </a:xfrm>
        </p:grpSpPr>
        <p:sp>
          <p:nvSpPr>
            <p:cNvPr id="23" name="Rectangle 22"/>
            <p:cNvSpPr/>
            <p:nvPr/>
          </p:nvSpPr>
          <p:spPr>
            <a:xfrm>
              <a:off x="1188720" y="4483767"/>
              <a:ext cx="1323340" cy="20732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Yu Mincho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197864" y="4748928"/>
              <a:ext cx="1305942" cy="1038312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 panose="02020603050405020304" pitchFamily="18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 panose="02020603050405020304" pitchFamily="18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Times New Roman" panose="02020603050405020304" pitchFamily="18" charset="0"/>
                </a:rPr>
                <a:t>OwnerId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 panose="02020603050405020304" pitchFamily="18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Yu Mincho"/>
                  <a:cs typeface="Times New Roman" panose="02020603050405020304" pitchFamily="18" charset="0"/>
                </a:rPr>
                <a:t>Offset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Yu Mincho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1205808" y="5991209"/>
              <a:ext cx="1297998" cy="239298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Yu Mincho"/>
                  <a:cs typeface="Times New Roman" panose="02020603050405020304" pitchFamily="18" charset="0"/>
                </a:rPr>
                <a:t>……</a:t>
              </a:r>
            </a:p>
          </p:txBody>
        </p:sp>
      </p:grpSp>
      <p:cxnSp>
        <p:nvCxnSpPr>
          <p:cNvPr id="44" name="Connector: Elbow 43"/>
          <p:cNvCxnSpPr>
            <a:cxnSpLocks/>
          </p:cNvCxnSpPr>
          <p:nvPr/>
        </p:nvCxnSpPr>
        <p:spPr>
          <a:xfrm flipV="1">
            <a:off x="2055176" y="4691822"/>
            <a:ext cx="4405949" cy="846256"/>
          </a:xfrm>
          <a:prstGeom prst="bentConnector3">
            <a:avLst>
              <a:gd name="adj1" fmla="val 1275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 flipV="1">
            <a:off x="838200" y="4447054"/>
            <a:ext cx="8115983" cy="463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900923" y="4124887"/>
            <a:ext cx="1053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 Space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00923" y="4464747"/>
            <a:ext cx="1129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Kernel Space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119183" y="4748928"/>
            <a:ext cx="515856" cy="374020"/>
          </a:xfrm>
          <a:prstGeom prst="rect">
            <a:avLst/>
          </a:prstGeom>
          <a:solidFill>
            <a:srgbClr val="CBE3BB"/>
          </a:solidFill>
          <a:ln>
            <a:solidFill>
              <a:srgbClr val="CBE3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EDF74B70-2EBC-45F9-83C4-324E58BEC169}"/>
              </a:ext>
            </a:extLst>
          </p:cNvPr>
          <p:cNvGrpSpPr/>
          <p:nvPr/>
        </p:nvGrpSpPr>
        <p:grpSpPr>
          <a:xfrm>
            <a:off x="1188720" y="2159776"/>
            <a:ext cx="1323340" cy="2177689"/>
            <a:chOff x="1188720" y="2159776"/>
            <a:chExt cx="1323340" cy="2177689"/>
          </a:xfrm>
        </p:grpSpPr>
        <p:sp>
          <p:nvSpPr>
            <p:cNvPr id="28" name="Rectangle 27"/>
            <p:cNvSpPr/>
            <p:nvPr/>
          </p:nvSpPr>
          <p:spPr>
            <a:xfrm>
              <a:off x="1188720" y="2159776"/>
              <a:ext cx="1323340" cy="2177689"/>
            </a:xfrm>
            <a:prstGeom prst="rect">
              <a:avLst/>
            </a:prstGeom>
            <a:solidFill>
              <a:schemeClr val="accent6">
                <a:lumMod val="90000"/>
                <a:lumOff val="10000"/>
                <a:alpha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Yu Mincho"/>
                  <a:cs typeface="Times New Roman" panose="02020603050405020304" pitchFamily="18" charset="0"/>
                </a:rPr>
                <a:t> </a:t>
              </a: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197864" y="2500337"/>
              <a:ext cx="1304908" cy="93864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 panose="02020603050405020304" pitchFamily="18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lang="en-US" sz="1000" dirty="0">
                <a:solidFill>
                  <a:prstClr val="white"/>
                </a:solidFill>
                <a:latin typeface="Calibri" panose="020F0502020204030204"/>
                <a:cs typeface="Times New Roman" panose="02020603050405020304" pitchFamily="18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Times New Roman" panose="02020603050405020304" pitchFamily="18" charset="0"/>
                </a:rPr>
                <a:t>OwnerId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Times New Roman" panose="02020603050405020304" pitchFamily="18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Yu Mincho"/>
                  <a:cs typeface="Times New Roman" panose="02020603050405020304" pitchFamily="18" charset="0"/>
                </a:rPr>
                <a:t>Offset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Yu Mincho"/>
                  <a:cs typeface="Times New Roman" panose="02020603050405020304" pitchFamily="18" charset="0"/>
                </a:rPr>
                <a:t> </a:t>
              </a:r>
            </a:p>
          </p:txBody>
        </p:sp>
      </p:grpSp>
      <p:cxnSp>
        <p:nvCxnSpPr>
          <p:cNvPr id="57" name="Straight Connector 56"/>
          <p:cNvCxnSpPr>
            <a:cxnSpLocks/>
          </p:cNvCxnSpPr>
          <p:nvPr/>
        </p:nvCxnSpPr>
        <p:spPr>
          <a:xfrm>
            <a:off x="1197864" y="3997001"/>
            <a:ext cx="0" cy="48676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cxnSpLocks/>
          </p:cNvCxnSpPr>
          <p:nvPr/>
        </p:nvCxnSpPr>
        <p:spPr>
          <a:xfrm flipH="1">
            <a:off x="2511552" y="3997001"/>
            <a:ext cx="508" cy="49286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9631785" y="4761600"/>
            <a:ext cx="1129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Kernel pool</a:t>
            </a:r>
          </a:p>
        </p:txBody>
      </p:sp>
      <p:cxnSp>
        <p:nvCxnSpPr>
          <p:cNvPr id="75" name="Connector: Elbow 74"/>
          <p:cNvCxnSpPr>
            <a:cxnSpLocks/>
          </p:cNvCxnSpPr>
          <p:nvPr/>
        </p:nvCxnSpPr>
        <p:spPr>
          <a:xfrm flipV="1">
            <a:off x="9174254" y="5438276"/>
            <a:ext cx="553296" cy="294"/>
          </a:xfrm>
          <a:prstGeom prst="bentConnector3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9665766" y="5279925"/>
            <a:ext cx="16458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Redirection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Hard pointer/offset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EE563FE-52CB-46B2-BC70-D7025862C965}"/>
              </a:ext>
            </a:extLst>
          </p:cNvPr>
          <p:cNvGrpSpPr/>
          <p:nvPr/>
        </p:nvGrpSpPr>
        <p:grpSpPr>
          <a:xfrm>
            <a:off x="6444010" y="4483766"/>
            <a:ext cx="1352711" cy="2073275"/>
            <a:chOff x="6444010" y="4483766"/>
            <a:chExt cx="1352711" cy="2073275"/>
          </a:xfrm>
        </p:grpSpPr>
        <p:sp>
          <p:nvSpPr>
            <p:cNvPr id="27" name="Rectangle 26"/>
            <p:cNvSpPr/>
            <p:nvPr/>
          </p:nvSpPr>
          <p:spPr>
            <a:xfrm>
              <a:off x="6444010" y="4483766"/>
              <a:ext cx="1344646" cy="20732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Yu Mincho"/>
                <a:cs typeface="Times New Roman" panose="02020603050405020304" pitchFamily="18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6453061" y="4679842"/>
              <a:ext cx="1343660" cy="579618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Yu Mincho"/>
                  <a:cs typeface="Times New Roman" panose="02020603050405020304" pitchFamily="18" charset="0"/>
                </a:rPr>
                <a:t>data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Yu Mincho"/>
                  <a:cs typeface="Times New Roman" panose="02020603050405020304" pitchFamily="18" charset="0"/>
                </a:rPr>
                <a:t>Shared pointer(offset)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446520" y="5838782"/>
              <a:ext cx="1343660" cy="32325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Yu Mincho"/>
                  <a:cs typeface="Times New Roman" panose="02020603050405020304" pitchFamily="18" charset="0"/>
                </a:rPr>
                <a:t>………………</a:t>
              </a:r>
            </a:p>
          </p:txBody>
        </p:sp>
      </p:grpSp>
      <p:cxnSp>
        <p:nvCxnSpPr>
          <p:cNvPr id="82" name="Straight Arrow Connector 81"/>
          <p:cNvCxnSpPr>
            <a:cxnSpLocks/>
          </p:cNvCxnSpPr>
          <p:nvPr/>
        </p:nvCxnSpPr>
        <p:spPr>
          <a:xfrm flipH="1">
            <a:off x="6503863" y="5195935"/>
            <a:ext cx="594345" cy="62646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cxnSpLocks/>
          </p:cNvCxnSpPr>
          <p:nvPr/>
        </p:nvCxnSpPr>
        <p:spPr>
          <a:xfrm flipV="1">
            <a:off x="9132476" y="5648837"/>
            <a:ext cx="595074" cy="10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D58B74D4-FB93-43E8-AC10-EB4B94EA6448}"/>
              </a:ext>
            </a:extLst>
          </p:cNvPr>
          <p:cNvGrpSpPr/>
          <p:nvPr/>
        </p:nvGrpSpPr>
        <p:grpSpPr>
          <a:xfrm>
            <a:off x="6445557" y="2223895"/>
            <a:ext cx="1351164" cy="2113570"/>
            <a:chOff x="6445557" y="2223895"/>
            <a:chExt cx="1351164" cy="2113570"/>
          </a:xfrm>
        </p:grpSpPr>
        <p:sp>
          <p:nvSpPr>
            <p:cNvPr id="104" name="Rectangle 103"/>
            <p:cNvSpPr/>
            <p:nvPr/>
          </p:nvSpPr>
          <p:spPr>
            <a:xfrm>
              <a:off x="6445557" y="2223895"/>
              <a:ext cx="1344115" cy="2113570"/>
            </a:xfrm>
            <a:prstGeom prst="rect">
              <a:avLst/>
            </a:prstGeom>
            <a:solidFill>
              <a:srgbClr val="002060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Yu Mincho"/>
                <a:cs typeface="Times New Roman" panose="02020603050405020304" pitchFamily="18" charset="0"/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6446520" y="2382505"/>
              <a:ext cx="1343660" cy="579618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Yu Mincho"/>
                  <a:cs typeface="Times New Roman" panose="02020603050405020304" pitchFamily="18" charset="0"/>
                </a:rPr>
                <a:t>data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Yu Mincho"/>
                  <a:cs typeface="Times New Roman" panose="02020603050405020304" pitchFamily="18" charset="0"/>
                </a:rPr>
                <a:t>Shared pointer(offset)</a:t>
              </a: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6453061" y="3455514"/>
              <a:ext cx="1343660" cy="323255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Yu Mincho"/>
                  <a:cs typeface="Times New Roman" panose="02020603050405020304" pitchFamily="18" charset="0"/>
                </a:rPr>
                <a:t>………………</a:t>
              </a:r>
            </a:p>
          </p:txBody>
        </p:sp>
      </p:grpSp>
      <p:cxnSp>
        <p:nvCxnSpPr>
          <p:cNvPr id="107" name="Straight Connector 106"/>
          <p:cNvCxnSpPr>
            <a:cxnSpLocks/>
          </p:cNvCxnSpPr>
          <p:nvPr/>
        </p:nvCxnSpPr>
        <p:spPr>
          <a:xfrm flipH="1">
            <a:off x="6454262" y="3984522"/>
            <a:ext cx="508" cy="56832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cxnSpLocks/>
          </p:cNvCxnSpPr>
          <p:nvPr/>
        </p:nvCxnSpPr>
        <p:spPr>
          <a:xfrm>
            <a:off x="7772580" y="4124887"/>
            <a:ext cx="0" cy="60378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 Placeholder 2">
            <a:extLst>
              <a:ext uri="{FF2B5EF4-FFF2-40B4-BE49-F238E27FC236}">
                <a16:creationId xmlns:a16="http://schemas.microsoft.com/office/drawing/2014/main" id="{FDE17A36-7A7A-454A-9336-CB4BA22F19D0}"/>
              </a:ext>
            </a:extLst>
          </p:cNvPr>
          <p:cNvSpPr txBox="1">
            <a:spLocks/>
          </p:cNvSpPr>
          <p:nvPr/>
        </p:nvSpPr>
        <p:spPr>
          <a:xfrm>
            <a:off x="282594" y="1200601"/>
            <a:ext cx="11653523" cy="683264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137" kern="1200" spc="0" baseline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4097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568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48193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372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722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372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Fix Implemented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30C01C3-373E-4363-A637-FCF2A9117C8B}"/>
              </a:ext>
            </a:extLst>
          </p:cNvPr>
          <p:cNvSpPr txBox="1"/>
          <p:nvPr/>
        </p:nvSpPr>
        <p:spPr>
          <a:xfrm>
            <a:off x="1271957" y="1834714"/>
            <a:ext cx="1242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Handle Table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9B05113-8026-4E08-BEE2-E366812E5220}"/>
              </a:ext>
            </a:extLst>
          </p:cNvPr>
          <p:cNvSpPr txBox="1"/>
          <p:nvPr/>
        </p:nvSpPr>
        <p:spPr>
          <a:xfrm>
            <a:off x="6526005" y="1922572"/>
            <a:ext cx="1246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Desktop heap</a:t>
            </a:r>
          </a:p>
        </p:txBody>
      </p:sp>
      <p:sp>
        <p:nvSpPr>
          <p:cNvPr id="86" name="Title 1">
            <a:extLst>
              <a:ext uri="{FF2B5EF4-FFF2-40B4-BE49-F238E27FC236}">
                <a16:creationId xmlns:a16="http://schemas.microsoft.com/office/drawing/2014/main" id="{448D31BA-59E7-423C-9F5F-E8A310DB1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</p:spPr>
        <p:txBody>
          <a:bodyPr/>
          <a:lstStyle/>
          <a:p>
            <a:r>
              <a:rPr lang="en-US" sz="4800" dirty="0"/>
              <a:t>Revisiting Insecure Design</a:t>
            </a:r>
            <a:r>
              <a:rPr lang="en-US" dirty="0">
                <a:solidFill>
                  <a:schemeClr val="tx1"/>
                </a:solidFill>
              </a:rPr>
              <a:t>: Shared Data</a:t>
            </a:r>
            <a:endParaRPr lang="en-US" dirty="0"/>
          </a:p>
        </p:txBody>
      </p: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D0FCA75E-D1ED-4358-BBFC-5CA7D7EAC4A6}"/>
              </a:ext>
            </a:extLst>
          </p:cNvPr>
          <p:cNvCxnSpPr>
            <a:cxnSpLocks/>
          </p:cNvCxnSpPr>
          <p:nvPr/>
        </p:nvCxnSpPr>
        <p:spPr>
          <a:xfrm flipV="1">
            <a:off x="2054017" y="2390762"/>
            <a:ext cx="4405949" cy="846256"/>
          </a:xfrm>
          <a:prstGeom prst="bentConnector3">
            <a:avLst>
              <a:gd name="adj1" fmla="val 1275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2D4C8E9-7DBD-488B-99AD-9D6BF63096CC}"/>
              </a:ext>
            </a:extLst>
          </p:cNvPr>
          <p:cNvCxnSpPr>
            <a:cxnSpLocks/>
          </p:cNvCxnSpPr>
          <p:nvPr/>
        </p:nvCxnSpPr>
        <p:spPr>
          <a:xfrm flipV="1">
            <a:off x="5525477" y="4823641"/>
            <a:ext cx="1468938" cy="36959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D964AAD-4D58-4D20-9D35-7ED94ECFA27C}"/>
              </a:ext>
            </a:extLst>
          </p:cNvPr>
          <p:cNvCxnSpPr>
            <a:cxnSpLocks/>
          </p:cNvCxnSpPr>
          <p:nvPr/>
        </p:nvCxnSpPr>
        <p:spPr>
          <a:xfrm flipV="1">
            <a:off x="5545210" y="5091615"/>
            <a:ext cx="1004209" cy="276593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D4D8D1A-D356-4140-858D-A0E19654F3FA}"/>
              </a:ext>
            </a:extLst>
          </p:cNvPr>
          <p:cNvCxnSpPr>
            <a:cxnSpLocks/>
          </p:cNvCxnSpPr>
          <p:nvPr/>
        </p:nvCxnSpPr>
        <p:spPr>
          <a:xfrm flipH="1">
            <a:off x="4428717" y="5736825"/>
            <a:ext cx="250497" cy="20215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8" name="Picture 97">
            <a:extLst>
              <a:ext uri="{FF2B5EF4-FFF2-40B4-BE49-F238E27FC236}">
                <a16:creationId xmlns:a16="http://schemas.microsoft.com/office/drawing/2014/main" id="{B1D0AAEB-9730-488E-8EEC-E5DDDF9F62C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249" y="5630954"/>
            <a:ext cx="211742" cy="211742"/>
          </a:xfrm>
          <a:prstGeom prst="rect">
            <a:avLst/>
          </a:prstGeom>
        </p:spPr>
      </p:pic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191E1F3C-7436-401A-A43A-74D2C7890386}"/>
              </a:ext>
            </a:extLst>
          </p:cNvPr>
          <p:cNvCxnSpPr>
            <a:cxnSpLocks/>
          </p:cNvCxnSpPr>
          <p:nvPr/>
        </p:nvCxnSpPr>
        <p:spPr>
          <a:xfrm flipH="1">
            <a:off x="6475983" y="2829339"/>
            <a:ext cx="594345" cy="626461"/>
          </a:xfrm>
          <a:prstGeom prst="straightConnector1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E75E15C1-0DB8-4090-8F8D-DEEF774B2621}"/>
              </a:ext>
            </a:extLst>
          </p:cNvPr>
          <p:cNvGrpSpPr/>
          <p:nvPr/>
        </p:nvGrpSpPr>
        <p:grpSpPr>
          <a:xfrm>
            <a:off x="1417936" y="4464747"/>
            <a:ext cx="2672948" cy="2061885"/>
            <a:chOff x="1417936" y="4464747"/>
            <a:chExt cx="2672948" cy="2061885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1A44DF4D-2C8F-4467-9201-F02B24DAC4EF}"/>
                </a:ext>
              </a:extLst>
            </p:cNvPr>
            <p:cNvGrpSpPr/>
            <p:nvPr/>
          </p:nvGrpSpPr>
          <p:grpSpPr>
            <a:xfrm>
              <a:off x="1417936" y="4464747"/>
              <a:ext cx="2672948" cy="2061885"/>
              <a:chOff x="1380892" y="4483767"/>
              <a:chExt cx="2672948" cy="2061885"/>
            </a:xfrm>
          </p:grpSpPr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8F829C6B-C466-448D-AE54-B4CD06DBF12E}"/>
                  </a:ext>
                </a:extLst>
              </p:cNvPr>
              <p:cNvGrpSpPr/>
              <p:nvPr/>
            </p:nvGrpSpPr>
            <p:grpSpPr>
              <a:xfrm>
                <a:off x="1380892" y="4483767"/>
                <a:ext cx="2672948" cy="2061885"/>
                <a:chOff x="1380892" y="4483767"/>
                <a:chExt cx="2672948" cy="2061885"/>
              </a:xfrm>
            </p:grpSpPr>
            <p:pic>
              <p:nvPicPr>
                <p:cNvPr id="56" name="Picture 55"/>
                <p:cNvPicPr>
                  <a:picLocks noChangeAspect="1"/>
                </p:cNvPicPr>
                <p:nvPr/>
              </p:nvPicPr>
              <p:blipFill>
                <a:blip r:embed="rId4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380892" y="5438276"/>
                  <a:ext cx="286109" cy="286109"/>
                </a:xfrm>
                <a:prstGeom prst="rect">
                  <a:avLst/>
                </a:prstGeom>
              </p:spPr>
            </p:pic>
            <p:pic>
              <p:nvPicPr>
                <p:cNvPr id="63" name="Picture 62"/>
                <p:cNvPicPr>
                  <a:picLocks noChangeAspect="1"/>
                </p:cNvPicPr>
                <p:nvPr/>
              </p:nvPicPr>
              <p:blipFill>
                <a:blip r:embed="rId4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26329" y="4909826"/>
                  <a:ext cx="286109" cy="286109"/>
                </a:xfrm>
                <a:prstGeom prst="rect">
                  <a:avLst/>
                </a:prstGeom>
              </p:spPr>
            </p:pic>
            <p:grpSp>
              <p:nvGrpSpPr>
                <p:cNvPr id="118" name="Group 117">
                  <a:extLst>
                    <a:ext uri="{FF2B5EF4-FFF2-40B4-BE49-F238E27FC236}">
                      <a16:creationId xmlns:a16="http://schemas.microsoft.com/office/drawing/2014/main" id="{7058C7D6-BE67-425C-A5C2-64B4AC73FA72}"/>
                    </a:ext>
                  </a:extLst>
                </p:cNvPr>
                <p:cNvGrpSpPr/>
                <p:nvPr/>
              </p:nvGrpSpPr>
              <p:grpSpPr>
                <a:xfrm>
                  <a:off x="2410418" y="4483767"/>
                  <a:ext cx="1643422" cy="2061885"/>
                  <a:chOff x="2410418" y="4483767"/>
                  <a:chExt cx="1643422" cy="2061885"/>
                </a:xfrm>
              </p:grpSpPr>
              <p:sp>
                <p:nvSpPr>
                  <p:cNvPr id="22" name="Rectangle 21"/>
                  <p:cNvSpPr/>
                  <p:nvPr/>
                </p:nvSpPr>
                <p:spPr>
                  <a:xfrm>
                    <a:off x="2730500" y="5004015"/>
                    <a:ext cx="1323340" cy="152790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10000"/>
                      </a:lnSpc>
                      <a:spcBef>
                        <a:spcPts val="0"/>
                      </a:spcBef>
                      <a:spcAft>
                        <a:spcPts val="6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Yu Mincho"/>
                        <a:cs typeface="Times New Roman" panose="02020603050405020304" pitchFamily="18" charset="0"/>
                      </a:rPr>
                      <a:t>Kernel</a:t>
                    </a:r>
                    <a:r>
                      <a:rPr kumimoji="0" lang="en-US" sz="10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080"/>
                        </a:solidFill>
                        <a:effectLst/>
                        <a:uLnTx/>
                        <a:uFillTx/>
                        <a:latin typeface="Calibri" panose="020F0502020204030204"/>
                        <a:ea typeface="Yu Mincho"/>
                        <a:cs typeface="Times New Roman" panose="02020603050405020304" pitchFamily="18" charset="0"/>
                      </a:rPr>
                      <a:t> </a:t>
                    </a:r>
                    <a:r>
                      <a: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Yu Mincho"/>
                        <a:cs typeface="Times New Roman" panose="02020603050405020304" pitchFamily="18" charset="0"/>
                      </a:rPr>
                      <a:t>Handle Table</a:t>
                    </a:r>
                  </a:p>
                  <a:p>
                    <a:pPr marL="0" marR="0" lvl="0" indent="0" algn="l" defTabSz="914400" rtl="0" eaLnBrk="1" fontAlgn="auto" latinLnBrk="0" hangingPunct="1">
                      <a:lnSpc>
                        <a:spcPct val="110000"/>
                      </a:lnSpc>
                      <a:spcBef>
                        <a:spcPts val="0"/>
                      </a:spcBef>
                      <a:spcAft>
                        <a:spcPts val="6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Yu Mincho"/>
                        <a:cs typeface="Times New Roman" panose="02020603050405020304" pitchFamily="18" charset="0"/>
                      </a:rPr>
                      <a:t> </a:t>
                    </a:r>
                  </a:p>
                </p:txBody>
              </p:sp>
              <p:sp>
                <p:nvSpPr>
                  <p:cNvPr id="25" name="Rectangle 24"/>
                  <p:cNvSpPr/>
                  <p:nvPr/>
                </p:nvSpPr>
                <p:spPr>
                  <a:xfrm>
                    <a:off x="2756217" y="5310402"/>
                    <a:ext cx="1271905" cy="554654"/>
                  </a:xfrm>
                  <a:prstGeom prst="rect">
                    <a:avLst/>
                  </a:prstGeom>
                  <a:solidFill>
                    <a:schemeClr val="accent3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10000"/>
                      </a:lnSpc>
                      <a:spcBef>
                        <a:spcPts val="0"/>
                      </a:spcBef>
                      <a:spcAft>
                        <a:spcPts val="6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Yu Mincho"/>
                        <a:cs typeface="Times New Roman" panose="02020603050405020304" pitchFamily="18" charset="0"/>
                      </a:rPr>
                      <a:t>pOwner</a:t>
                    </a:r>
                    <a:endParaRPr kumimoji="0" 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Yu Mincho"/>
                      <a:cs typeface="Times New Roman" panose="02020603050405020304" pitchFamily="18" charset="0"/>
                    </a:endParaRPr>
                  </a:p>
                  <a:p>
                    <a:pPr marL="0" marR="0" lvl="0" indent="0" algn="ctr" defTabSz="914400" rtl="0" eaLnBrk="1" fontAlgn="auto" latinLnBrk="0" hangingPunct="1">
                      <a:lnSpc>
                        <a:spcPct val="110000"/>
                      </a:lnSpc>
                      <a:spcBef>
                        <a:spcPts val="0"/>
                      </a:spcBef>
                      <a:spcAft>
                        <a:spcPts val="6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Yu Mincho"/>
                        <a:cs typeface="Times New Roman" panose="02020603050405020304" pitchFamily="18" charset="0"/>
                      </a:rPr>
                      <a:t>pObj</a:t>
                    </a:r>
                    <a:endParaRPr kumimoji="0" 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Yu Mincho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31" name="Straight Connector 30"/>
                  <p:cNvCxnSpPr>
                    <a:cxnSpLocks/>
                  </p:cNvCxnSpPr>
                  <p:nvPr/>
                </p:nvCxnSpPr>
                <p:spPr>
                  <a:xfrm>
                    <a:off x="2512060" y="4483767"/>
                    <a:ext cx="227583" cy="52024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/>
                  <p:cNvCxnSpPr>
                    <a:cxnSpLocks/>
                  </p:cNvCxnSpPr>
                  <p:nvPr/>
                </p:nvCxnSpPr>
                <p:spPr>
                  <a:xfrm>
                    <a:off x="2468980" y="4748928"/>
                    <a:ext cx="254458" cy="55947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/>
                  <p:cNvCxnSpPr>
                    <a:cxnSpLocks/>
                  </p:cNvCxnSpPr>
                  <p:nvPr/>
                </p:nvCxnSpPr>
                <p:spPr>
                  <a:xfrm flipV="1">
                    <a:off x="2536845" y="6544983"/>
                    <a:ext cx="153470" cy="66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/>
                  <p:cNvCxnSpPr>
                    <a:cxnSpLocks/>
                  </p:cNvCxnSpPr>
                  <p:nvPr/>
                </p:nvCxnSpPr>
                <p:spPr>
                  <a:xfrm>
                    <a:off x="2487124" y="5825994"/>
                    <a:ext cx="296288" cy="5808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5" name="Rectangle 64"/>
                  <p:cNvSpPr/>
                  <p:nvPr/>
                </p:nvSpPr>
                <p:spPr>
                  <a:xfrm>
                    <a:off x="2783412" y="6142427"/>
                    <a:ext cx="1218043" cy="239298"/>
                  </a:xfrm>
                  <a:prstGeom prst="rect">
                    <a:avLst/>
                  </a:prstGeom>
                  <a:solidFill>
                    <a:schemeClr val="accent3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10000"/>
                      </a:lnSpc>
                      <a:spcBef>
                        <a:spcPts val="0"/>
                      </a:spcBef>
                      <a:spcAft>
                        <a:spcPts val="60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000" b="0" i="0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libri" panose="020F0502020204030204"/>
                        <a:ea typeface="Yu Mincho"/>
                        <a:cs typeface="Times New Roman" panose="02020603050405020304" pitchFamily="18" charset="0"/>
                      </a:rPr>
                      <a:t>pObj</a:t>
                    </a:r>
                    <a:endParaRPr kumimoji="0" 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Yu Mincho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69" name="Straight Connector 68"/>
                  <p:cNvCxnSpPr>
                    <a:cxnSpLocks/>
                  </p:cNvCxnSpPr>
                  <p:nvPr/>
                </p:nvCxnSpPr>
                <p:spPr>
                  <a:xfrm>
                    <a:off x="2418892" y="6024713"/>
                    <a:ext cx="407084" cy="137324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/>
                  <p:cNvCxnSpPr>
                    <a:cxnSpLocks/>
                  </p:cNvCxnSpPr>
                  <p:nvPr/>
                </p:nvCxnSpPr>
                <p:spPr>
                  <a:xfrm>
                    <a:off x="2410418" y="6213799"/>
                    <a:ext cx="386426" cy="17493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pic>
            <p:nvPicPr>
              <p:cNvPr id="73" name="Picture 72"/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37900" y="6154634"/>
                <a:ext cx="221667" cy="221667"/>
              </a:xfrm>
              <a:prstGeom prst="rect">
                <a:avLst/>
              </a:prstGeom>
            </p:spPr>
          </p:pic>
          <p:pic>
            <p:nvPicPr>
              <p:cNvPr id="78" name="Picture 77"/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60607" y="5610416"/>
                <a:ext cx="229145" cy="229145"/>
              </a:xfrm>
              <a:prstGeom prst="rect">
                <a:avLst/>
              </a:prstGeom>
            </p:spPr>
          </p:pic>
        </p:grpSp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2467" y="5326690"/>
              <a:ext cx="245289" cy="245289"/>
            </a:xfrm>
            <a:prstGeom prst="rect">
              <a:avLst/>
            </a:prstGeom>
          </p:spPr>
        </p:pic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8FFB0ED-E6E2-45CD-A0A4-BBA3B00347A0}"/>
              </a:ext>
            </a:extLst>
          </p:cNvPr>
          <p:cNvGrpSpPr/>
          <p:nvPr/>
        </p:nvGrpSpPr>
        <p:grpSpPr>
          <a:xfrm>
            <a:off x="3580684" y="4736689"/>
            <a:ext cx="2895299" cy="1796272"/>
            <a:chOff x="3580684" y="4736689"/>
            <a:chExt cx="2895299" cy="1796272"/>
          </a:xfrm>
        </p:grpSpPr>
        <p:cxnSp>
          <p:nvCxnSpPr>
            <p:cNvPr id="81" name="Straight Arrow Connector 80"/>
            <p:cNvCxnSpPr>
              <a:cxnSpLocks/>
              <a:endCxn id="77" idx="1"/>
            </p:cNvCxnSpPr>
            <p:nvPr/>
          </p:nvCxnSpPr>
          <p:spPr>
            <a:xfrm>
              <a:off x="3580684" y="6313053"/>
              <a:ext cx="1004922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D510CB97-FAA1-4E9A-A91D-417FF38EF884}"/>
                </a:ext>
              </a:extLst>
            </p:cNvPr>
            <p:cNvGrpSpPr/>
            <p:nvPr/>
          </p:nvGrpSpPr>
          <p:grpSpPr>
            <a:xfrm>
              <a:off x="4585606" y="5858552"/>
              <a:ext cx="1890377" cy="674409"/>
              <a:chOff x="4585606" y="5858552"/>
              <a:chExt cx="1890377" cy="674409"/>
            </a:xfrm>
          </p:grpSpPr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4136B6A0-9F8D-4665-A646-0C4E4923AD19}"/>
                  </a:ext>
                </a:extLst>
              </p:cNvPr>
              <p:cNvGrpSpPr/>
              <p:nvPr/>
            </p:nvGrpSpPr>
            <p:grpSpPr>
              <a:xfrm>
                <a:off x="4585606" y="5858552"/>
                <a:ext cx="1890377" cy="612919"/>
                <a:chOff x="4585606" y="5858552"/>
                <a:chExt cx="1890377" cy="612919"/>
              </a:xfrm>
            </p:grpSpPr>
            <p:cxnSp>
              <p:nvCxnSpPr>
                <p:cNvPr id="89" name="Straight Connector 88"/>
                <p:cNvCxnSpPr>
                  <a:cxnSpLocks/>
                </p:cNvCxnSpPr>
                <p:nvPr/>
              </p:nvCxnSpPr>
              <p:spPr>
                <a:xfrm flipV="1">
                  <a:off x="5742729" y="6162037"/>
                  <a:ext cx="733254" cy="29566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>
                  <a:cxnSpLocks/>
                </p:cNvCxnSpPr>
                <p:nvPr/>
              </p:nvCxnSpPr>
              <p:spPr>
                <a:xfrm flipV="1">
                  <a:off x="5730875" y="5858552"/>
                  <a:ext cx="714682" cy="28866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" name="Rectangle 76"/>
                <p:cNvSpPr/>
                <p:nvPr/>
              </p:nvSpPr>
              <p:spPr>
                <a:xfrm>
                  <a:off x="4585606" y="6154634"/>
                  <a:ext cx="1109472" cy="316837"/>
                </a:xfrm>
                <a:prstGeom prst="rect">
                  <a:avLst/>
                </a:prstGeom>
                <a:solidFill>
                  <a:schemeClr val="tx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6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Yu Mincho"/>
                      <a:cs typeface="Times New Roman" panose="02020603050405020304" pitchFamily="18" charset="0"/>
                    </a:rPr>
                    <a:t>……………</a:t>
                  </a:r>
                </a:p>
              </p:txBody>
            </p:sp>
          </p:grpSp>
          <p:pic>
            <p:nvPicPr>
              <p:cNvPr id="67" name="Picture 66"/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62013" y="6321219"/>
                <a:ext cx="211742" cy="211742"/>
              </a:xfrm>
              <a:prstGeom prst="rect">
                <a:avLst/>
              </a:prstGeom>
            </p:spPr>
          </p:pic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2D634758-80D8-403E-9A9F-94B6941E5590}"/>
                </a:ext>
              </a:extLst>
            </p:cNvPr>
            <p:cNvGrpSpPr/>
            <p:nvPr/>
          </p:nvGrpSpPr>
          <p:grpSpPr>
            <a:xfrm>
              <a:off x="4587130" y="4736689"/>
              <a:ext cx="1880128" cy="1261940"/>
              <a:chOff x="4587130" y="4736689"/>
              <a:chExt cx="1880128" cy="1261940"/>
            </a:xfrm>
          </p:grpSpPr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A5E3B23B-057A-4386-8293-DE1B13577DEE}"/>
                  </a:ext>
                </a:extLst>
              </p:cNvPr>
              <p:cNvGrpSpPr/>
              <p:nvPr/>
            </p:nvGrpSpPr>
            <p:grpSpPr>
              <a:xfrm>
                <a:off x="4587130" y="5066369"/>
                <a:ext cx="1129675" cy="932260"/>
                <a:chOff x="4587130" y="5066369"/>
                <a:chExt cx="1129675" cy="932260"/>
              </a:xfrm>
            </p:grpSpPr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2FCD0EA1-63F1-43F8-A5D2-2DF25BFCB4FD}"/>
                    </a:ext>
                  </a:extLst>
                </p:cNvPr>
                <p:cNvSpPr/>
                <p:nvPr/>
              </p:nvSpPr>
              <p:spPr>
                <a:xfrm>
                  <a:off x="4587130" y="5066369"/>
                  <a:ext cx="1129675" cy="932260"/>
                </a:xfrm>
                <a:prstGeom prst="rect">
                  <a:avLst/>
                </a:prstGeom>
                <a:solidFill>
                  <a:schemeClr val="tx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10000"/>
                    </a:lnSpc>
                    <a:spcBef>
                      <a:spcPts val="0"/>
                    </a:spcBef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Yu Mincho"/>
                      <a:cs typeface="Times New Roman" panose="02020603050405020304" pitchFamily="18" charset="0"/>
                    </a:rPr>
                    <a:t>Shared Data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10000"/>
                    </a:lnSpc>
                    <a:spcBef>
                      <a:spcPts val="0"/>
                    </a:spcBef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000" dirty="0">
                      <a:solidFill>
                        <a:prstClr val="white"/>
                      </a:solidFill>
                      <a:latin typeface="Calibri" panose="020F0502020204030204"/>
                      <a:ea typeface="Yu Mincho"/>
                      <a:cs typeface="Times New Roman" panose="02020603050405020304" pitchFamily="18" charset="0"/>
                    </a:rPr>
                    <a:t>Shared Pointer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10000"/>
                    </a:lnSpc>
                    <a:spcBef>
                      <a:spcPts val="0"/>
                    </a:spcBef>
                    <a:buClrTx/>
                    <a:buSzTx/>
                    <a:buFontTx/>
                    <a:buNone/>
                    <a:tabLst/>
                    <a:defRPr/>
                  </a:pPr>
                  <a:endParaRPr lang="en-US" sz="1000" dirty="0">
                    <a:solidFill>
                      <a:prstClr val="white"/>
                    </a:solidFill>
                    <a:latin typeface="Calibri" panose="020F0502020204030204"/>
                    <a:ea typeface="Yu Mincho"/>
                    <a:cs typeface="Times New Roman" panose="02020603050405020304" pitchFamily="18" charset="0"/>
                  </a:endParaRPr>
                </a:p>
                <a:p>
                  <a:pPr marL="0" marR="0" lvl="0" indent="0" algn="ctr" defTabSz="914400" rtl="0" eaLnBrk="1" fontAlgn="auto" latinLnBrk="0" hangingPunct="1">
                    <a:lnSpc>
                      <a:spcPct val="110000"/>
                    </a:lnSpc>
                    <a:spcBef>
                      <a:spcPts val="0"/>
                    </a:spcBef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sz="1000" noProof="0" dirty="0">
                      <a:solidFill>
                        <a:prstClr val="white"/>
                      </a:solidFill>
                      <a:latin typeface="Calibri" panose="020F0502020204030204"/>
                      <a:ea typeface="Yu Mincho"/>
                      <a:cs typeface="Times New Roman" panose="02020603050405020304" pitchFamily="18" charset="0"/>
                    </a:rPr>
                    <a:t>Exclusive pointer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10000"/>
                    </a:lnSpc>
                    <a:spcBef>
                      <a:spcPts val="0"/>
                    </a:spcBef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0" i="0" u="none" strike="noStrike" kern="1200" cap="none" spc="0" normalizeH="0" baseline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Yu Mincho"/>
                      <a:cs typeface="Times New Roman" panose="02020603050405020304" pitchFamily="18" charset="0"/>
                    </a:rPr>
                    <a:t>Exclusive</a:t>
                  </a:r>
                  <a:r>
                    <a:rPr kumimoji="0" lang="en-US" sz="1000" b="0" i="0" u="none" strike="noStrike" kern="1200" cap="none" spc="0" normalizeH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Yu Mincho"/>
                      <a:cs typeface="Times New Roman" panose="02020603050405020304" pitchFamily="18" charset="0"/>
                    </a:rPr>
                    <a:t> Data</a:t>
                  </a:r>
                  <a:endPara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Yu Mincho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6B3B05E4-A548-4C9A-BEF5-B06B721FB5AB}"/>
                    </a:ext>
                  </a:extLst>
                </p:cNvPr>
                <p:cNvCxnSpPr>
                  <a:cxnSpLocks/>
                  <a:stCxn id="94" idx="1"/>
                  <a:endCxn id="94" idx="3"/>
                </p:cNvCxnSpPr>
                <p:nvPr/>
              </p:nvCxnSpPr>
              <p:spPr>
                <a:xfrm>
                  <a:off x="4587130" y="5532499"/>
                  <a:ext cx="1129675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3EAD2EC0-9E26-4623-AE9B-1403AF05D5D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03404" y="4736689"/>
                <a:ext cx="714682" cy="33504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F321E0B2-62A6-4139-A1F9-591A78F223C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24341" y="5250809"/>
                <a:ext cx="742917" cy="71791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6" name="Straight Arrow Connector 75"/>
            <p:cNvCxnSpPr>
              <a:cxnSpLocks/>
            </p:cNvCxnSpPr>
            <p:nvPr/>
          </p:nvCxnSpPr>
          <p:spPr>
            <a:xfrm flipV="1">
              <a:off x="3580684" y="5066369"/>
              <a:ext cx="1004922" cy="6203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759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new design achieve?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3978140"/>
          </a:xfrm>
        </p:spPr>
        <p:txBody>
          <a:bodyPr/>
          <a:lstStyle/>
          <a:p>
            <a:r>
              <a:rPr lang="en-US" sz="4000" dirty="0"/>
              <a:t>Functionally</a:t>
            </a:r>
          </a:p>
          <a:p>
            <a:r>
              <a:rPr lang="en-US" sz="2400" dirty="0">
                <a:solidFill>
                  <a:schemeClr val="tx1"/>
                </a:solidFill>
                <a:latin typeface="+mn-lt"/>
              </a:rPr>
              <a:t>Minimal perf hit</a:t>
            </a:r>
          </a:p>
          <a:p>
            <a:r>
              <a:rPr lang="en-US" sz="2400" dirty="0">
                <a:solidFill>
                  <a:schemeClr val="tx1"/>
                </a:solidFill>
                <a:latin typeface="+mn-lt"/>
              </a:rPr>
              <a:t>No app compatibility issues</a:t>
            </a:r>
          </a:p>
          <a:p>
            <a:endParaRPr lang="en-US" dirty="0"/>
          </a:p>
          <a:p>
            <a:r>
              <a:rPr lang="en-US" sz="4000" dirty="0"/>
              <a:t>Security</a:t>
            </a:r>
          </a:p>
          <a:p>
            <a:r>
              <a:rPr lang="en-US" sz="2400" dirty="0">
                <a:solidFill>
                  <a:schemeClr val="tx1"/>
                </a:solidFill>
                <a:latin typeface="+mn-lt"/>
              </a:rPr>
              <a:t>No kernel pointer leaks</a:t>
            </a:r>
          </a:p>
          <a:p>
            <a:r>
              <a:rPr lang="en-US" sz="2400" dirty="0">
                <a:solidFill>
                  <a:schemeClr val="tx1"/>
                </a:solidFill>
                <a:latin typeface="+mn-lt"/>
              </a:rPr>
              <a:t>No leaks of location of kernel views of shared sections</a:t>
            </a:r>
          </a:p>
          <a:p>
            <a:r>
              <a:rPr lang="en-US" sz="2400" dirty="0">
                <a:solidFill>
                  <a:schemeClr val="tx1"/>
                </a:solidFill>
                <a:latin typeface="+mn-lt"/>
              </a:rPr>
              <a:t>Minimal increase of kernel code footprint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A3E911D-5849-4136-AF3A-DE67D1078FF6}"/>
              </a:ext>
            </a:extLst>
          </p:cNvPr>
          <p:cNvSpPr txBox="1">
            <a:spLocks/>
          </p:cNvSpPr>
          <p:nvPr/>
        </p:nvSpPr>
        <p:spPr>
          <a:xfrm>
            <a:off x="269238" y="5675744"/>
            <a:ext cx="11653523" cy="849463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137" kern="1200" spc="0" baseline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24097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568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448193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372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6722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372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dirty="0"/>
              <a:t>But Wait? What about heap Metadata?</a:t>
            </a:r>
          </a:p>
        </p:txBody>
      </p:sp>
    </p:spTree>
    <p:extLst>
      <p:ext uri="{BB962C8B-B14F-4D97-AF65-F5344CB8AC3E}">
        <p14:creationId xmlns:p14="http://schemas.microsoft.com/office/powerpoint/2010/main" val="3683899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What’s Next?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F0F6EA7-7FAB-4AD8-A436-5B210F178977}"/>
              </a:ext>
            </a:extLst>
          </p:cNvPr>
          <p:cNvSpPr txBox="1">
            <a:spLocks/>
          </p:cNvSpPr>
          <p:nvPr/>
        </p:nvSpPr>
        <p:spPr>
          <a:xfrm>
            <a:off x="269240" y="1474002"/>
            <a:ext cx="12139015" cy="4390350"/>
          </a:xfrm>
          <a:prstGeom prst="rect">
            <a:avLst/>
          </a:prstGeom>
        </p:spPr>
        <p:txBody>
          <a:bodyPr vert="horz" wrap="square" lIns="146304" tIns="91440" rIns="146304" bIns="91440" rtlCol="0" anchor="ctr">
            <a:normAutofit lnSpcReduction="10000"/>
          </a:bodyPr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137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568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372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372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solidFill>
                  <a:schemeClr val="tx2"/>
                </a:solidFill>
              </a:rPr>
              <a:t>Redesigning complex Software is hard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But security does drive things forward</a:t>
            </a:r>
          </a:p>
          <a:p>
            <a:pPr lvl="1"/>
            <a:endParaRPr lang="en-US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tx2"/>
                </a:solidFill>
              </a:rPr>
              <a:t>More mitigation were added to Win32k in RS4 release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GDI objects isolation</a:t>
            </a:r>
          </a:p>
          <a:p>
            <a:pPr lvl="1"/>
            <a:endParaRPr lang="en-US" sz="1028" dirty="0"/>
          </a:p>
          <a:p>
            <a:pPr marL="0" indent="0">
              <a:buNone/>
            </a:pPr>
            <a:r>
              <a:rPr lang="en-US" sz="3200" dirty="0">
                <a:solidFill>
                  <a:schemeClr val="tx2"/>
                </a:solidFill>
              </a:rPr>
              <a:t>No known exploits so far targeting Win32k in RS4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Finger crossed</a:t>
            </a:r>
          </a:p>
          <a:p>
            <a:pPr marL="336145" lvl="1" indent="0">
              <a:buNone/>
            </a:pPr>
            <a:endParaRPr lang="en-US" sz="1028" dirty="0"/>
          </a:p>
          <a:p>
            <a:pPr marL="0" indent="0">
              <a:buNone/>
            </a:pPr>
            <a:r>
              <a:rPr lang="en-US" sz="3200" dirty="0">
                <a:solidFill>
                  <a:schemeClr val="tx2"/>
                </a:solidFill>
              </a:rPr>
              <a:t>What’s Really Next?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DirectX is getting more love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Need to tackle that as we move along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94EA73-E74D-449D-959A-DC2F419B16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062971" y="4092673"/>
            <a:ext cx="417576" cy="41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9428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C2AFE-B709-4675-8256-B56D7F16D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7EDAF-5F3D-4FB7-ABC4-C3EE40DBD9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5663153"/>
          </a:xfrm>
        </p:spPr>
        <p:txBody>
          <a:bodyPr/>
          <a:lstStyle/>
          <a:p>
            <a:r>
              <a:rPr lang="en-US" dirty="0"/>
              <a:t>Win32k Internals </a:t>
            </a:r>
          </a:p>
          <a:p>
            <a:r>
              <a:rPr lang="en-US" sz="1600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http://pasotech.altervista.org/windows_internals/Win32KSYS.pdf</a:t>
            </a:r>
            <a:endParaRPr lang="en-US" sz="1600" dirty="0">
              <a:solidFill>
                <a:srgbClr val="002060"/>
              </a:solidFill>
            </a:endParaRPr>
          </a:p>
          <a:p>
            <a:r>
              <a:rPr lang="en-US" dirty="0"/>
              <a:t>Win32k Modern Exploits</a:t>
            </a:r>
          </a:p>
          <a:p>
            <a:r>
              <a:rPr lang="en-US" sz="1600" dirty="0">
                <a:solidFill>
                  <a:srgbClr val="00206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https://www.blackhat.com/docs/us-17/wednesday/us-17-Schenk-Taking-Windows-10-Kernel-Exploitation-To-The-Next-Level%E2%80%93Leveraging-Write-What-Where-Vulnerabilities-In-Creators-Update.pdf</a:t>
            </a:r>
            <a:endParaRPr lang="en-US" sz="1600" dirty="0">
              <a:solidFill>
                <a:srgbClr val="002060"/>
              </a:solidFill>
            </a:endParaRPr>
          </a:p>
          <a:p>
            <a:r>
              <a:rPr lang="en-US" dirty="0"/>
              <a:t>Desktop Heap</a:t>
            </a:r>
          </a:p>
          <a:p>
            <a:r>
              <a:rPr lang="en-US" sz="1600" dirty="0">
                <a:solidFill>
                  <a:srgbClr val="00206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https://blogs.msdn.microsoft.com/ntdebugging/2007/01/04/desktop-heap-overview/</a:t>
            </a:r>
            <a:endParaRPr lang="en-US" sz="1600" dirty="0">
              <a:solidFill>
                <a:srgbClr val="002060"/>
              </a:solidFill>
            </a:endParaRPr>
          </a:p>
          <a:p>
            <a:r>
              <a:rPr lang="en-US" dirty="0" err="1"/>
              <a:t>Usermode</a:t>
            </a:r>
            <a:r>
              <a:rPr lang="en-US" dirty="0"/>
              <a:t> Callbacks and there exploits</a:t>
            </a:r>
          </a:p>
          <a:p>
            <a:r>
              <a:rPr lang="en-US" sz="1600" dirty="0">
                <a:solidFill>
                  <a:srgbClr val="00206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https://media.blackhat.com/bh-us-11/Mandt/BH_US_11_Mandt_win32k_WP.pdf</a:t>
            </a:r>
            <a:endParaRPr lang="en-US" sz="1600" dirty="0">
              <a:solidFill>
                <a:srgbClr val="002060"/>
              </a:solidFill>
            </a:endParaRPr>
          </a:p>
          <a:p>
            <a:r>
              <a:rPr lang="en-US" sz="3140" dirty="0"/>
              <a:t>Win32k </a:t>
            </a:r>
            <a:r>
              <a:rPr lang="en-US" sz="3140" dirty="0" err="1"/>
              <a:t>Syscall</a:t>
            </a:r>
            <a:r>
              <a:rPr lang="en-US" sz="3140" dirty="0"/>
              <a:t> Filtering</a:t>
            </a:r>
            <a:endParaRPr lang="en-US" sz="3140" dirty="0">
              <a:solidFill>
                <a:srgbClr val="002060"/>
              </a:solidFill>
            </a:endParaRPr>
          </a:p>
          <a:p>
            <a:r>
              <a:rPr lang="en-US" sz="1600" dirty="0">
                <a:solidFill>
                  <a:srgbClr val="00206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https://improsec.com/blog/win32k-system-call-filtering-deep-dive</a:t>
            </a:r>
            <a:endParaRPr lang="en-US" sz="1600" dirty="0">
              <a:solidFill>
                <a:srgbClr val="002060"/>
              </a:solidFill>
            </a:endParaRPr>
          </a:p>
          <a:p>
            <a:r>
              <a:rPr lang="en-US" sz="3200" dirty="0">
                <a:solidFill>
                  <a:schemeClr val="tx2"/>
                </a:solidFill>
              </a:rPr>
              <a:t>Windows 10 Segment Heap Internals</a:t>
            </a:r>
          </a:p>
          <a:p>
            <a:r>
              <a:rPr lang="en-US" sz="1600" dirty="0">
                <a:solidFill>
                  <a:srgbClr val="002060"/>
                </a:solidFill>
              </a:rPr>
              <a:t>https://www.blackhat.com/docs/us-16/materials/us-16-Yason-Windows-10-Segment-Heap-Internals-wp.pdf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977623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78A4CE-353C-4EC8-BDB5-AD5D897C61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905375" y="1376362"/>
            <a:ext cx="2381250" cy="41052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EDA6B5-AC6B-4CE8-9CE3-47A710AF5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2144" y="6492875"/>
            <a:ext cx="2743200" cy="365125"/>
          </a:xfrm>
        </p:spPr>
        <p:txBody>
          <a:bodyPr/>
          <a:lstStyle/>
          <a:p>
            <a:fld id="{6BBBA8F3-8E57-4F6A-A902-DDB8A481C03C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7843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40C43-964F-4C6C-9943-94AA5A3F5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754" y="178867"/>
            <a:ext cx="11655840" cy="899665"/>
          </a:xfrm>
        </p:spPr>
        <p:txBody>
          <a:bodyPr/>
          <a:lstStyle/>
          <a:p>
            <a:r>
              <a:rPr lang="en-US" dirty="0"/>
              <a:t>Typical Exploit: Getting on the system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8E10F44-D5D4-49F5-943B-15586ECB82BA}"/>
              </a:ext>
            </a:extLst>
          </p:cNvPr>
          <p:cNvGrpSpPr/>
          <p:nvPr/>
        </p:nvGrpSpPr>
        <p:grpSpPr>
          <a:xfrm>
            <a:off x="4770396" y="1189177"/>
            <a:ext cx="6397476" cy="5308358"/>
            <a:chOff x="1588654" y="569965"/>
            <a:chExt cx="8128000" cy="6631671"/>
          </a:xfrm>
        </p:grpSpPr>
        <p:graphicFrame>
          <p:nvGraphicFramePr>
            <p:cNvPr id="3" name="Diagram 2">
              <a:extLst>
                <a:ext uri="{FF2B5EF4-FFF2-40B4-BE49-F238E27FC236}">
                  <a16:creationId xmlns:a16="http://schemas.microsoft.com/office/drawing/2014/main" id="{2577E709-8A5C-4E60-B3EF-F4F3D9FE47A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609816308"/>
                </p:ext>
              </p:extLst>
            </p:nvPr>
          </p:nvGraphicFramePr>
          <p:xfrm>
            <a:off x="1588654" y="904393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D1B1EEA-500D-47C4-8F86-C39A684C8E5C}"/>
                </a:ext>
              </a:extLst>
            </p:cNvPr>
            <p:cNvGrpSpPr/>
            <p:nvPr/>
          </p:nvGrpSpPr>
          <p:grpSpPr>
            <a:xfrm>
              <a:off x="6659761" y="1092543"/>
              <a:ext cx="2123675" cy="2123675"/>
              <a:chOff x="3273095" y="238642"/>
              <a:chExt cx="2123675" cy="2123675"/>
            </a:xfrm>
          </p:grpSpPr>
          <p:sp>
            <p:nvSpPr>
              <p:cNvPr id="11" name="Shape 10">
                <a:extLst>
                  <a:ext uri="{FF2B5EF4-FFF2-40B4-BE49-F238E27FC236}">
                    <a16:creationId xmlns:a16="http://schemas.microsoft.com/office/drawing/2014/main" id="{5E55AC51-8BA7-4C20-89C1-961D3DBFC49C}"/>
                  </a:ext>
                </a:extLst>
              </p:cNvPr>
              <p:cNvSpPr/>
              <p:nvPr/>
            </p:nvSpPr>
            <p:spPr>
              <a:xfrm rot="20700000">
                <a:off x="3273095" y="238642"/>
                <a:ext cx="2123675" cy="2123675"/>
              </a:xfrm>
              <a:prstGeom prst="gear6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2" name="Shape 4">
                <a:extLst>
                  <a:ext uri="{FF2B5EF4-FFF2-40B4-BE49-F238E27FC236}">
                    <a16:creationId xmlns:a16="http://schemas.microsoft.com/office/drawing/2014/main" id="{317BCDE5-A6CA-49AA-BA61-3F762F1965A1}"/>
                  </a:ext>
                </a:extLst>
              </p:cNvPr>
              <p:cNvSpPr txBox="1"/>
              <p:nvPr/>
            </p:nvSpPr>
            <p:spPr>
              <a:xfrm>
                <a:off x="3550405" y="704426"/>
                <a:ext cx="1599751" cy="119210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4130" tIns="24130" rIns="24130" bIns="24130" numCol="1" spcCol="1270" anchor="ctr" anchorCtr="0">
                <a:noAutofit/>
              </a:bodyPr>
              <a:lstStyle/>
              <a:p>
                <a:pPr marL="0" lvl="0" indent="0"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kern="1200" dirty="0"/>
                  <a:t>Memory corruption</a:t>
                </a:r>
              </a:p>
            </p:txBody>
          </p:sp>
        </p:grpSp>
        <p:sp>
          <p:nvSpPr>
            <p:cNvPr id="13" name="Arrow: Circular 12">
              <a:extLst>
                <a:ext uri="{FF2B5EF4-FFF2-40B4-BE49-F238E27FC236}">
                  <a16:creationId xmlns:a16="http://schemas.microsoft.com/office/drawing/2014/main" id="{DA94FD1F-5B1F-4E4C-8F6A-5F39C8E035B3}"/>
                </a:ext>
              </a:extLst>
            </p:cNvPr>
            <p:cNvSpPr/>
            <p:nvPr/>
          </p:nvSpPr>
          <p:spPr>
            <a:xfrm flipH="1">
              <a:off x="5252331" y="569965"/>
              <a:ext cx="3844421" cy="2988394"/>
            </a:xfrm>
            <a:prstGeom prst="circularArrow">
              <a:avLst>
                <a:gd name="adj1" fmla="val 5984"/>
                <a:gd name="adj2" fmla="val 394124"/>
                <a:gd name="adj3" fmla="val 13313824"/>
                <a:gd name="adj4" fmla="val 10900519"/>
                <a:gd name="adj5" fmla="val 6981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7959F8F-99C3-4636-9FDF-52C18E3639E9}"/>
                </a:ext>
              </a:extLst>
            </p:cNvPr>
            <p:cNvGrpSpPr/>
            <p:nvPr/>
          </p:nvGrpSpPr>
          <p:grpSpPr>
            <a:xfrm rot="401936">
              <a:off x="3528979" y="4524753"/>
              <a:ext cx="2123675" cy="2123675"/>
              <a:chOff x="3273095" y="238642"/>
              <a:chExt cx="2123675" cy="2123675"/>
            </a:xfrm>
          </p:grpSpPr>
          <p:sp>
            <p:nvSpPr>
              <p:cNvPr id="15" name="Shape 14">
                <a:extLst>
                  <a:ext uri="{FF2B5EF4-FFF2-40B4-BE49-F238E27FC236}">
                    <a16:creationId xmlns:a16="http://schemas.microsoft.com/office/drawing/2014/main" id="{D220CD03-140D-4A38-85E2-27220BCEA6AD}"/>
                  </a:ext>
                </a:extLst>
              </p:cNvPr>
              <p:cNvSpPr/>
              <p:nvPr/>
            </p:nvSpPr>
            <p:spPr>
              <a:xfrm rot="20700000">
                <a:off x="3273095" y="238642"/>
                <a:ext cx="2123675" cy="2123675"/>
              </a:xfrm>
              <a:prstGeom prst="gear6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6" name="Shape 4">
                <a:extLst>
                  <a:ext uri="{FF2B5EF4-FFF2-40B4-BE49-F238E27FC236}">
                    <a16:creationId xmlns:a16="http://schemas.microsoft.com/office/drawing/2014/main" id="{D41C3503-F330-4078-BE56-918247C09F11}"/>
                  </a:ext>
                </a:extLst>
              </p:cNvPr>
              <p:cNvSpPr txBox="1"/>
              <p:nvPr/>
            </p:nvSpPr>
            <p:spPr>
              <a:xfrm>
                <a:off x="3738879" y="704426"/>
                <a:ext cx="1192106" cy="119210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4130" tIns="24130" rIns="24130" bIns="24130" numCol="1" spcCol="1270" anchor="ctr" anchorCtr="0">
                <a:noAutofit/>
              </a:bodyPr>
              <a:lstStyle/>
              <a:p>
                <a:pPr marL="0" lvl="0" indent="0"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900" kern="1200"/>
                  <a:t>CFG Bypass</a:t>
                </a:r>
              </a:p>
            </p:txBody>
          </p:sp>
        </p:grpSp>
        <p:sp>
          <p:nvSpPr>
            <p:cNvPr id="17" name="Arrow: Circular 16">
              <a:extLst>
                <a:ext uri="{FF2B5EF4-FFF2-40B4-BE49-F238E27FC236}">
                  <a16:creationId xmlns:a16="http://schemas.microsoft.com/office/drawing/2014/main" id="{AE47DC25-3596-432F-996E-213C06FC7B92}"/>
                </a:ext>
              </a:extLst>
            </p:cNvPr>
            <p:cNvSpPr/>
            <p:nvPr/>
          </p:nvSpPr>
          <p:spPr>
            <a:xfrm rot="20549103">
              <a:off x="3173344" y="4213242"/>
              <a:ext cx="2589949" cy="2988394"/>
            </a:xfrm>
            <a:prstGeom prst="circularArrow">
              <a:avLst>
                <a:gd name="adj1" fmla="val 5984"/>
                <a:gd name="adj2" fmla="val 394124"/>
                <a:gd name="adj3" fmla="val 13313824"/>
                <a:gd name="adj4" fmla="val 10900519"/>
                <a:gd name="adj5" fmla="val 6981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7DF0C63-7753-444A-A333-60C89177A7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6287429" cy="5449015"/>
          </a:xfrm>
        </p:spPr>
        <p:txBody>
          <a:bodyPr>
            <a:normAutofit/>
          </a:bodyPr>
          <a:lstStyle/>
          <a:p>
            <a:r>
              <a:rPr lang="en-US" sz="3600" b="1" dirty="0"/>
              <a:t>Stage 1 Goal: </a:t>
            </a:r>
          </a:p>
          <a:p>
            <a:r>
              <a:rPr lang="en-US" sz="3200" dirty="0"/>
              <a:t>Get code execution on the system</a:t>
            </a:r>
          </a:p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Need multiple vulnerabilities</a:t>
            </a:r>
          </a:p>
          <a:p>
            <a:r>
              <a:rPr lang="en-US" sz="2800" dirty="0">
                <a:solidFill>
                  <a:schemeClr val="tx1"/>
                </a:solidFill>
                <a:latin typeface="+mn-lt"/>
              </a:rPr>
              <a:t>Bypass mitigations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252856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5308939" cy="5449015"/>
          </a:xfrm>
        </p:spPr>
        <p:txBody>
          <a:bodyPr>
            <a:normAutofit/>
          </a:bodyPr>
          <a:lstStyle/>
          <a:p>
            <a:r>
              <a:rPr lang="en-US" sz="3600" b="1" dirty="0"/>
              <a:t>Overall Goal:</a:t>
            </a:r>
          </a:p>
          <a:p>
            <a:r>
              <a:rPr lang="en-US" sz="3200" dirty="0"/>
              <a:t>Completely own the System</a:t>
            </a:r>
          </a:p>
          <a:p>
            <a:r>
              <a:rPr lang="en-US" sz="2400" dirty="0">
                <a:solidFill>
                  <a:schemeClr val="tx1"/>
                </a:solidFill>
                <a:latin typeface="+mn-lt"/>
              </a:rPr>
              <a:t>Need Sandbox escape</a:t>
            </a:r>
          </a:p>
          <a:p>
            <a:r>
              <a:rPr lang="en-US" sz="2400" dirty="0">
                <a:solidFill>
                  <a:schemeClr val="tx1"/>
                </a:solidFill>
                <a:latin typeface="+mn-lt"/>
              </a:rPr>
              <a:t>Bypass additional mitigations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5114089" y="1982912"/>
            <a:ext cx="6924782" cy="4655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/>
          <p:cNvSpPr/>
          <p:nvPr/>
        </p:nvSpPr>
        <p:spPr>
          <a:xfrm>
            <a:off x="6696309" y="2075399"/>
            <a:ext cx="4417401" cy="201371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Browser Sandbox</a:t>
            </a:r>
          </a:p>
          <a:p>
            <a:pPr algn="ctr"/>
            <a:r>
              <a:rPr lang="en-US"/>
              <a:t>(Exploit)</a:t>
            </a:r>
          </a:p>
        </p:txBody>
      </p:sp>
      <p:cxnSp>
        <p:nvCxnSpPr>
          <p:cNvPr id="8" name="Straight Connector 7"/>
          <p:cNvCxnSpPr>
            <a:cxnSpLocks/>
            <a:stCxn id="6" idx="1"/>
            <a:endCxn id="6" idx="3"/>
          </p:cNvCxnSpPr>
          <p:nvPr/>
        </p:nvCxnSpPr>
        <p:spPr>
          <a:xfrm>
            <a:off x="5114089" y="4310552"/>
            <a:ext cx="692478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58520" y="3978337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User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60838" y="4323420"/>
            <a:ext cx="801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kernel</a:t>
            </a:r>
          </a:p>
        </p:txBody>
      </p:sp>
      <p:sp>
        <p:nvSpPr>
          <p:cNvPr id="16" name="Rectangle: Rounded Corners 15"/>
          <p:cNvSpPr/>
          <p:nvPr/>
        </p:nvSpPr>
        <p:spPr>
          <a:xfrm>
            <a:off x="6696309" y="4531993"/>
            <a:ext cx="4417394" cy="203649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Arrow Connector 14"/>
          <p:cNvCxnSpPr>
            <a:cxnSpLocks/>
          </p:cNvCxnSpPr>
          <p:nvPr/>
        </p:nvCxnSpPr>
        <p:spPr>
          <a:xfrm>
            <a:off x="10327508" y="4089112"/>
            <a:ext cx="0" cy="458311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DC70893-14FC-4282-B8D4-D8D89EC9DADC}"/>
              </a:ext>
            </a:extLst>
          </p:cNvPr>
          <p:cNvGrpSpPr/>
          <p:nvPr/>
        </p:nvGrpSpPr>
        <p:grpSpPr>
          <a:xfrm>
            <a:off x="6693991" y="2172275"/>
            <a:ext cx="1336773" cy="1809357"/>
            <a:chOff x="1588654" y="569965"/>
            <a:chExt cx="8128000" cy="6631671"/>
          </a:xfrm>
        </p:grpSpPr>
        <p:graphicFrame>
          <p:nvGraphicFramePr>
            <p:cNvPr id="18" name="Diagram 17">
              <a:extLst>
                <a:ext uri="{FF2B5EF4-FFF2-40B4-BE49-F238E27FC236}">
                  <a16:creationId xmlns:a16="http://schemas.microsoft.com/office/drawing/2014/main" id="{D0B52489-3EEE-4A98-BE9C-EF758FBB8E9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824213997"/>
                </p:ext>
              </p:extLst>
            </p:nvPr>
          </p:nvGraphicFramePr>
          <p:xfrm>
            <a:off x="1588654" y="904393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B7D8066-FBD3-4436-BC6D-151BD3115477}"/>
                </a:ext>
              </a:extLst>
            </p:cNvPr>
            <p:cNvGrpSpPr/>
            <p:nvPr/>
          </p:nvGrpSpPr>
          <p:grpSpPr>
            <a:xfrm>
              <a:off x="6659761" y="1092543"/>
              <a:ext cx="2123675" cy="2123675"/>
              <a:chOff x="3273095" y="238642"/>
              <a:chExt cx="2123675" cy="2123675"/>
            </a:xfrm>
          </p:grpSpPr>
          <p:sp>
            <p:nvSpPr>
              <p:cNvPr id="25" name="Shape 24">
                <a:extLst>
                  <a:ext uri="{FF2B5EF4-FFF2-40B4-BE49-F238E27FC236}">
                    <a16:creationId xmlns:a16="http://schemas.microsoft.com/office/drawing/2014/main" id="{0052D0D6-9DCA-4BB9-9380-0EE5EFC8675E}"/>
                  </a:ext>
                </a:extLst>
              </p:cNvPr>
              <p:cNvSpPr/>
              <p:nvPr/>
            </p:nvSpPr>
            <p:spPr>
              <a:xfrm rot="20700000">
                <a:off x="3273095" y="238642"/>
                <a:ext cx="2123675" cy="2123675"/>
              </a:xfrm>
              <a:prstGeom prst="gear6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6" name="Shape 4">
                <a:extLst>
                  <a:ext uri="{FF2B5EF4-FFF2-40B4-BE49-F238E27FC236}">
                    <a16:creationId xmlns:a16="http://schemas.microsoft.com/office/drawing/2014/main" id="{80590B4F-1CAD-4E20-9BF7-36E858047A50}"/>
                  </a:ext>
                </a:extLst>
              </p:cNvPr>
              <p:cNvSpPr txBox="1"/>
              <p:nvPr/>
            </p:nvSpPr>
            <p:spPr>
              <a:xfrm>
                <a:off x="3738879" y="704426"/>
                <a:ext cx="1192106" cy="119210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4130" tIns="24130" rIns="24130" bIns="24130" numCol="1" spcCol="1270" anchor="ctr" anchorCtr="0">
                <a:noAutofit/>
              </a:bodyPr>
              <a:lstStyle/>
              <a:p>
                <a:pPr marL="0" lvl="0" indent="0"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300" kern="1200"/>
                  <a:t>Memory corruption</a:t>
                </a:r>
              </a:p>
            </p:txBody>
          </p:sp>
        </p:grpSp>
        <p:sp>
          <p:nvSpPr>
            <p:cNvPr id="20" name="Arrow: Circular 19">
              <a:extLst>
                <a:ext uri="{FF2B5EF4-FFF2-40B4-BE49-F238E27FC236}">
                  <a16:creationId xmlns:a16="http://schemas.microsoft.com/office/drawing/2014/main" id="{9E0770C5-EF71-4B89-A84D-69DC81FB785F}"/>
                </a:ext>
              </a:extLst>
            </p:cNvPr>
            <p:cNvSpPr/>
            <p:nvPr/>
          </p:nvSpPr>
          <p:spPr>
            <a:xfrm flipH="1">
              <a:off x="5252331" y="569965"/>
              <a:ext cx="3844421" cy="2988394"/>
            </a:xfrm>
            <a:prstGeom prst="circularArrow">
              <a:avLst>
                <a:gd name="adj1" fmla="val 5984"/>
                <a:gd name="adj2" fmla="val 394124"/>
                <a:gd name="adj3" fmla="val 13313824"/>
                <a:gd name="adj4" fmla="val 10900519"/>
                <a:gd name="adj5" fmla="val 6981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7937E45-B915-434E-8830-AF7FAB4D731E}"/>
                </a:ext>
              </a:extLst>
            </p:cNvPr>
            <p:cNvGrpSpPr/>
            <p:nvPr/>
          </p:nvGrpSpPr>
          <p:grpSpPr>
            <a:xfrm rot="401936">
              <a:off x="3528979" y="4524753"/>
              <a:ext cx="2123675" cy="2123675"/>
              <a:chOff x="3273095" y="238642"/>
              <a:chExt cx="2123675" cy="2123675"/>
            </a:xfrm>
          </p:grpSpPr>
          <p:sp>
            <p:nvSpPr>
              <p:cNvPr id="23" name="Shape 22">
                <a:extLst>
                  <a:ext uri="{FF2B5EF4-FFF2-40B4-BE49-F238E27FC236}">
                    <a16:creationId xmlns:a16="http://schemas.microsoft.com/office/drawing/2014/main" id="{F551E821-3261-484E-A706-A09D21539493}"/>
                  </a:ext>
                </a:extLst>
              </p:cNvPr>
              <p:cNvSpPr/>
              <p:nvPr/>
            </p:nvSpPr>
            <p:spPr>
              <a:xfrm rot="20700000">
                <a:off x="3273095" y="238642"/>
                <a:ext cx="2123675" cy="2123675"/>
              </a:xfrm>
              <a:prstGeom prst="gear6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4" name="Shape 4">
                <a:extLst>
                  <a:ext uri="{FF2B5EF4-FFF2-40B4-BE49-F238E27FC236}">
                    <a16:creationId xmlns:a16="http://schemas.microsoft.com/office/drawing/2014/main" id="{7990F3E1-A96C-4030-B68D-4B5CA091BF9E}"/>
                  </a:ext>
                </a:extLst>
              </p:cNvPr>
              <p:cNvSpPr txBox="1"/>
              <p:nvPr/>
            </p:nvSpPr>
            <p:spPr>
              <a:xfrm>
                <a:off x="3738879" y="704426"/>
                <a:ext cx="1192106" cy="119210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4130" tIns="24130" rIns="24130" bIns="24130" numCol="1" spcCol="1270" anchor="ctr" anchorCtr="0">
                <a:noAutofit/>
              </a:bodyPr>
              <a:lstStyle/>
              <a:p>
                <a:pPr marL="0" lvl="0" indent="0"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500" kern="1200"/>
                  <a:t>CFG</a:t>
                </a:r>
                <a:r>
                  <a:rPr lang="en-US" sz="1900" kern="1200"/>
                  <a:t> </a:t>
                </a:r>
                <a:r>
                  <a:rPr lang="en-US" sz="100" kern="1200"/>
                  <a:t>Bypass</a:t>
                </a:r>
                <a:endParaRPr lang="en-US" sz="1900" kern="1200"/>
              </a:p>
            </p:txBody>
          </p:sp>
        </p:grpSp>
        <p:sp>
          <p:nvSpPr>
            <p:cNvPr id="22" name="Arrow: Circular 21">
              <a:extLst>
                <a:ext uri="{FF2B5EF4-FFF2-40B4-BE49-F238E27FC236}">
                  <a16:creationId xmlns:a16="http://schemas.microsoft.com/office/drawing/2014/main" id="{D0798793-BC93-4C78-841D-8D2BADAC9904}"/>
                </a:ext>
              </a:extLst>
            </p:cNvPr>
            <p:cNvSpPr/>
            <p:nvPr/>
          </p:nvSpPr>
          <p:spPr>
            <a:xfrm rot="20549103">
              <a:off x="3173344" y="4213242"/>
              <a:ext cx="2589949" cy="2988394"/>
            </a:xfrm>
            <a:prstGeom prst="circularArrow">
              <a:avLst>
                <a:gd name="adj1" fmla="val 5984"/>
                <a:gd name="adj2" fmla="val 394124"/>
                <a:gd name="adj3" fmla="val 13313824"/>
                <a:gd name="adj4" fmla="val 10900519"/>
                <a:gd name="adj5" fmla="val 6981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FDB6A28-C3CA-4309-A385-F8BFCAEA8EFB}"/>
              </a:ext>
            </a:extLst>
          </p:cNvPr>
          <p:cNvGrpSpPr/>
          <p:nvPr/>
        </p:nvGrpSpPr>
        <p:grpSpPr>
          <a:xfrm>
            <a:off x="9335500" y="4547423"/>
            <a:ext cx="1588300" cy="1921026"/>
            <a:chOff x="1588654" y="569965"/>
            <a:chExt cx="8128000" cy="5753095"/>
          </a:xfrm>
        </p:grpSpPr>
        <p:graphicFrame>
          <p:nvGraphicFramePr>
            <p:cNvPr id="56" name="Diagram 55">
              <a:extLst>
                <a:ext uri="{FF2B5EF4-FFF2-40B4-BE49-F238E27FC236}">
                  <a16:creationId xmlns:a16="http://schemas.microsoft.com/office/drawing/2014/main" id="{052CADBC-FFA1-4F9B-A79C-5A81D74B55A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753583208"/>
                </p:ext>
              </p:extLst>
            </p:nvPr>
          </p:nvGraphicFramePr>
          <p:xfrm>
            <a:off x="1588654" y="904393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711CEC99-A5F3-42E6-A9E6-B4A669B33DA3}"/>
                </a:ext>
              </a:extLst>
            </p:cNvPr>
            <p:cNvGrpSpPr/>
            <p:nvPr/>
          </p:nvGrpSpPr>
          <p:grpSpPr>
            <a:xfrm>
              <a:off x="6538167" y="1119482"/>
              <a:ext cx="2123675" cy="2123675"/>
              <a:chOff x="3151501" y="265581"/>
              <a:chExt cx="2123675" cy="2123675"/>
            </a:xfrm>
          </p:grpSpPr>
          <p:sp>
            <p:nvSpPr>
              <p:cNvPr id="67" name="Shape 66">
                <a:extLst>
                  <a:ext uri="{FF2B5EF4-FFF2-40B4-BE49-F238E27FC236}">
                    <a16:creationId xmlns:a16="http://schemas.microsoft.com/office/drawing/2014/main" id="{1D12EB4E-57B3-48E9-9EB5-7D906D5BD81C}"/>
                  </a:ext>
                </a:extLst>
              </p:cNvPr>
              <p:cNvSpPr/>
              <p:nvPr/>
            </p:nvSpPr>
            <p:spPr>
              <a:xfrm rot="20700000">
                <a:off x="3151501" y="265581"/>
                <a:ext cx="2123675" cy="2123675"/>
              </a:xfrm>
              <a:prstGeom prst="gear6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8" name="Shape 4">
                <a:extLst>
                  <a:ext uri="{FF2B5EF4-FFF2-40B4-BE49-F238E27FC236}">
                    <a16:creationId xmlns:a16="http://schemas.microsoft.com/office/drawing/2014/main" id="{4960B8BB-BF6D-4DB7-9248-8E42957B210C}"/>
                  </a:ext>
                </a:extLst>
              </p:cNvPr>
              <p:cNvSpPr txBox="1"/>
              <p:nvPr/>
            </p:nvSpPr>
            <p:spPr>
              <a:xfrm>
                <a:off x="3625307" y="669703"/>
                <a:ext cx="1192106" cy="119210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4130" tIns="24130" rIns="24130" bIns="24130" numCol="1" spcCol="1270" anchor="ctr" anchorCtr="0">
                <a:noAutofit/>
              </a:bodyPr>
              <a:lstStyle/>
              <a:p>
                <a:pPr marL="0" lvl="0" indent="0"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00" kern="1200"/>
                  <a:t>Memory corruption</a:t>
                </a:r>
              </a:p>
            </p:txBody>
          </p:sp>
        </p:grpSp>
        <p:sp>
          <p:nvSpPr>
            <p:cNvPr id="58" name="Arrow: Circular 57">
              <a:extLst>
                <a:ext uri="{FF2B5EF4-FFF2-40B4-BE49-F238E27FC236}">
                  <a16:creationId xmlns:a16="http://schemas.microsoft.com/office/drawing/2014/main" id="{32500401-3F59-4ACE-98E6-20C19520D905}"/>
                </a:ext>
              </a:extLst>
            </p:cNvPr>
            <p:cNvSpPr/>
            <p:nvPr/>
          </p:nvSpPr>
          <p:spPr>
            <a:xfrm flipH="1">
              <a:off x="5252331" y="569965"/>
              <a:ext cx="3844421" cy="2988394"/>
            </a:xfrm>
            <a:prstGeom prst="circularArrow">
              <a:avLst>
                <a:gd name="adj1" fmla="val 5984"/>
                <a:gd name="adj2" fmla="val 394124"/>
                <a:gd name="adj3" fmla="val 13313824"/>
                <a:gd name="adj4" fmla="val 10900519"/>
                <a:gd name="adj5" fmla="val 6981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04A4ED22-C7B1-43F3-A33D-74C80BB04E3B}"/>
                </a:ext>
              </a:extLst>
            </p:cNvPr>
            <p:cNvGrpSpPr/>
            <p:nvPr/>
          </p:nvGrpSpPr>
          <p:grpSpPr>
            <a:xfrm rot="401936">
              <a:off x="3613011" y="2595913"/>
              <a:ext cx="2123675" cy="2123675"/>
              <a:chOff x="3131550" y="-1686831"/>
              <a:chExt cx="2123675" cy="2123675"/>
            </a:xfrm>
          </p:grpSpPr>
          <p:sp>
            <p:nvSpPr>
              <p:cNvPr id="65" name="Shape 64">
                <a:extLst>
                  <a:ext uri="{FF2B5EF4-FFF2-40B4-BE49-F238E27FC236}">
                    <a16:creationId xmlns:a16="http://schemas.microsoft.com/office/drawing/2014/main" id="{DFE21C95-4782-4964-BE5A-1214063325FC}"/>
                  </a:ext>
                </a:extLst>
              </p:cNvPr>
              <p:cNvSpPr/>
              <p:nvPr/>
            </p:nvSpPr>
            <p:spPr>
              <a:xfrm rot="20700000">
                <a:off x="3131550" y="-1686831"/>
                <a:ext cx="2123675" cy="2123675"/>
              </a:xfrm>
              <a:prstGeom prst="gear6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6" name="Shape 4">
                <a:extLst>
                  <a:ext uri="{FF2B5EF4-FFF2-40B4-BE49-F238E27FC236}">
                    <a16:creationId xmlns:a16="http://schemas.microsoft.com/office/drawing/2014/main" id="{7F39D2EC-6B6D-4BE8-A0B5-DF9357E99E1D}"/>
                  </a:ext>
                </a:extLst>
              </p:cNvPr>
              <p:cNvSpPr txBox="1"/>
              <p:nvPr/>
            </p:nvSpPr>
            <p:spPr>
              <a:xfrm rot="20665413">
                <a:off x="3525264" y="-1228732"/>
                <a:ext cx="1262913" cy="119210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4130" tIns="24130" rIns="24130" bIns="24130" numCol="1" spcCol="1270" anchor="ctr" anchorCtr="0">
                <a:noAutofit/>
              </a:bodyPr>
              <a:lstStyle/>
              <a:p>
                <a:pPr marL="0" lvl="0" indent="0"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00" kern="1200"/>
                  <a:t>Bypass  Other Mitigations</a:t>
                </a:r>
              </a:p>
            </p:txBody>
          </p:sp>
        </p:grpSp>
        <p:sp>
          <p:nvSpPr>
            <p:cNvPr id="60" name="Arrow: Circular 59">
              <a:extLst>
                <a:ext uri="{FF2B5EF4-FFF2-40B4-BE49-F238E27FC236}">
                  <a16:creationId xmlns:a16="http://schemas.microsoft.com/office/drawing/2014/main" id="{D60C646C-994F-4D4F-B3D7-B50BF9B5CFC8}"/>
                </a:ext>
              </a:extLst>
            </p:cNvPr>
            <p:cNvSpPr/>
            <p:nvPr/>
          </p:nvSpPr>
          <p:spPr>
            <a:xfrm rot="20549103" flipV="1">
              <a:off x="3190928" y="1686063"/>
              <a:ext cx="2589949" cy="3591475"/>
            </a:xfrm>
            <a:prstGeom prst="circularArrow">
              <a:avLst>
                <a:gd name="adj1" fmla="val 5984"/>
                <a:gd name="adj2" fmla="val 394124"/>
                <a:gd name="adj3" fmla="val 13313824"/>
                <a:gd name="adj4" fmla="val 10900519"/>
                <a:gd name="adj5" fmla="val 6981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0F8EDCBF-E143-4368-BFB2-133E40EC7331}"/>
                </a:ext>
              </a:extLst>
            </p:cNvPr>
            <p:cNvGrpSpPr/>
            <p:nvPr/>
          </p:nvGrpSpPr>
          <p:grpSpPr>
            <a:xfrm>
              <a:off x="4649656" y="1171816"/>
              <a:ext cx="2123675" cy="2123675"/>
              <a:chOff x="3273095" y="238642"/>
              <a:chExt cx="2123675" cy="2123675"/>
            </a:xfrm>
          </p:grpSpPr>
          <p:sp>
            <p:nvSpPr>
              <p:cNvPr id="63" name="Shape 62">
                <a:extLst>
                  <a:ext uri="{FF2B5EF4-FFF2-40B4-BE49-F238E27FC236}">
                    <a16:creationId xmlns:a16="http://schemas.microsoft.com/office/drawing/2014/main" id="{9E52CD29-F7AB-4FC6-80F2-3CBA46FFE564}"/>
                  </a:ext>
                </a:extLst>
              </p:cNvPr>
              <p:cNvSpPr/>
              <p:nvPr/>
            </p:nvSpPr>
            <p:spPr>
              <a:xfrm rot="20700000">
                <a:off x="3273095" y="238642"/>
                <a:ext cx="2123675" cy="2123675"/>
              </a:xfrm>
              <a:prstGeom prst="gear6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4" name="Shape 4">
                <a:extLst>
                  <a:ext uri="{FF2B5EF4-FFF2-40B4-BE49-F238E27FC236}">
                    <a16:creationId xmlns:a16="http://schemas.microsoft.com/office/drawing/2014/main" id="{AF7A5077-48D8-4562-AB16-22E61CB69674}"/>
                  </a:ext>
                </a:extLst>
              </p:cNvPr>
              <p:cNvSpPr txBox="1"/>
              <p:nvPr/>
            </p:nvSpPr>
            <p:spPr>
              <a:xfrm>
                <a:off x="3738879" y="704426"/>
                <a:ext cx="1192106" cy="119210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7940" tIns="27940" rIns="27940" bIns="27940" numCol="1" spcCol="1270" anchor="ctr" anchorCtr="0">
                <a:noAutofit/>
              </a:bodyPr>
              <a:lstStyle/>
              <a:p>
                <a:pPr marL="0" lvl="0" indent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00" kern="1200"/>
                  <a:t>KASLR Bypass</a:t>
                </a:r>
              </a:p>
            </p:txBody>
          </p:sp>
        </p:grpSp>
        <p:sp>
          <p:nvSpPr>
            <p:cNvPr id="62" name="Arrow: Circular 61">
              <a:extLst>
                <a:ext uri="{FF2B5EF4-FFF2-40B4-BE49-F238E27FC236}">
                  <a16:creationId xmlns:a16="http://schemas.microsoft.com/office/drawing/2014/main" id="{996060A4-35BB-41D6-841D-A9ADD7544985}"/>
                </a:ext>
              </a:extLst>
            </p:cNvPr>
            <p:cNvSpPr/>
            <p:nvPr/>
          </p:nvSpPr>
          <p:spPr>
            <a:xfrm rot="463228">
              <a:off x="4215318" y="879571"/>
              <a:ext cx="2589949" cy="2988394"/>
            </a:xfrm>
            <a:prstGeom prst="circularArrow">
              <a:avLst>
                <a:gd name="adj1" fmla="val 5984"/>
                <a:gd name="adj2" fmla="val 394124"/>
                <a:gd name="adj3" fmla="val 13313824"/>
                <a:gd name="adj4" fmla="val 10900519"/>
                <a:gd name="adj5" fmla="val 6981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35" name="Title 1">
            <a:extLst>
              <a:ext uri="{FF2B5EF4-FFF2-40B4-BE49-F238E27FC236}">
                <a16:creationId xmlns:a16="http://schemas.microsoft.com/office/drawing/2014/main" id="{A41C2C54-B960-4446-B6BF-84D1816EA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754" y="178867"/>
            <a:ext cx="11655840" cy="899665"/>
          </a:xfrm>
        </p:spPr>
        <p:txBody>
          <a:bodyPr/>
          <a:lstStyle/>
          <a:p>
            <a:r>
              <a:rPr lang="en-US" dirty="0"/>
              <a:t>Typical Exploit: Getting on the system</a:t>
            </a:r>
          </a:p>
        </p:txBody>
      </p:sp>
    </p:spTree>
    <p:extLst>
      <p:ext uri="{BB962C8B-B14F-4D97-AF65-F5344CB8AC3E}">
        <p14:creationId xmlns:p14="http://schemas.microsoft.com/office/powerpoint/2010/main" val="3798786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8D06C34-6A6D-486E-83A3-611616829180}"/>
              </a:ext>
            </a:extLst>
          </p:cNvPr>
          <p:cNvGrpSpPr/>
          <p:nvPr/>
        </p:nvGrpSpPr>
        <p:grpSpPr>
          <a:xfrm>
            <a:off x="4564160" y="1097280"/>
            <a:ext cx="7091680" cy="5149917"/>
            <a:chOff x="1588654" y="569965"/>
            <a:chExt cx="8128000" cy="5753095"/>
          </a:xfrm>
        </p:grpSpPr>
        <p:graphicFrame>
          <p:nvGraphicFramePr>
            <p:cNvPr id="3" name="Diagram 2">
              <a:extLst>
                <a:ext uri="{FF2B5EF4-FFF2-40B4-BE49-F238E27FC236}">
                  <a16:creationId xmlns:a16="http://schemas.microsoft.com/office/drawing/2014/main" id="{2577E709-8A5C-4E60-B3EF-F4F3D9FE47A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371400403"/>
                </p:ext>
              </p:extLst>
            </p:nvPr>
          </p:nvGraphicFramePr>
          <p:xfrm>
            <a:off x="1588654" y="904393"/>
            <a:ext cx="8128000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D1B1EEA-500D-47C4-8F86-C39A684C8E5C}"/>
                </a:ext>
              </a:extLst>
            </p:cNvPr>
            <p:cNvGrpSpPr/>
            <p:nvPr/>
          </p:nvGrpSpPr>
          <p:grpSpPr>
            <a:xfrm>
              <a:off x="6538167" y="1119482"/>
              <a:ext cx="2123675" cy="2123675"/>
              <a:chOff x="3151501" y="265581"/>
              <a:chExt cx="2123675" cy="2123675"/>
            </a:xfrm>
          </p:grpSpPr>
          <p:sp>
            <p:nvSpPr>
              <p:cNvPr id="11" name="Shape 10">
                <a:extLst>
                  <a:ext uri="{FF2B5EF4-FFF2-40B4-BE49-F238E27FC236}">
                    <a16:creationId xmlns:a16="http://schemas.microsoft.com/office/drawing/2014/main" id="{5E55AC51-8BA7-4C20-89C1-961D3DBFC49C}"/>
                  </a:ext>
                </a:extLst>
              </p:cNvPr>
              <p:cNvSpPr/>
              <p:nvPr/>
            </p:nvSpPr>
            <p:spPr>
              <a:xfrm rot="20700000">
                <a:off x="3151501" y="265581"/>
                <a:ext cx="2123675" cy="2123675"/>
              </a:xfrm>
              <a:prstGeom prst="gear6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2" name="Shape 4">
                <a:extLst>
                  <a:ext uri="{FF2B5EF4-FFF2-40B4-BE49-F238E27FC236}">
                    <a16:creationId xmlns:a16="http://schemas.microsoft.com/office/drawing/2014/main" id="{317BCDE5-A6CA-49AA-BA61-3F762F1965A1}"/>
                  </a:ext>
                </a:extLst>
              </p:cNvPr>
              <p:cNvSpPr txBox="1"/>
              <p:nvPr/>
            </p:nvSpPr>
            <p:spPr>
              <a:xfrm>
                <a:off x="3442905" y="669703"/>
                <a:ext cx="1374508" cy="119210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4130" tIns="24130" rIns="24130" bIns="24130" numCol="1" spcCol="1270" anchor="ctr" anchorCtr="0">
                <a:noAutofit/>
              </a:bodyPr>
              <a:lstStyle/>
              <a:p>
                <a:pPr marL="0" lvl="0" indent="0"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900" kern="1200" dirty="0"/>
                  <a:t>Memory corruption</a:t>
                </a:r>
              </a:p>
            </p:txBody>
          </p:sp>
        </p:grpSp>
        <p:sp>
          <p:nvSpPr>
            <p:cNvPr id="13" name="Arrow: Circular 12">
              <a:extLst>
                <a:ext uri="{FF2B5EF4-FFF2-40B4-BE49-F238E27FC236}">
                  <a16:creationId xmlns:a16="http://schemas.microsoft.com/office/drawing/2014/main" id="{DA94FD1F-5B1F-4E4C-8F6A-5F39C8E035B3}"/>
                </a:ext>
              </a:extLst>
            </p:cNvPr>
            <p:cNvSpPr/>
            <p:nvPr/>
          </p:nvSpPr>
          <p:spPr>
            <a:xfrm flipH="1">
              <a:off x="5252331" y="569965"/>
              <a:ext cx="3844421" cy="2988394"/>
            </a:xfrm>
            <a:prstGeom prst="circularArrow">
              <a:avLst>
                <a:gd name="adj1" fmla="val 5984"/>
                <a:gd name="adj2" fmla="val 394124"/>
                <a:gd name="adj3" fmla="val 13313824"/>
                <a:gd name="adj4" fmla="val 10900519"/>
                <a:gd name="adj5" fmla="val 6981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7959F8F-99C3-4636-9FDF-52C18E3639E9}"/>
                </a:ext>
              </a:extLst>
            </p:cNvPr>
            <p:cNvGrpSpPr/>
            <p:nvPr/>
          </p:nvGrpSpPr>
          <p:grpSpPr>
            <a:xfrm rot="401936">
              <a:off x="3613011" y="2595913"/>
              <a:ext cx="2123675" cy="2123675"/>
              <a:chOff x="3131550" y="-1686831"/>
              <a:chExt cx="2123675" cy="2123675"/>
            </a:xfrm>
          </p:grpSpPr>
          <p:sp>
            <p:nvSpPr>
              <p:cNvPr id="15" name="Shape 14">
                <a:extLst>
                  <a:ext uri="{FF2B5EF4-FFF2-40B4-BE49-F238E27FC236}">
                    <a16:creationId xmlns:a16="http://schemas.microsoft.com/office/drawing/2014/main" id="{D220CD03-140D-4A38-85E2-27220BCEA6AD}"/>
                  </a:ext>
                </a:extLst>
              </p:cNvPr>
              <p:cNvSpPr/>
              <p:nvPr/>
            </p:nvSpPr>
            <p:spPr>
              <a:xfrm rot="20700000">
                <a:off x="3131550" y="-1686831"/>
                <a:ext cx="2123675" cy="2123675"/>
              </a:xfrm>
              <a:prstGeom prst="gear6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6" name="Shape 4">
                <a:extLst>
                  <a:ext uri="{FF2B5EF4-FFF2-40B4-BE49-F238E27FC236}">
                    <a16:creationId xmlns:a16="http://schemas.microsoft.com/office/drawing/2014/main" id="{D41C3503-F330-4078-BE56-918247C09F11}"/>
                  </a:ext>
                </a:extLst>
              </p:cNvPr>
              <p:cNvSpPr txBox="1"/>
              <p:nvPr/>
            </p:nvSpPr>
            <p:spPr>
              <a:xfrm rot="20665413">
                <a:off x="3525264" y="-1228732"/>
                <a:ext cx="1262913" cy="119210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4130" tIns="24130" rIns="24130" bIns="24130" numCol="1" spcCol="1270" anchor="ctr" anchorCtr="0">
                <a:noAutofit/>
              </a:bodyPr>
              <a:lstStyle/>
              <a:p>
                <a:pPr marL="0" lvl="0" indent="0" algn="ctr" defTabSz="8445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600" kern="1200" dirty="0"/>
                  <a:t>Bypass  Other Mitigations</a:t>
                </a:r>
              </a:p>
            </p:txBody>
          </p:sp>
        </p:grpSp>
        <p:sp>
          <p:nvSpPr>
            <p:cNvPr id="17" name="Arrow: Circular 16">
              <a:extLst>
                <a:ext uri="{FF2B5EF4-FFF2-40B4-BE49-F238E27FC236}">
                  <a16:creationId xmlns:a16="http://schemas.microsoft.com/office/drawing/2014/main" id="{AE47DC25-3596-432F-996E-213C06FC7B92}"/>
                </a:ext>
              </a:extLst>
            </p:cNvPr>
            <p:cNvSpPr/>
            <p:nvPr/>
          </p:nvSpPr>
          <p:spPr>
            <a:xfrm rot="20549103" flipV="1">
              <a:off x="3190928" y="1686063"/>
              <a:ext cx="2589949" cy="3591475"/>
            </a:xfrm>
            <a:prstGeom prst="circularArrow">
              <a:avLst>
                <a:gd name="adj1" fmla="val 5984"/>
                <a:gd name="adj2" fmla="val 394124"/>
                <a:gd name="adj3" fmla="val 13313824"/>
                <a:gd name="adj4" fmla="val 10900519"/>
                <a:gd name="adj5" fmla="val 6981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9ECE249-A0D1-4A95-BC6B-D73EB700BF49}"/>
                </a:ext>
              </a:extLst>
            </p:cNvPr>
            <p:cNvGrpSpPr/>
            <p:nvPr/>
          </p:nvGrpSpPr>
          <p:grpSpPr>
            <a:xfrm>
              <a:off x="4649656" y="1171816"/>
              <a:ext cx="2123675" cy="2123675"/>
              <a:chOff x="3273095" y="238642"/>
              <a:chExt cx="2123675" cy="2123675"/>
            </a:xfrm>
          </p:grpSpPr>
          <p:sp>
            <p:nvSpPr>
              <p:cNvPr id="20" name="Shape 19">
                <a:extLst>
                  <a:ext uri="{FF2B5EF4-FFF2-40B4-BE49-F238E27FC236}">
                    <a16:creationId xmlns:a16="http://schemas.microsoft.com/office/drawing/2014/main" id="{7F638C1B-B9B9-4692-A07C-EE92EE345742}"/>
                  </a:ext>
                </a:extLst>
              </p:cNvPr>
              <p:cNvSpPr/>
              <p:nvPr/>
            </p:nvSpPr>
            <p:spPr>
              <a:xfrm rot="20700000">
                <a:off x="3273095" y="238642"/>
                <a:ext cx="2123675" cy="2123675"/>
              </a:xfrm>
              <a:prstGeom prst="gear6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1" name="Shape 4">
                <a:extLst>
                  <a:ext uri="{FF2B5EF4-FFF2-40B4-BE49-F238E27FC236}">
                    <a16:creationId xmlns:a16="http://schemas.microsoft.com/office/drawing/2014/main" id="{AD52D029-4E07-4FFF-9BA7-8C36AB842679}"/>
                  </a:ext>
                </a:extLst>
              </p:cNvPr>
              <p:cNvSpPr txBox="1"/>
              <p:nvPr/>
            </p:nvSpPr>
            <p:spPr>
              <a:xfrm>
                <a:off x="3738879" y="704426"/>
                <a:ext cx="1192106" cy="1192106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7940" tIns="27940" rIns="27940" bIns="27940" numCol="1" spcCol="1270" anchor="ctr" anchorCtr="0">
                <a:noAutofit/>
              </a:bodyPr>
              <a:lstStyle/>
              <a:p>
                <a:pPr marL="0" lvl="0" indent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2200" kern="1200"/>
                  <a:t>KASLR Bypass</a:t>
                </a:r>
              </a:p>
            </p:txBody>
          </p:sp>
        </p:grpSp>
        <p:sp>
          <p:nvSpPr>
            <p:cNvPr id="22" name="Arrow: Circular 21">
              <a:extLst>
                <a:ext uri="{FF2B5EF4-FFF2-40B4-BE49-F238E27FC236}">
                  <a16:creationId xmlns:a16="http://schemas.microsoft.com/office/drawing/2014/main" id="{60522BA1-4138-41A4-BA93-3A7642E11B17}"/>
                </a:ext>
              </a:extLst>
            </p:cNvPr>
            <p:cNvSpPr/>
            <p:nvPr/>
          </p:nvSpPr>
          <p:spPr>
            <a:xfrm rot="463228">
              <a:off x="4215318" y="879571"/>
              <a:ext cx="2589949" cy="2988394"/>
            </a:xfrm>
            <a:prstGeom prst="circularArrow">
              <a:avLst>
                <a:gd name="adj1" fmla="val 5984"/>
                <a:gd name="adj2" fmla="val 394124"/>
                <a:gd name="adj3" fmla="val 13313824"/>
                <a:gd name="adj4" fmla="val 10900519"/>
                <a:gd name="adj5" fmla="val 6981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AD77C3C-A241-44D3-BB89-EF2A127E42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4990226" cy="5449015"/>
          </a:xfrm>
        </p:spPr>
        <p:txBody>
          <a:bodyPr>
            <a:normAutofit/>
          </a:bodyPr>
          <a:lstStyle/>
          <a:p>
            <a:r>
              <a:rPr lang="en-US" sz="3600" b="1" dirty="0"/>
              <a:t>Stage 2 Goal: </a:t>
            </a:r>
          </a:p>
          <a:p>
            <a:r>
              <a:rPr lang="en-US" sz="3200" dirty="0"/>
              <a:t>Get into kernel</a:t>
            </a:r>
          </a:p>
          <a:p>
            <a:r>
              <a:rPr lang="en-US" sz="2400" dirty="0">
                <a:solidFill>
                  <a:schemeClr val="tx1"/>
                </a:solidFill>
                <a:latin typeface="+mn-lt"/>
              </a:rPr>
              <a:t>Need multiple vulnerabilities</a:t>
            </a:r>
          </a:p>
          <a:p>
            <a:r>
              <a:rPr lang="en-US" sz="2400" dirty="0">
                <a:solidFill>
                  <a:schemeClr val="tx1"/>
                </a:solidFill>
                <a:latin typeface="+mn-lt"/>
              </a:rPr>
              <a:t>Bypass mitigations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55186534-ABA1-4EC3-A613-02CFFDC5644D}"/>
              </a:ext>
            </a:extLst>
          </p:cNvPr>
          <p:cNvSpPr txBox="1">
            <a:spLocks/>
          </p:cNvSpPr>
          <p:nvPr/>
        </p:nvSpPr>
        <p:spPr>
          <a:xfrm>
            <a:off x="180754" y="178867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705" b="0" kern="1200" cap="none" spc="-10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/>
              <a:t>Typical Exploit: Getting on the system</a:t>
            </a:r>
          </a:p>
        </p:txBody>
      </p:sp>
    </p:spTree>
    <p:extLst>
      <p:ext uri="{BB962C8B-B14F-4D97-AF65-F5344CB8AC3E}">
        <p14:creationId xmlns:p14="http://schemas.microsoft.com/office/powerpoint/2010/main" val="17503060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40C43-964F-4C6C-9943-94AA5A3F5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Where does Win32k.sys fit in?</a:t>
            </a:r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D1B1EEA-500D-47C4-8F86-C39A684C8E5C}"/>
              </a:ext>
            </a:extLst>
          </p:cNvPr>
          <p:cNvGrpSpPr/>
          <p:nvPr/>
        </p:nvGrpSpPr>
        <p:grpSpPr>
          <a:xfrm>
            <a:off x="8893983" y="1453098"/>
            <a:ext cx="2123675" cy="2123675"/>
            <a:chOff x="3151501" y="265581"/>
            <a:chExt cx="2123675" cy="2123675"/>
          </a:xfrm>
        </p:grpSpPr>
        <p:sp>
          <p:nvSpPr>
            <p:cNvPr id="11" name="Shape 10">
              <a:extLst>
                <a:ext uri="{FF2B5EF4-FFF2-40B4-BE49-F238E27FC236}">
                  <a16:creationId xmlns:a16="http://schemas.microsoft.com/office/drawing/2014/main" id="{5E55AC51-8BA7-4C20-89C1-961D3DBFC49C}"/>
                </a:ext>
              </a:extLst>
            </p:cNvPr>
            <p:cNvSpPr/>
            <p:nvPr/>
          </p:nvSpPr>
          <p:spPr>
            <a:xfrm rot="20700000">
              <a:off x="3151501" y="265581"/>
              <a:ext cx="2123675" cy="2123675"/>
            </a:xfrm>
            <a:prstGeom prst="gear6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Shape 4">
              <a:extLst>
                <a:ext uri="{FF2B5EF4-FFF2-40B4-BE49-F238E27FC236}">
                  <a16:creationId xmlns:a16="http://schemas.microsoft.com/office/drawing/2014/main" id="{317BCDE5-A6CA-49AA-BA61-3F762F1965A1}"/>
                </a:ext>
              </a:extLst>
            </p:cNvPr>
            <p:cNvSpPr txBox="1"/>
            <p:nvPr/>
          </p:nvSpPr>
          <p:spPr>
            <a:xfrm>
              <a:off x="3625307" y="669703"/>
              <a:ext cx="1192106" cy="11921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130" tIns="24130" rIns="24130" bIns="24130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900" kern="1200" dirty="0"/>
                <a:t>Memory corruption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9ECE249-A0D1-4A95-BC6B-D73EB700BF49}"/>
              </a:ext>
            </a:extLst>
          </p:cNvPr>
          <p:cNvGrpSpPr/>
          <p:nvPr/>
        </p:nvGrpSpPr>
        <p:grpSpPr>
          <a:xfrm>
            <a:off x="7921369" y="3054418"/>
            <a:ext cx="2123675" cy="2123675"/>
            <a:chOff x="3273095" y="238642"/>
            <a:chExt cx="2123675" cy="2123675"/>
          </a:xfrm>
        </p:grpSpPr>
        <p:sp>
          <p:nvSpPr>
            <p:cNvPr id="20" name="Shape 19">
              <a:extLst>
                <a:ext uri="{FF2B5EF4-FFF2-40B4-BE49-F238E27FC236}">
                  <a16:creationId xmlns:a16="http://schemas.microsoft.com/office/drawing/2014/main" id="{7F638C1B-B9B9-4692-A07C-EE92EE345742}"/>
                </a:ext>
              </a:extLst>
            </p:cNvPr>
            <p:cNvSpPr/>
            <p:nvPr/>
          </p:nvSpPr>
          <p:spPr>
            <a:xfrm rot="20700000">
              <a:off x="3273095" y="238642"/>
              <a:ext cx="2123675" cy="2123675"/>
            </a:xfrm>
            <a:prstGeom prst="gear6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Shape 4">
              <a:extLst>
                <a:ext uri="{FF2B5EF4-FFF2-40B4-BE49-F238E27FC236}">
                  <a16:creationId xmlns:a16="http://schemas.microsoft.com/office/drawing/2014/main" id="{AD52D029-4E07-4FFF-9BA7-8C36AB842679}"/>
                </a:ext>
              </a:extLst>
            </p:cNvPr>
            <p:cNvSpPr txBox="1"/>
            <p:nvPr/>
          </p:nvSpPr>
          <p:spPr>
            <a:xfrm>
              <a:off x="3738879" y="704426"/>
              <a:ext cx="1192106" cy="11921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7940" tIns="27940" rIns="27940" bIns="2794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/>
                <a:t>KASLR Bypass</a:t>
              </a:r>
            </a:p>
          </p:txBody>
        </p:sp>
      </p:grp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915BB0AC-8DFC-4B2E-8CAA-6C637CB35C22}"/>
              </a:ext>
            </a:extLst>
          </p:cNvPr>
          <p:cNvSpPr txBox="1">
            <a:spLocks/>
          </p:cNvSpPr>
          <p:nvPr/>
        </p:nvSpPr>
        <p:spPr>
          <a:xfrm>
            <a:off x="379205" y="1441264"/>
            <a:ext cx="7924823" cy="3825433"/>
          </a:xfrm>
          <a:prstGeom prst="rect">
            <a:avLst/>
          </a:prstGeom>
        </p:spPr>
        <p:txBody>
          <a:bodyPr/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137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568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372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372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solidFill>
                  <a:schemeClr val="tx2"/>
                </a:solidFill>
              </a:rPr>
              <a:t>A typical sandbox escape could require</a:t>
            </a:r>
          </a:p>
          <a:p>
            <a:pPr marL="0" indent="0">
              <a:buNone/>
            </a:pPr>
            <a:r>
              <a:rPr lang="en-US" sz="2800" dirty="0">
                <a:latin typeface="+mn-lt"/>
              </a:rPr>
              <a:t>Identifying a memory corruption, like UAF, in win32k code base</a:t>
            </a:r>
          </a:p>
          <a:p>
            <a:pPr marL="0" indent="0">
              <a:buNone/>
            </a:pPr>
            <a:r>
              <a:rPr lang="en-US" sz="1997" dirty="0"/>
              <a:t>Use it to craft a read/write primitive</a:t>
            </a:r>
          </a:p>
          <a:p>
            <a:pPr marL="0" indent="0">
              <a:buNone/>
            </a:pPr>
            <a:r>
              <a:rPr lang="en-US" sz="2800" dirty="0">
                <a:latin typeface="+mn-lt"/>
              </a:rPr>
              <a:t>Using by-design leaks in win32k</a:t>
            </a:r>
          </a:p>
          <a:p>
            <a:pPr marL="0" indent="0">
              <a:buNone/>
            </a:pPr>
            <a:r>
              <a:rPr lang="en-US" sz="1997" dirty="0"/>
              <a:t>Bypass KASLR using these leaks</a:t>
            </a:r>
          </a:p>
          <a:p>
            <a:pPr lvl="2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663961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</a:rPr>
              <a:t>Why Win32k.sys?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369293" y="1766063"/>
            <a:ext cx="6377769" cy="4930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40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4BCD5B1D-10FE-4CA1-94F2-BF3A10A3638B}"/>
              </a:ext>
            </a:extLst>
          </p:cNvPr>
          <p:cNvSpPr txBox="1">
            <a:spLocks/>
          </p:cNvSpPr>
          <p:nvPr/>
        </p:nvSpPr>
        <p:spPr>
          <a:xfrm>
            <a:off x="269238" y="1401936"/>
            <a:ext cx="11798715" cy="1584665"/>
          </a:xfrm>
          <a:prstGeom prst="rect">
            <a:avLst/>
          </a:prstGeom>
        </p:spPr>
        <p:txBody>
          <a:bodyPr/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137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568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372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372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>
                <a:solidFill>
                  <a:schemeClr val="tx2"/>
                </a:solidFill>
              </a:rPr>
              <a:t>Since 2010, &gt;50% of all kernel security bug in windows, are just in win32k.sys</a:t>
            </a:r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061A0B5A-D8A3-4234-A37C-784E82AC3A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4662543"/>
              </p:ext>
            </p:extLst>
          </p:nvPr>
        </p:nvGraphicFramePr>
        <p:xfrm>
          <a:off x="2987040" y="2369112"/>
          <a:ext cx="7163851" cy="43271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779087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But wait, what is Win32k?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436293" y="1441938"/>
            <a:ext cx="11653523" cy="465992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4000" dirty="0"/>
              <a:t>Win32k is a Window’s kernel mode driver</a:t>
            </a:r>
          </a:p>
          <a:p>
            <a:pPr>
              <a:lnSpc>
                <a:spcPct val="80000"/>
              </a:lnSpc>
            </a:pPr>
            <a:endParaRPr lang="en-US" sz="3200" dirty="0"/>
          </a:p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en-US" sz="4000" dirty="0"/>
              <a:t>Part of its purpose is to host:</a:t>
            </a:r>
          </a:p>
          <a:p>
            <a:pPr lvl="1">
              <a:lnSpc>
                <a:spcPct val="80000"/>
              </a:lnSpc>
            </a:pPr>
            <a:r>
              <a:rPr lang="en-US" sz="2800" dirty="0"/>
              <a:t>GDI: drawing library for graphics output devices</a:t>
            </a:r>
          </a:p>
          <a:p>
            <a:pPr lvl="1">
              <a:lnSpc>
                <a:spcPct val="80000"/>
              </a:lnSpc>
            </a:pPr>
            <a:r>
              <a:rPr lang="en-US" sz="2800" dirty="0"/>
              <a:t>USER: handles input and UI elements</a:t>
            </a:r>
          </a:p>
          <a:p>
            <a:pPr lvl="1">
              <a:lnSpc>
                <a:spcPct val="80000"/>
              </a:lnSpc>
            </a:pP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40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501388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OLOR TEMPLATE">
  <a:themeElements>
    <a:clrScheme name="MSVID Mid-Blue">
      <a:dk1>
        <a:srgbClr val="505050"/>
      </a:dk1>
      <a:lt1>
        <a:srgbClr val="FFFFFF"/>
      </a:lt1>
      <a:dk2>
        <a:srgbClr val="00188F"/>
      </a:dk2>
      <a:lt2>
        <a:srgbClr val="CDF4FF"/>
      </a:lt2>
      <a:accent1>
        <a:srgbClr val="0078D7"/>
      </a:accent1>
      <a:accent2>
        <a:srgbClr val="B4009E"/>
      </a:accent2>
      <a:accent3>
        <a:srgbClr val="008272"/>
      </a:accent3>
      <a:accent4>
        <a:srgbClr val="D83B01"/>
      </a:accent4>
      <a:accent5>
        <a:srgbClr val="107C10"/>
      </a:accent5>
      <a:accent6>
        <a:srgbClr val="5C2D91"/>
      </a:accent6>
      <a:hlink>
        <a:srgbClr val="CDF4FF"/>
      </a:hlink>
      <a:folHlink>
        <a:srgbClr val="CDF4F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oduct_Brand_template_16-9_Business_MID BLUE_1.potx" id="{734E92E3-1DB0-42DF-B7A1-42AE334B68A7}" vid="{617640E9-9264-422C-8ECC-1FF0FF540A9B}"/>
    </a:ext>
  </a:extLst>
</a:theme>
</file>

<file path=ppt/theme/theme2.xml><?xml version="1.0" encoding="utf-8"?>
<a:theme xmlns:a="http://schemas.openxmlformats.org/drawingml/2006/main" name="MSVID_White_16x9_2012-08-18">
  <a:themeElements>
    <a:clrScheme name="Custom 5">
      <a:dk1>
        <a:srgbClr val="505050"/>
      </a:dk1>
      <a:lt1>
        <a:srgbClr val="FFFFFF"/>
      </a:lt1>
      <a:dk2>
        <a:srgbClr val="68217A"/>
      </a:dk2>
      <a:lt2>
        <a:srgbClr val="D2D2D2"/>
      </a:lt2>
      <a:accent1>
        <a:srgbClr val="68217A"/>
      </a:accent1>
      <a:accent2>
        <a:srgbClr val="008272"/>
      </a:accent2>
      <a:accent3>
        <a:srgbClr val="0072C6"/>
      </a:accent3>
      <a:accent4>
        <a:srgbClr val="B4009E"/>
      </a:accent4>
      <a:accent5>
        <a:srgbClr val="442359"/>
      </a:accent5>
      <a:accent6>
        <a:srgbClr val="002050"/>
      </a:accent6>
      <a:hlink>
        <a:srgbClr val="7F7F7F"/>
      </a:hlink>
      <a:folHlink>
        <a:srgbClr val="7F7F7F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1341</Words>
  <Application>Microsoft Office PowerPoint</Application>
  <PresentationFormat>宽屏</PresentationFormat>
  <Paragraphs>423</Paragraphs>
  <Slides>35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43" baseType="lpstr">
      <vt:lpstr>Arial</vt:lpstr>
      <vt:lpstr>Calibri</vt:lpstr>
      <vt:lpstr>Consolas</vt:lpstr>
      <vt:lpstr>Segoe UI</vt:lpstr>
      <vt:lpstr>Segoe UI Light</vt:lpstr>
      <vt:lpstr>Wingdings</vt:lpstr>
      <vt:lpstr>COLOR TEMPLATE</vt:lpstr>
      <vt:lpstr>MSVID_White_16x9_2012-08-18</vt:lpstr>
      <vt:lpstr>State of Win32k Security</vt:lpstr>
      <vt:lpstr>Agenda</vt:lpstr>
      <vt:lpstr>Typical Exploit (via Edge)</vt:lpstr>
      <vt:lpstr>Typical Exploit: Getting on the system</vt:lpstr>
      <vt:lpstr>Typical Exploit: Getting on the system</vt:lpstr>
      <vt:lpstr>PowerPoint 演示文稿</vt:lpstr>
      <vt:lpstr>Where does Win32k.sys fit in?</vt:lpstr>
      <vt:lpstr>Why Win32k.sys?</vt:lpstr>
      <vt:lpstr>But wait, what is Win32k?</vt:lpstr>
      <vt:lpstr>The design and redesign</vt:lpstr>
      <vt:lpstr>Design</vt:lpstr>
      <vt:lpstr>Redesign</vt:lpstr>
      <vt:lpstr>Redesign: Why, you ask?</vt:lpstr>
      <vt:lpstr>Redesign: What about security?</vt:lpstr>
      <vt:lpstr>Revisiting Insecure Design</vt:lpstr>
      <vt:lpstr>Revisiting Insecure Design: Syscalls</vt:lpstr>
      <vt:lpstr>Revisiting Insecure Design: Syscall Filtering</vt:lpstr>
      <vt:lpstr>Revisiting Insecure Design: Syscall Filtering</vt:lpstr>
      <vt:lpstr>Revisiting Insecure Design: User mode callbacks</vt:lpstr>
      <vt:lpstr>Revisiting Insecure Design: User mode callbacks</vt:lpstr>
      <vt:lpstr>Revisiting Insecure Design: User mode callbacks</vt:lpstr>
      <vt:lpstr>Revisiting Insecure Design: User mode callbacks</vt:lpstr>
      <vt:lpstr>Revisiting Insecure Design: User mode callbacks</vt:lpstr>
      <vt:lpstr>Revisiting Insecure Design: User mode callbacks</vt:lpstr>
      <vt:lpstr>Revisiting Insecure Design: User mode callbacks</vt:lpstr>
      <vt:lpstr>Revisiting Insecure Design: Shared Data</vt:lpstr>
      <vt:lpstr>Revisiting Insecure Design: Shared Data</vt:lpstr>
      <vt:lpstr>Revisiting Insecure Design: Shared Data</vt:lpstr>
      <vt:lpstr>Revisiting Insecure Design: Shared Data</vt:lpstr>
      <vt:lpstr>Revisiting Insecure Design: Shared Data</vt:lpstr>
      <vt:lpstr>Revisiting Insecure Design: Shared Data</vt:lpstr>
      <vt:lpstr>What does the new design achieve?</vt:lpstr>
      <vt:lpstr>What’s Next?</vt:lpstr>
      <vt:lpstr>References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2018-10-26T19:51:18Z</dcterms:created>
  <dcterms:modified xsi:type="dcterms:W3CDTF">2023-02-27T08:18:06Z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vishalch@microsoft.com</vt:lpwstr>
  </property>
  <property fmtid="{D5CDD505-2E9C-101B-9397-08002B2CF9AE}" pid="5" name="MSIP_Label_f42aa342-8706-4288-bd11-ebb85995028c_SetDate">
    <vt:lpwstr>2018-10-26T19:52:22.1364245Z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