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21" r:id="rId5"/>
    <p:sldId id="291" r:id="rId6"/>
    <p:sldId id="292" r:id="rId7"/>
    <p:sldId id="293" r:id="rId8"/>
    <p:sldId id="295" r:id="rId9"/>
    <p:sldId id="296" r:id="rId10"/>
    <p:sldId id="314" r:id="rId11"/>
    <p:sldId id="322" r:id="rId12"/>
    <p:sldId id="315" r:id="rId13"/>
    <p:sldId id="316" r:id="rId14"/>
    <p:sldId id="317" r:id="rId15"/>
    <p:sldId id="318" r:id="rId16"/>
    <p:sldId id="319" r:id="rId17"/>
    <p:sldId id="307" r:id="rId18"/>
    <p:sldId id="308" r:id="rId19"/>
    <p:sldId id="303" r:id="rId20"/>
    <p:sldId id="330" r:id="rId21"/>
    <p:sldId id="280" r:id="rId22"/>
    <p:sldId id="309" r:id="rId23"/>
    <p:sldId id="310" r:id="rId24"/>
    <p:sldId id="311" r:id="rId25"/>
    <p:sldId id="323" r:id="rId26"/>
    <p:sldId id="324" r:id="rId27"/>
    <p:sldId id="343" r:id="rId28"/>
    <p:sldId id="325" r:id="rId29"/>
    <p:sldId id="327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47" r:id="rId38"/>
    <p:sldId id="344" r:id="rId39"/>
    <p:sldId id="346" r:id="rId40"/>
    <p:sldId id="348" r:id="rId41"/>
    <p:sldId id="349" r:id="rId42"/>
    <p:sldId id="352" r:id="rId43"/>
    <p:sldId id="353" r:id="rId44"/>
    <p:sldId id="341" r:id="rId45"/>
    <p:sldId id="342" r:id="rId46"/>
    <p:sldId id="338" r:id="rId47"/>
    <p:sldId id="339" r:id="rId48"/>
    <p:sldId id="340" r:id="rId49"/>
    <p:sldId id="354" r:id="rId50"/>
    <p:sldId id="355" r:id="rId51"/>
    <p:sldId id="356" r:id="rId52"/>
    <p:sldId id="358" r:id="rId53"/>
    <p:sldId id="313" r:id="rId54"/>
    <p:sldId id="35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425B-3CCD-4396-A04F-ECCEEAACA9AA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416F-BD8D-4701-8FA3-D323FC02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1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425B-3CCD-4396-A04F-ECCEEAACA9AA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416F-BD8D-4701-8FA3-D323FC02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0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425B-3CCD-4396-A04F-ECCEEAACA9AA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416F-BD8D-4701-8FA3-D323FC02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6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425B-3CCD-4396-A04F-ECCEEAACA9AA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416F-BD8D-4701-8FA3-D323FC02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4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425B-3CCD-4396-A04F-ECCEEAACA9AA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416F-BD8D-4701-8FA3-D323FC02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9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425B-3CCD-4396-A04F-ECCEEAACA9AA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416F-BD8D-4701-8FA3-D323FC02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6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425B-3CCD-4396-A04F-ECCEEAACA9AA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416F-BD8D-4701-8FA3-D323FC02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6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425B-3CCD-4396-A04F-ECCEEAACA9AA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416F-BD8D-4701-8FA3-D323FC02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3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425B-3CCD-4396-A04F-ECCEEAACA9AA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416F-BD8D-4701-8FA3-D323FC02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4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425B-3CCD-4396-A04F-ECCEEAACA9AA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416F-BD8D-4701-8FA3-D323FC02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9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4425B-3CCD-4396-A04F-ECCEEAACA9AA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E416F-BD8D-4701-8FA3-D323FC02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1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4425B-3CCD-4396-A04F-ECCEEAACA9AA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E416F-BD8D-4701-8FA3-D323FC029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+mn-lt"/>
              </a:rPr>
              <a:t>DATA-ONLY PWNING MICROSOFT WINDOWS KERNEL: EXPLOITATION OF KERNEL POOL OVERFLOWS ON MICROSOFT WINDOWS 8.1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6113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Nikita Tarakanov,</a:t>
            </a:r>
          </a:p>
          <a:p>
            <a:r>
              <a:rPr lang="en-US" dirty="0" smtClean="0"/>
              <a:t>Moscow</a:t>
            </a:r>
            <a:r>
              <a:rPr lang="en-US" dirty="0"/>
              <a:t>, Russia</a:t>
            </a:r>
          </a:p>
          <a:p>
            <a:r>
              <a:rPr lang="en-US" dirty="0"/>
              <a:t>ZeroNights 2014</a:t>
            </a:r>
          </a:p>
          <a:p>
            <a:r>
              <a:rPr lang="en-US" dirty="0" smtClean="0"/>
              <a:t>14st </a:t>
            </a:r>
            <a:r>
              <a:rPr lang="en-US" dirty="0"/>
              <a:t>of November 2014 </a:t>
            </a:r>
          </a:p>
        </p:txBody>
      </p:sp>
    </p:spTree>
    <p:extLst>
      <p:ext uri="{BB962C8B-B14F-4D97-AF65-F5344CB8AC3E}">
        <p14:creationId xmlns:p14="http://schemas.microsoft.com/office/powerpoint/2010/main" val="278465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</a:t>
            </a:r>
            <a:r>
              <a:rPr lang="en-US" dirty="0"/>
              <a:t>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Pool metadata </a:t>
            </a:r>
            <a:r>
              <a:rPr lang="en-US" dirty="0" smtClean="0"/>
              <a:t>corruption - out of scope </a:t>
            </a:r>
            <a:endParaRPr lang="en-US" dirty="0"/>
          </a:p>
          <a:p>
            <a:pPr>
              <a:lnSpc>
                <a:spcPct val="300000"/>
              </a:lnSpc>
            </a:pPr>
            <a:r>
              <a:rPr lang="en-US" dirty="0"/>
              <a:t>Object metadata corruption (</a:t>
            </a:r>
            <a:r>
              <a:rPr lang="en-US" dirty="0" smtClean="0"/>
              <a:t>DKOHM)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 smtClean="0"/>
              <a:t>OBJECT_HEADER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Optional headers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6985153" y="1690688"/>
            <a:ext cx="3425781" cy="94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POOL_HEADER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85152" y="2630846"/>
            <a:ext cx="3425781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 Headers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85151" y="3541210"/>
            <a:ext cx="3425782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OBJECT_HEADER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85151" y="4455610"/>
            <a:ext cx="3425782" cy="12612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4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OBJECT_HEADER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• </a:t>
            </a:r>
            <a:r>
              <a:rPr lang="en-US" dirty="0" err="1" smtClean="0"/>
              <a:t>kd</a:t>
            </a:r>
            <a:r>
              <a:rPr lang="en-US" dirty="0" smtClean="0"/>
              <a:t>&gt; </a:t>
            </a:r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dirty="0" err="1" smtClean="0"/>
              <a:t>nt</a:t>
            </a:r>
            <a:r>
              <a:rPr lang="en-US" dirty="0" smtClean="0"/>
              <a:t>!_OBJECT_HEADER</a:t>
            </a:r>
          </a:p>
          <a:p>
            <a:r>
              <a:rPr lang="en-US" dirty="0" smtClean="0"/>
              <a:t>• +0x000 </a:t>
            </a:r>
            <a:r>
              <a:rPr lang="en-US" dirty="0" err="1" smtClean="0"/>
              <a:t>PointerCount</a:t>
            </a:r>
            <a:r>
              <a:rPr lang="en-US" dirty="0" smtClean="0"/>
              <a:t> : Int4B </a:t>
            </a:r>
          </a:p>
          <a:p>
            <a:r>
              <a:rPr lang="en-US" dirty="0" smtClean="0"/>
              <a:t>• +0x004 </a:t>
            </a:r>
            <a:r>
              <a:rPr lang="en-US" dirty="0" err="1" smtClean="0"/>
              <a:t>HandleCount</a:t>
            </a:r>
            <a:r>
              <a:rPr lang="en-US" dirty="0" smtClean="0"/>
              <a:t> : Int4B </a:t>
            </a:r>
          </a:p>
          <a:p>
            <a:r>
              <a:rPr lang="en-US" dirty="0" smtClean="0"/>
              <a:t>• +0x004 </a:t>
            </a:r>
            <a:r>
              <a:rPr lang="en-US" dirty="0" err="1" smtClean="0"/>
              <a:t>NextToFree</a:t>
            </a:r>
            <a:r>
              <a:rPr lang="en-US" dirty="0" smtClean="0"/>
              <a:t> : Ptr32 Void </a:t>
            </a:r>
          </a:p>
          <a:p>
            <a:r>
              <a:rPr lang="en-US" dirty="0" smtClean="0"/>
              <a:t>• +0x008 Lock : _EX_PUSH_LOCK </a:t>
            </a:r>
          </a:p>
          <a:p>
            <a:r>
              <a:rPr lang="en-US" b="1" dirty="0" smtClean="0"/>
              <a:t>• +0x00c </a:t>
            </a:r>
            <a:r>
              <a:rPr lang="en-US" b="1" dirty="0" err="1" smtClean="0"/>
              <a:t>TypeIndex</a:t>
            </a:r>
            <a:r>
              <a:rPr lang="en-US" b="1" dirty="0" smtClean="0"/>
              <a:t> : </a:t>
            </a:r>
            <a:r>
              <a:rPr lang="en-US" b="1" dirty="0" err="1" smtClean="0"/>
              <a:t>UChar</a:t>
            </a:r>
            <a:r>
              <a:rPr lang="en-US" b="1" dirty="0" smtClean="0"/>
              <a:t> &lt;- Index of pointer to OBJECT_TYPE structure in </a:t>
            </a:r>
            <a:r>
              <a:rPr lang="en-US" b="1" dirty="0" err="1" smtClean="0"/>
              <a:t>ObTypeIndexTable</a:t>
            </a:r>
            <a:endParaRPr lang="en-US" b="1" dirty="0" smtClean="0"/>
          </a:p>
          <a:p>
            <a:r>
              <a:rPr lang="en-US" dirty="0" smtClean="0"/>
              <a:t>• +0x00d </a:t>
            </a:r>
            <a:r>
              <a:rPr lang="en-US" dirty="0" err="1" smtClean="0"/>
              <a:t>TraceFlags</a:t>
            </a:r>
            <a:r>
              <a:rPr lang="en-US" dirty="0" smtClean="0"/>
              <a:t> : </a:t>
            </a:r>
            <a:r>
              <a:rPr lang="en-US" dirty="0" err="1" smtClean="0"/>
              <a:t>UChar</a:t>
            </a:r>
            <a:r>
              <a:rPr lang="en-US" dirty="0" smtClean="0"/>
              <a:t> </a:t>
            </a:r>
          </a:p>
          <a:p>
            <a:r>
              <a:rPr lang="en-US" dirty="0" smtClean="0"/>
              <a:t>• +0x00d </a:t>
            </a:r>
            <a:r>
              <a:rPr lang="en-US" dirty="0" err="1" smtClean="0"/>
              <a:t>DbgRefTrace</a:t>
            </a:r>
            <a:r>
              <a:rPr lang="en-US" dirty="0" smtClean="0"/>
              <a:t> : </a:t>
            </a:r>
            <a:r>
              <a:rPr lang="en-US" dirty="0" err="1" smtClean="0"/>
              <a:t>Pos</a:t>
            </a:r>
            <a:r>
              <a:rPr lang="en-US" dirty="0" smtClean="0"/>
              <a:t> 0, 1 Bit </a:t>
            </a:r>
          </a:p>
          <a:p>
            <a:r>
              <a:rPr lang="en-US" dirty="0" smtClean="0"/>
              <a:t>• +0x00d </a:t>
            </a:r>
            <a:r>
              <a:rPr lang="en-US" dirty="0" err="1" smtClean="0"/>
              <a:t>DbgTracePermanent</a:t>
            </a:r>
            <a:r>
              <a:rPr lang="en-US" dirty="0" smtClean="0"/>
              <a:t> : </a:t>
            </a:r>
            <a:r>
              <a:rPr lang="en-US" dirty="0" err="1" smtClean="0"/>
              <a:t>Pos</a:t>
            </a:r>
            <a:r>
              <a:rPr lang="en-US" dirty="0" smtClean="0"/>
              <a:t> 1, 1 Bit </a:t>
            </a:r>
          </a:p>
          <a:p>
            <a:r>
              <a:rPr lang="en-US" dirty="0" smtClean="0"/>
              <a:t>• +0x00e </a:t>
            </a:r>
            <a:r>
              <a:rPr lang="en-US" dirty="0" err="1" smtClean="0"/>
              <a:t>InfoMask</a:t>
            </a:r>
            <a:r>
              <a:rPr lang="en-US" dirty="0" smtClean="0"/>
              <a:t> : </a:t>
            </a:r>
            <a:r>
              <a:rPr lang="en-US" dirty="0" err="1" smtClean="0"/>
              <a:t>UChar</a:t>
            </a:r>
            <a:r>
              <a:rPr lang="en-US" dirty="0" smtClean="0"/>
              <a:t> </a:t>
            </a:r>
          </a:p>
          <a:p>
            <a:r>
              <a:rPr lang="en-US" dirty="0" smtClean="0"/>
              <a:t>• +0x00f Flags : </a:t>
            </a:r>
            <a:r>
              <a:rPr lang="en-US" dirty="0" err="1" smtClean="0"/>
              <a:t>UChar</a:t>
            </a:r>
            <a:r>
              <a:rPr lang="en-US" dirty="0" smtClean="0"/>
              <a:t> </a:t>
            </a:r>
          </a:p>
          <a:p>
            <a:r>
              <a:rPr lang="en-US" dirty="0" smtClean="0"/>
              <a:t>• +0x010 </a:t>
            </a:r>
            <a:r>
              <a:rPr lang="en-US" dirty="0" err="1" smtClean="0"/>
              <a:t>ObjectCreateInfo</a:t>
            </a:r>
            <a:r>
              <a:rPr lang="en-US" dirty="0" smtClean="0"/>
              <a:t> : Ptr32 _OBJECT_CREATE_INFORMATION </a:t>
            </a:r>
          </a:p>
          <a:p>
            <a:r>
              <a:rPr lang="en-US" dirty="0" smtClean="0"/>
              <a:t>• +0x010 </a:t>
            </a:r>
            <a:r>
              <a:rPr lang="en-US" dirty="0" err="1" smtClean="0"/>
              <a:t>QuotaBlockCharged</a:t>
            </a:r>
            <a:r>
              <a:rPr lang="en-US" dirty="0" smtClean="0"/>
              <a:t> : Ptr32 Void </a:t>
            </a:r>
          </a:p>
          <a:p>
            <a:r>
              <a:rPr lang="en-US" dirty="0" smtClean="0"/>
              <a:t>• +0x014 </a:t>
            </a:r>
            <a:r>
              <a:rPr lang="en-US" dirty="0" err="1" smtClean="0"/>
              <a:t>SecurityDescriptor</a:t>
            </a:r>
            <a:r>
              <a:rPr lang="en-US" dirty="0" smtClean="0"/>
              <a:t> : Ptr32 Void </a:t>
            </a:r>
          </a:p>
          <a:p>
            <a:r>
              <a:rPr lang="en-US" dirty="0" smtClean="0"/>
              <a:t>• +0x018 Body : _QUAD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ObTypeIndexTable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• </a:t>
            </a:r>
            <a:r>
              <a:rPr lang="en-US" dirty="0" err="1" smtClean="0"/>
              <a:t>kd</a:t>
            </a:r>
            <a:r>
              <a:rPr lang="en-US" dirty="0" smtClean="0"/>
              <a:t>&gt; </a:t>
            </a:r>
            <a:r>
              <a:rPr lang="en-US" dirty="0" err="1" smtClean="0"/>
              <a:t>dd</a:t>
            </a:r>
            <a:r>
              <a:rPr lang="en-US" dirty="0" smtClean="0"/>
              <a:t> </a:t>
            </a:r>
            <a:r>
              <a:rPr lang="en-US" dirty="0" err="1" smtClean="0"/>
              <a:t>nt!ObTypeIndexTable</a:t>
            </a:r>
            <a:r>
              <a:rPr lang="en-US" dirty="0" smtClean="0"/>
              <a:t> L40</a:t>
            </a:r>
          </a:p>
          <a:p>
            <a:r>
              <a:rPr lang="en-US" dirty="0" smtClean="0"/>
              <a:t>• 81a3edc0 </a:t>
            </a:r>
            <a:r>
              <a:rPr lang="en-US" b="1" dirty="0" smtClean="0"/>
              <a:t>00000000</a:t>
            </a:r>
            <a:r>
              <a:rPr lang="en-US" dirty="0" smtClean="0"/>
              <a:t> </a:t>
            </a:r>
            <a:r>
              <a:rPr lang="en-US" b="1" dirty="0" smtClean="0"/>
              <a:t>bad0b0b0</a:t>
            </a:r>
            <a:r>
              <a:rPr lang="en-US" dirty="0" smtClean="0"/>
              <a:t> 8499c040 849aa390 </a:t>
            </a:r>
          </a:p>
          <a:p>
            <a:r>
              <a:rPr lang="en-US" dirty="0" smtClean="0"/>
              <a:t>• 81a3edd0 84964f70 8499b4c0 84979500 84999618 </a:t>
            </a:r>
          </a:p>
          <a:p>
            <a:r>
              <a:rPr lang="en-US" dirty="0" smtClean="0"/>
              <a:t>• 81a3ede0 84974868 849783c8 8499bf70 84970b40 </a:t>
            </a:r>
          </a:p>
          <a:p>
            <a:r>
              <a:rPr lang="en-US" dirty="0" smtClean="0"/>
              <a:t>• 81a3edf0 849a8888 84979340 849aaf70 849a6a38 </a:t>
            </a:r>
          </a:p>
          <a:p>
            <a:r>
              <a:rPr lang="en-US" dirty="0" smtClean="0"/>
              <a:t>• 81a3ee00 8496df70 8495b040 8498cf70 84930a50 </a:t>
            </a:r>
          </a:p>
          <a:p>
            <a:r>
              <a:rPr lang="en-US" dirty="0" smtClean="0"/>
              <a:t>• 81a3ee10 8495af70 8497ff70 84985040 84999e78 </a:t>
            </a:r>
          </a:p>
          <a:p>
            <a:r>
              <a:rPr lang="en-US" dirty="0" smtClean="0"/>
              <a:t>• 81a3ee20 84997f70 8496c040 849646e0 84978f70 </a:t>
            </a:r>
          </a:p>
          <a:p>
            <a:r>
              <a:rPr lang="en-US" dirty="0" smtClean="0"/>
              <a:t>• 81a3ee30 8497aec0 84972608 849a0040 849a9750 </a:t>
            </a:r>
          </a:p>
          <a:p>
            <a:r>
              <a:rPr lang="en-US" dirty="0" smtClean="0"/>
              <a:t>• 81a3ee40 849586d8 84984f70 8499d578 849ab040 </a:t>
            </a:r>
          </a:p>
          <a:p>
            <a:r>
              <a:rPr lang="en-US" dirty="0" smtClean="0"/>
              <a:t>• 81a3ee50 84958938 84974a58 84967168 84967098 </a:t>
            </a:r>
          </a:p>
          <a:p>
            <a:r>
              <a:rPr lang="en-US" dirty="0" smtClean="0"/>
              <a:t>• 81a3ee60 8496ddd0 849a5140 8497ce40 849aa138 </a:t>
            </a:r>
          </a:p>
          <a:p>
            <a:r>
              <a:rPr lang="en-US" dirty="0" smtClean="0"/>
              <a:t>• 81a3ee70 84a6c058 84969c58 8497e720 85c62a28 </a:t>
            </a:r>
          </a:p>
          <a:p>
            <a:r>
              <a:rPr lang="en-US" dirty="0" smtClean="0"/>
              <a:t>• 81a3ee80 85c625f0 00000000 00000000 00000000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7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OBJECT_TYPE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kd</a:t>
            </a:r>
            <a:r>
              <a:rPr lang="en-US" dirty="0" smtClean="0"/>
              <a:t>&gt; </a:t>
            </a:r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dirty="0" err="1" smtClean="0"/>
              <a:t>nt</a:t>
            </a:r>
            <a:r>
              <a:rPr lang="en-US" dirty="0" smtClean="0"/>
              <a:t>!_OBJECT_TYPE</a:t>
            </a:r>
          </a:p>
          <a:p>
            <a:r>
              <a:rPr lang="en-US" dirty="0" smtClean="0"/>
              <a:t>   +0x000 </a:t>
            </a:r>
            <a:r>
              <a:rPr lang="en-US" dirty="0" err="1" smtClean="0"/>
              <a:t>TypeList</a:t>
            </a:r>
            <a:r>
              <a:rPr lang="en-US" dirty="0" smtClean="0"/>
              <a:t>         : _LIST_ENTRY</a:t>
            </a:r>
          </a:p>
          <a:p>
            <a:r>
              <a:rPr lang="en-US" dirty="0" smtClean="0"/>
              <a:t>   +0x008 Name             : _UNICODE_STRING</a:t>
            </a:r>
          </a:p>
          <a:p>
            <a:r>
              <a:rPr lang="en-US" dirty="0" smtClean="0"/>
              <a:t>   +0x010 </a:t>
            </a:r>
            <a:r>
              <a:rPr lang="en-US" dirty="0" err="1" smtClean="0"/>
              <a:t>DefaultObject</a:t>
            </a:r>
            <a:r>
              <a:rPr lang="en-US" dirty="0" smtClean="0"/>
              <a:t>    : Ptr32 Void</a:t>
            </a:r>
          </a:p>
          <a:p>
            <a:r>
              <a:rPr lang="en-US" dirty="0" smtClean="0"/>
              <a:t>   +0x014 Index            : </a:t>
            </a:r>
            <a:r>
              <a:rPr lang="en-US" dirty="0" err="1" smtClean="0"/>
              <a:t>UChar</a:t>
            </a:r>
            <a:endParaRPr lang="en-US" dirty="0" smtClean="0"/>
          </a:p>
          <a:p>
            <a:r>
              <a:rPr lang="en-US" dirty="0" smtClean="0"/>
              <a:t>   +0x018 </a:t>
            </a:r>
            <a:r>
              <a:rPr lang="en-US" dirty="0" err="1" smtClean="0"/>
              <a:t>TotalNumberOfObjects</a:t>
            </a:r>
            <a:r>
              <a:rPr lang="en-US" dirty="0" smtClean="0"/>
              <a:t> : Uint4B</a:t>
            </a:r>
          </a:p>
          <a:p>
            <a:r>
              <a:rPr lang="en-US" dirty="0" smtClean="0"/>
              <a:t>   +0x01c </a:t>
            </a:r>
            <a:r>
              <a:rPr lang="en-US" dirty="0" err="1" smtClean="0"/>
              <a:t>TotalNumberOfHandles</a:t>
            </a:r>
            <a:r>
              <a:rPr lang="en-US" dirty="0" smtClean="0"/>
              <a:t> : Uint4B</a:t>
            </a:r>
          </a:p>
          <a:p>
            <a:r>
              <a:rPr lang="en-US" dirty="0" smtClean="0"/>
              <a:t>   +0x020 </a:t>
            </a:r>
            <a:r>
              <a:rPr lang="en-US" dirty="0" err="1" smtClean="0"/>
              <a:t>HighWaterNumberOfObjects</a:t>
            </a:r>
            <a:r>
              <a:rPr lang="en-US" dirty="0" smtClean="0"/>
              <a:t> : Uint4B</a:t>
            </a:r>
          </a:p>
          <a:p>
            <a:r>
              <a:rPr lang="en-US" dirty="0" smtClean="0"/>
              <a:t>   +0x024 </a:t>
            </a:r>
            <a:r>
              <a:rPr lang="en-US" dirty="0" err="1" smtClean="0"/>
              <a:t>HighWaterNumberOfHandles</a:t>
            </a:r>
            <a:r>
              <a:rPr lang="en-US" dirty="0" smtClean="0"/>
              <a:t> : Uint4B</a:t>
            </a:r>
          </a:p>
          <a:p>
            <a:r>
              <a:rPr lang="en-US" dirty="0" smtClean="0"/>
              <a:t>   </a:t>
            </a:r>
            <a:r>
              <a:rPr lang="en-US" b="1" dirty="0" smtClean="0"/>
              <a:t>+0x028 </a:t>
            </a:r>
            <a:r>
              <a:rPr lang="en-US" b="1" dirty="0" err="1" smtClean="0"/>
              <a:t>TypeInfo</a:t>
            </a:r>
            <a:r>
              <a:rPr lang="en-US" b="1" dirty="0" smtClean="0"/>
              <a:t>         : _OBJECT_TYPE_INITIALIZER</a:t>
            </a:r>
          </a:p>
          <a:p>
            <a:r>
              <a:rPr lang="en-US" dirty="0" smtClean="0"/>
              <a:t>   +0x080 </a:t>
            </a:r>
            <a:r>
              <a:rPr lang="en-US" dirty="0" err="1" smtClean="0"/>
              <a:t>TypeLock</a:t>
            </a:r>
            <a:r>
              <a:rPr lang="en-US" dirty="0" smtClean="0"/>
              <a:t>         : _EX_PUSH_LOCK</a:t>
            </a:r>
          </a:p>
          <a:p>
            <a:r>
              <a:rPr lang="en-US" dirty="0" smtClean="0"/>
              <a:t>   +0x084 Key              : Uint4B</a:t>
            </a:r>
          </a:p>
          <a:p>
            <a:r>
              <a:rPr lang="en-US" dirty="0" smtClean="0"/>
              <a:t>   +0x088 </a:t>
            </a:r>
            <a:r>
              <a:rPr lang="en-US" dirty="0" err="1" smtClean="0"/>
              <a:t>CallbackList</a:t>
            </a:r>
            <a:r>
              <a:rPr lang="en-US" dirty="0" smtClean="0"/>
              <a:t>     : _LIST_ENTRY 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9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kd</a:t>
            </a:r>
            <a:r>
              <a:rPr lang="en-US" dirty="0" smtClean="0"/>
              <a:t>&gt; </a:t>
            </a:r>
            <a:r>
              <a:rPr lang="en-US" dirty="0" err="1" smtClean="0"/>
              <a:t>dt</a:t>
            </a:r>
            <a:r>
              <a:rPr lang="en-US" dirty="0" smtClean="0"/>
              <a:t> </a:t>
            </a:r>
            <a:r>
              <a:rPr lang="en-US" dirty="0" err="1" smtClean="0"/>
              <a:t>nt</a:t>
            </a:r>
            <a:r>
              <a:rPr lang="en-US" dirty="0" smtClean="0"/>
              <a:t>!_OBJECT_TYPE_INITIALIZER</a:t>
            </a:r>
          </a:p>
          <a:p>
            <a:r>
              <a:rPr lang="en-US" dirty="0" smtClean="0"/>
              <a:t> [..]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  +0x030 </a:t>
            </a:r>
            <a:r>
              <a:rPr lang="en-US" b="1" dirty="0" err="1" smtClean="0"/>
              <a:t>DumpProcedure</a:t>
            </a:r>
            <a:r>
              <a:rPr lang="en-US" b="1" dirty="0" smtClean="0"/>
              <a:t>    : Ptr32     void </a:t>
            </a:r>
          </a:p>
          <a:p>
            <a:r>
              <a:rPr lang="en-US" b="1" dirty="0" smtClean="0"/>
              <a:t>   +0x034 </a:t>
            </a:r>
            <a:r>
              <a:rPr lang="en-US" b="1" dirty="0" err="1" smtClean="0"/>
              <a:t>OpenProcedure</a:t>
            </a:r>
            <a:r>
              <a:rPr lang="en-US" b="1" dirty="0" smtClean="0"/>
              <a:t>    : Ptr32     long </a:t>
            </a:r>
          </a:p>
          <a:p>
            <a:r>
              <a:rPr lang="en-US" b="1" dirty="0" smtClean="0"/>
              <a:t>   +0x038 </a:t>
            </a:r>
            <a:r>
              <a:rPr lang="en-US" b="1" dirty="0" err="1" smtClean="0"/>
              <a:t>CloseProcedure</a:t>
            </a:r>
            <a:r>
              <a:rPr lang="en-US" b="1" dirty="0" smtClean="0"/>
              <a:t>   : Ptr32     void </a:t>
            </a:r>
          </a:p>
          <a:p>
            <a:r>
              <a:rPr lang="en-US" b="1" dirty="0" smtClean="0"/>
              <a:t>   +0x03c </a:t>
            </a:r>
            <a:r>
              <a:rPr lang="en-US" b="1" dirty="0" err="1" smtClean="0"/>
              <a:t>DeleteProcedure</a:t>
            </a:r>
            <a:r>
              <a:rPr lang="en-US" b="1" dirty="0" smtClean="0"/>
              <a:t>  : Ptr32     void </a:t>
            </a:r>
          </a:p>
          <a:p>
            <a:r>
              <a:rPr lang="en-US" b="1" dirty="0" smtClean="0"/>
              <a:t>   +0x040 </a:t>
            </a:r>
            <a:r>
              <a:rPr lang="en-US" b="1" dirty="0" err="1" smtClean="0"/>
              <a:t>ParseProcedure</a:t>
            </a:r>
            <a:r>
              <a:rPr lang="en-US" b="1" dirty="0" smtClean="0"/>
              <a:t>   : Ptr32     long </a:t>
            </a:r>
          </a:p>
          <a:p>
            <a:r>
              <a:rPr lang="en-US" b="1" dirty="0" smtClean="0"/>
              <a:t>   +0x044 </a:t>
            </a:r>
            <a:r>
              <a:rPr lang="en-US" b="1" dirty="0" err="1" smtClean="0"/>
              <a:t>SecurityProcedure</a:t>
            </a:r>
            <a:r>
              <a:rPr lang="en-US" b="1" dirty="0" smtClean="0"/>
              <a:t> : Ptr32     long </a:t>
            </a:r>
          </a:p>
          <a:p>
            <a:r>
              <a:rPr lang="en-US" b="1" dirty="0" smtClean="0"/>
              <a:t>   +0x048 </a:t>
            </a:r>
            <a:r>
              <a:rPr lang="en-US" b="1" dirty="0" err="1" smtClean="0"/>
              <a:t>QueryNameProcedure</a:t>
            </a:r>
            <a:r>
              <a:rPr lang="en-US" b="1" dirty="0" smtClean="0"/>
              <a:t> : Ptr32     long </a:t>
            </a:r>
          </a:p>
          <a:p>
            <a:r>
              <a:rPr lang="en-US" b="1" dirty="0" smtClean="0"/>
              <a:t>   +0x04c </a:t>
            </a:r>
            <a:r>
              <a:rPr lang="en-US" b="1" dirty="0" err="1" smtClean="0"/>
              <a:t>OkayToCloseProcedure</a:t>
            </a:r>
            <a:r>
              <a:rPr lang="en-US" b="1" dirty="0" smtClean="0"/>
              <a:t> : Ptr32     unsigned char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0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ObTypeIndexTable</a:t>
            </a:r>
            <a:r>
              <a:rPr lang="en-US" dirty="0" smtClean="0"/>
              <a:t> &amp; Object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300" y="1552765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78794" y="2021983"/>
            <a:ext cx="2086378" cy="34129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Header</a:t>
            </a:r>
          </a:p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TypeIndex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72755" y="2021983"/>
            <a:ext cx="1983345" cy="3412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/>
          <p:nvPr/>
        </p:nvCxnSpPr>
        <p:spPr>
          <a:xfrm flipV="1">
            <a:off x="3065172" y="3181082"/>
            <a:ext cx="1107583" cy="6568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73102" y="2996416"/>
            <a:ext cx="1612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Pointer to OBJECT_TYPE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172755" y="1690688"/>
            <a:ext cx="190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ObTypeIndexTable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006106" y="2021983"/>
            <a:ext cx="2518391" cy="3412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189963" y="1690688"/>
            <a:ext cx="145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OBJECT_TYPE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156100" y="3181082"/>
            <a:ext cx="8500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721678" y="4486811"/>
            <a:ext cx="3041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Pointers to various procedures</a:t>
            </a:r>
            <a:endParaRPr lang="en-US" dirty="0"/>
          </a:p>
        </p:txBody>
      </p:sp>
      <p:cxnSp>
        <p:nvCxnSpPr>
          <p:cNvPr id="38" name="Elbow Connector 37"/>
          <p:cNvCxnSpPr/>
          <p:nvPr/>
        </p:nvCxnSpPr>
        <p:spPr>
          <a:xfrm flipV="1">
            <a:off x="9524497" y="4069724"/>
            <a:ext cx="585418" cy="528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0092473" y="3572411"/>
            <a:ext cx="2670489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Object’s dispatch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 Index Table (x86)</a:t>
            </a:r>
            <a:endParaRPr lang="en-US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21" y="1690688"/>
            <a:ext cx="8752978" cy="5208158"/>
          </a:xfrm>
        </p:spPr>
      </p:pic>
    </p:spTree>
    <p:extLst>
      <p:ext uri="{BB962C8B-B14F-4D97-AF65-F5344CB8AC3E}">
        <p14:creationId xmlns:p14="http://schemas.microsoft.com/office/powerpoint/2010/main" val="310395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Type Index Table (x64)</a:t>
            </a:r>
            <a:endParaRPr lang="en-US" dirty="0"/>
          </a:p>
        </p:txBody>
      </p:sp>
      <p:pic>
        <p:nvPicPr>
          <p:cNvPr id="4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490648" cy="5641404"/>
          </a:xfrm>
        </p:spPr>
      </p:pic>
    </p:spTree>
    <p:extLst>
      <p:ext uri="{BB962C8B-B14F-4D97-AF65-F5344CB8AC3E}">
        <p14:creationId xmlns:p14="http://schemas.microsoft.com/office/powerpoint/2010/main" val="24648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metadata corruption (DKOHM)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99255" y="2150772"/>
            <a:ext cx="3425781" cy="940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POOL_HEADER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99254" y="3090930"/>
            <a:ext cx="3425781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 Headers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99253" y="4001294"/>
            <a:ext cx="3425782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OBJECT_HEADER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99253" y="4915694"/>
            <a:ext cx="3425782" cy="126126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403797" y="2318196"/>
            <a:ext cx="484632" cy="35545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6214" y="3206839"/>
            <a:ext cx="101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78076" y="3391506"/>
            <a:ext cx="2073496" cy="27854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ObTypeIndexTable</a:t>
            </a:r>
            <a:endParaRPr lang="en-US" dirty="0"/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5525034" y="3578841"/>
            <a:ext cx="953042" cy="72707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flipV="1">
            <a:off x="5525034" y="3942378"/>
            <a:ext cx="953042" cy="68955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478076" y="3348911"/>
            <a:ext cx="2073496" cy="34951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0x00000000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6478076" y="3706833"/>
            <a:ext cx="2073496" cy="35512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0xBAD0B0B0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8551572" y="3399764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529980" y="3241222"/>
            <a:ext cx="2220742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Fake OBJECT_TYPE</a:t>
            </a:r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10398035" y="4187884"/>
            <a:ext cx="484632" cy="9784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335069" y="5220458"/>
            <a:ext cx="2584328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Shellcode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33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Introduction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Pool super basics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Previous attacks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New idea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Mitigations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9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8.1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0xBAD0B0B0 has gone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242" y="2326683"/>
            <a:ext cx="6259871" cy="489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 smtClean="0"/>
              <a:t>Object data corruption (DKOHM + DKOM) 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Object type confusion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41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data corruption (DKOHM + DKOM)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Set </a:t>
            </a:r>
            <a:r>
              <a:rPr lang="en-US" dirty="0" err="1" smtClean="0"/>
              <a:t>TypeIndex</a:t>
            </a:r>
            <a:r>
              <a:rPr lang="en-US" dirty="0" smtClean="0"/>
              <a:t> value to different object type (object type confusion)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Object Manager is fooled (before it was Type A, not it’s Type B)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Craft malicious object’s data (counters, pointers)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Invoke system service(s) to trigger access to malicious object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Profit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1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data corruption (DKOHM + DKOM)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1825624"/>
            <a:ext cx="3993107" cy="1122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Header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198" y="2947915"/>
            <a:ext cx="3993108" cy="272955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Data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81933" y="1825624"/>
            <a:ext cx="2593074" cy="3851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ObTypeIndexTable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831306" y="2347415"/>
            <a:ext cx="7369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595579" y="2186259"/>
            <a:ext cx="2593074" cy="32231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561393" y="1929569"/>
            <a:ext cx="254303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OBJECT_TYPE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073785" y="2386769"/>
            <a:ext cx="1473962" cy="11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4844952" y="2647666"/>
            <a:ext cx="723335" cy="50059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68287" y="3013092"/>
            <a:ext cx="2620366" cy="34119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Elbow Connector 24"/>
          <p:cNvCxnSpPr/>
          <p:nvPr/>
        </p:nvCxnSpPr>
        <p:spPr>
          <a:xfrm>
            <a:off x="8188653" y="3148261"/>
            <a:ext cx="914400" cy="9144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9103052" y="3740398"/>
            <a:ext cx="3088947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ALPC OBJECT_TYPE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3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data corruption (DKOHM+DKOM)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8424" y="1937982"/>
            <a:ext cx="27295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Header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07975" y="1937982"/>
            <a:ext cx="612784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FILE_OBJECT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78423" y="3739486"/>
            <a:ext cx="272955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Header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107974" y="3739486"/>
            <a:ext cx="6127846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ALPC_OBJECT(all data is under control)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68519" y="3739486"/>
            <a:ext cx="251349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43198" y="5832120"/>
            <a:ext cx="40806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exploit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768520" y="5104263"/>
            <a:ext cx="2844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Invoke system service trigger access to object 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8762863" y="4665510"/>
            <a:ext cx="484632" cy="9784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85768" y="5655542"/>
            <a:ext cx="3007283" cy="7597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Different scenarios</a:t>
            </a:r>
            <a:endParaRPr lang="en-US" dirty="0"/>
          </a:p>
        </p:txBody>
      </p:sp>
      <p:sp>
        <p:nvSpPr>
          <p:cNvPr id="9" name="Down Arrow 8"/>
          <p:cNvSpPr/>
          <p:nvPr/>
        </p:nvSpPr>
        <p:spPr>
          <a:xfrm>
            <a:off x="5207725" y="2922707"/>
            <a:ext cx="484632" cy="7587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4723093" y="469092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045958" y="3084394"/>
            <a:ext cx="329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overwrite -&gt; type confusion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52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OBJECT_TYPE_INITIALIZER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+0x030 </a:t>
            </a:r>
            <a:r>
              <a:rPr lang="en-US" dirty="0" err="1"/>
              <a:t>DumpProcedure</a:t>
            </a:r>
            <a:r>
              <a:rPr lang="en-US" dirty="0"/>
              <a:t>    : (null) </a:t>
            </a:r>
          </a:p>
          <a:p>
            <a:r>
              <a:rPr lang="en-US" dirty="0"/>
              <a:t>   +0x038 </a:t>
            </a:r>
            <a:r>
              <a:rPr lang="en-US" dirty="0" err="1"/>
              <a:t>OpenProcedure</a:t>
            </a:r>
            <a:r>
              <a:rPr lang="en-US" dirty="0"/>
              <a:t>    : (null) </a:t>
            </a:r>
          </a:p>
          <a:p>
            <a:r>
              <a:rPr lang="en-US" dirty="0"/>
              <a:t>   +0x040 </a:t>
            </a:r>
            <a:r>
              <a:rPr lang="en-US" dirty="0" err="1"/>
              <a:t>CloseProcedure</a:t>
            </a:r>
            <a:r>
              <a:rPr lang="en-US" dirty="0"/>
              <a:t>   : 0xfffff801`5b913b44     void  </a:t>
            </a:r>
            <a:r>
              <a:rPr lang="en-US" b="1" dirty="0"/>
              <a:t>nt!ObpCloseDirectoryObject</a:t>
            </a:r>
            <a:r>
              <a:rPr lang="en-US" dirty="0"/>
              <a:t>+0</a:t>
            </a:r>
          </a:p>
          <a:p>
            <a:r>
              <a:rPr lang="en-US" dirty="0"/>
              <a:t>   +0x048 </a:t>
            </a:r>
            <a:r>
              <a:rPr lang="en-US" dirty="0" err="1"/>
              <a:t>DeleteProcedure</a:t>
            </a:r>
            <a:r>
              <a:rPr lang="en-US" dirty="0"/>
              <a:t>  : 0xfffff801`5b92743c     void  </a:t>
            </a:r>
            <a:r>
              <a:rPr lang="en-US" b="1" dirty="0"/>
              <a:t>nt!ObpDeleteDirectoryObject</a:t>
            </a:r>
            <a:r>
              <a:rPr lang="en-US" dirty="0"/>
              <a:t>+0</a:t>
            </a:r>
          </a:p>
          <a:p>
            <a:r>
              <a:rPr lang="en-US" dirty="0"/>
              <a:t>   +0x050 </a:t>
            </a:r>
            <a:r>
              <a:rPr lang="en-US" dirty="0" err="1"/>
              <a:t>ParseProcedure</a:t>
            </a:r>
            <a:r>
              <a:rPr lang="en-US" dirty="0"/>
              <a:t>   : (null) </a:t>
            </a:r>
          </a:p>
          <a:p>
            <a:r>
              <a:rPr lang="en-US" dirty="0"/>
              <a:t>   +0x058 </a:t>
            </a:r>
            <a:r>
              <a:rPr lang="en-US" dirty="0" err="1"/>
              <a:t>SecurityProcedure</a:t>
            </a:r>
            <a:r>
              <a:rPr lang="en-US" dirty="0"/>
              <a:t> : 0xfffff801`5b848e54     long  </a:t>
            </a:r>
            <a:r>
              <a:rPr lang="en-US" b="1" dirty="0"/>
              <a:t>nt!SeDefaultObjectMethod</a:t>
            </a:r>
            <a:r>
              <a:rPr lang="en-US" dirty="0"/>
              <a:t>+0</a:t>
            </a:r>
          </a:p>
          <a:p>
            <a:r>
              <a:rPr lang="en-US" dirty="0"/>
              <a:t>   +0x060 </a:t>
            </a:r>
            <a:r>
              <a:rPr lang="en-US" dirty="0" err="1"/>
              <a:t>QueryNameProcedure</a:t>
            </a:r>
            <a:r>
              <a:rPr lang="en-US" dirty="0"/>
              <a:t> : (null) </a:t>
            </a:r>
          </a:p>
          <a:p>
            <a:r>
              <a:rPr lang="en-US" dirty="0"/>
              <a:t>   +0x068 </a:t>
            </a:r>
            <a:r>
              <a:rPr lang="en-US" dirty="0" err="1"/>
              <a:t>OkayToCloseProcedure</a:t>
            </a:r>
            <a:r>
              <a:rPr lang="en-US" dirty="0"/>
              <a:t> : (null) </a:t>
            </a:r>
          </a:p>
        </p:txBody>
      </p:sp>
    </p:spTree>
    <p:extLst>
      <p:ext uri="{BB962C8B-B14F-4D97-AF65-F5344CB8AC3E}">
        <p14:creationId xmlns:p14="http://schemas.microsoft.com/office/powerpoint/2010/main" val="227540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OBJECT_TYPE_INITIALIZER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+0x030 </a:t>
            </a:r>
            <a:r>
              <a:rPr lang="en-US" dirty="0" err="1"/>
              <a:t>DumpProcedure</a:t>
            </a:r>
            <a:r>
              <a:rPr lang="en-US" dirty="0"/>
              <a:t>    : (null) </a:t>
            </a:r>
          </a:p>
          <a:p>
            <a:r>
              <a:rPr lang="en-US" dirty="0"/>
              <a:t>   +0x038 </a:t>
            </a:r>
            <a:r>
              <a:rPr lang="en-US" dirty="0" err="1"/>
              <a:t>OpenProcedure</a:t>
            </a:r>
            <a:r>
              <a:rPr lang="en-US" dirty="0"/>
              <a:t>    : (null) </a:t>
            </a:r>
          </a:p>
          <a:p>
            <a:r>
              <a:rPr lang="en-US" dirty="0"/>
              <a:t>   +0x040 </a:t>
            </a:r>
            <a:r>
              <a:rPr lang="en-US" dirty="0" err="1"/>
              <a:t>CloseProcedure</a:t>
            </a:r>
            <a:r>
              <a:rPr lang="en-US" dirty="0"/>
              <a:t>   : (null) </a:t>
            </a:r>
          </a:p>
          <a:p>
            <a:r>
              <a:rPr lang="en-US" dirty="0"/>
              <a:t>   +0x048 </a:t>
            </a:r>
            <a:r>
              <a:rPr lang="en-US" dirty="0" err="1"/>
              <a:t>DeleteProcedure</a:t>
            </a:r>
            <a:r>
              <a:rPr lang="en-US" dirty="0"/>
              <a:t>  : 0xfffff801`5b9250fc     void  </a:t>
            </a:r>
            <a:r>
              <a:rPr lang="en-US" b="1" dirty="0"/>
              <a:t>nt!IopDeleteDevice</a:t>
            </a:r>
            <a:r>
              <a:rPr lang="en-US" dirty="0"/>
              <a:t>+0</a:t>
            </a:r>
          </a:p>
          <a:p>
            <a:r>
              <a:rPr lang="en-US" dirty="0"/>
              <a:t>   +0x050 </a:t>
            </a:r>
            <a:r>
              <a:rPr lang="en-US" dirty="0" err="1"/>
              <a:t>ParseProcedure</a:t>
            </a:r>
            <a:r>
              <a:rPr lang="en-US" dirty="0"/>
              <a:t>   : 0xfffff801`5b86dde0     long  </a:t>
            </a:r>
            <a:r>
              <a:rPr lang="en-US" b="1" dirty="0"/>
              <a:t>nt!IopParseDevice</a:t>
            </a:r>
            <a:r>
              <a:rPr lang="en-US" dirty="0"/>
              <a:t>+0</a:t>
            </a:r>
          </a:p>
          <a:p>
            <a:r>
              <a:rPr lang="en-US" dirty="0"/>
              <a:t>   +0x058 </a:t>
            </a:r>
            <a:r>
              <a:rPr lang="en-US" dirty="0" err="1"/>
              <a:t>SecurityProcedure</a:t>
            </a:r>
            <a:r>
              <a:rPr lang="en-US" dirty="0"/>
              <a:t> : 0xfffff801`5b842028     long  </a:t>
            </a:r>
            <a:r>
              <a:rPr lang="en-US" b="1" dirty="0"/>
              <a:t>nt!IopGetSetSecurityObject</a:t>
            </a:r>
            <a:r>
              <a:rPr lang="en-US" dirty="0"/>
              <a:t>+0</a:t>
            </a:r>
          </a:p>
          <a:p>
            <a:r>
              <a:rPr lang="en-US" dirty="0"/>
              <a:t>   +0x060 </a:t>
            </a:r>
            <a:r>
              <a:rPr lang="en-US" dirty="0" err="1"/>
              <a:t>QueryNameProcedure</a:t>
            </a:r>
            <a:r>
              <a:rPr lang="en-US" dirty="0"/>
              <a:t> : (null) </a:t>
            </a:r>
          </a:p>
          <a:p>
            <a:r>
              <a:rPr lang="en-US" dirty="0"/>
              <a:t>   +0x068 </a:t>
            </a:r>
            <a:r>
              <a:rPr lang="en-US" dirty="0" err="1"/>
              <a:t>OkayToCloseProcedure</a:t>
            </a:r>
            <a:r>
              <a:rPr lang="en-US" dirty="0"/>
              <a:t> : (null) </a:t>
            </a:r>
          </a:p>
        </p:txBody>
      </p:sp>
    </p:spTree>
    <p:extLst>
      <p:ext uri="{BB962C8B-B14F-4D97-AF65-F5344CB8AC3E}">
        <p14:creationId xmlns:p14="http://schemas.microsoft.com/office/powerpoint/2010/main" val="145752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Confusion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5827" y="1916986"/>
            <a:ext cx="27295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Header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3670" y="1916986"/>
            <a:ext cx="426379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Object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5827" y="3749746"/>
            <a:ext cx="272955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      Object </a:t>
            </a:r>
            <a:r>
              <a:rPr lang="en-US" dirty="0"/>
              <a:t>Header</a:t>
            </a:r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83670" y="3739486"/>
            <a:ext cx="6127846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FILE_OBJECT(all data is under control)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02356" y="3739486"/>
            <a:ext cx="251349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790123" y="5838927"/>
            <a:ext cx="408068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exploit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>
            <a:off x="8762863" y="4665510"/>
            <a:ext cx="484632" cy="9784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85768" y="5655542"/>
            <a:ext cx="3007283" cy="7597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/>
              <a:t>nt!IopGetSetSecurityObject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4463829" y="2844670"/>
            <a:ext cx="484632" cy="75876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665127" y="5152098"/>
            <a:ext cx="2442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NtQuerySecurityObject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02934" y="2978456"/>
            <a:ext cx="371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overwrite -&gt; type confusion</a:t>
            </a:r>
            <a:endParaRPr lang="en-US" dirty="0"/>
          </a:p>
        </p:txBody>
      </p:sp>
      <p:sp>
        <p:nvSpPr>
          <p:cNvPr id="16" name="Right Arrow 15"/>
          <p:cNvSpPr/>
          <p:nvPr/>
        </p:nvSpPr>
        <p:spPr>
          <a:xfrm>
            <a:off x="7873172" y="2131870"/>
            <a:ext cx="51706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0800000">
            <a:off x="4418302" y="4711905"/>
            <a:ext cx="484632" cy="1065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415950" y="1913836"/>
            <a:ext cx="276156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dirty="0" err="1"/>
              <a:t>nt!SeDefaultObjectMethod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3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SecurityProcedure</a:t>
            </a:r>
            <a:r>
              <a:rPr lang="en-US" dirty="0" smtClean="0"/>
              <a:t>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For most object types: </a:t>
            </a:r>
            <a:r>
              <a:rPr lang="en-US" dirty="0" err="1" smtClean="0"/>
              <a:t>nt!SeDefaultObjectMethod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err="1"/>
              <a:t>WmiGuid</a:t>
            </a:r>
            <a:r>
              <a:rPr lang="en-US" dirty="0"/>
              <a:t> object type: </a:t>
            </a:r>
            <a:r>
              <a:rPr lang="en-US" dirty="0" err="1" smtClean="0"/>
              <a:t>nt!WmipSecurityMethod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File/Device object type</a:t>
            </a:r>
            <a:r>
              <a:rPr lang="en-US" dirty="0"/>
              <a:t>: </a:t>
            </a:r>
            <a:r>
              <a:rPr lang="en-US" dirty="0" err="1" smtClean="0"/>
              <a:t>nt!IopGetSetSecurityObject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Key </a:t>
            </a:r>
            <a:r>
              <a:rPr lang="en-US" dirty="0"/>
              <a:t>object type: </a:t>
            </a:r>
            <a:r>
              <a:rPr lang="en-US" dirty="0" err="1" smtClean="0"/>
              <a:t>nt!CmpSecurityMethod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700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nt!IopGetSetSecurityObject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FILE_OBJECT             -&gt;      DEVICE_OBJECT       -&gt;    DRIVER_OBJECT       -&gt;           MAJOR_ROUTINE    -&gt;     attacker’s </a:t>
            </a:r>
            <a:r>
              <a:rPr lang="en-US" dirty="0" err="1" smtClean="0"/>
              <a:t>shellcode</a:t>
            </a:r>
            <a:endParaRPr lang="en-US" dirty="0" smtClean="0"/>
          </a:p>
          <a:p>
            <a:pPr>
              <a:lnSpc>
                <a:spcPct val="250000"/>
              </a:lnSpc>
            </a:pPr>
            <a:r>
              <a:rPr lang="en-US" dirty="0" smtClean="0"/>
              <a:t>Execution Hijack by three consequent dereferences!!!!</a:t>
            </a:r>
          </a:p>
        </p:txBody>
      </p:sp>
    </p:spTree>
    <p:extLst>
      <p:ext uri="{BB962C8B-B14F-4D97-AF65-F5344CB8AC3E}">
        <p14:creationId xmlns:p14="http://schemas.microsoft.com/office/powerpoint/2010/main" val="322477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Ring3(IE, Adobe Reader, Flash player, MS Office </a:t>
            </a:r>
            <a:r>
              <a:rPr lang="en-US" dirty="0" err="1" smtClean="0"/>
              <a:t>etc</a:t>
            </a:r>
            <a:r>
              <a:rPr lang="en-US" dirty="0" smtClean="0"/>
              <a:t>) applications as first attack vector</a:t>
            </a:r>
          </a:p>
          <a:p>
            <a:r>
              <a:rPr lang="en-US" dirty="0" smtClean="0"/>
              <a:t>Not privileged level</a:t>
            </a:r>
          </a:p>
          <a:p>
            <a:r>
              <a:rPr lang="en-US" dirty="0" smtClean="0"/>
              <a:t>Sandboxes (IE EPM, Reader sandbox, Chrome sandbox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 to get Ring0 to have ability to make fancy stuff</a:t>
            </a:r>
          </a:p>
          <a:p>
            <a:r>
              <a:rPr lang="en-US" dirty="0" smtClean="0"/>
              <a:t>So, Elevation of Privileges (R3-&gt;R0) Exploits/Vulnerabilities are critical</a:t>
            </a:r>
          </a:p>
          <a:p>
            <a:r>
              <a:rPr lang="en-US" dirty="0" smtClean="0"/>
              <a:t>Good examples: pwn2own 2013/2014 IE EPM sandbox escapes via kernel exploit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2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nt!IopGetSetSecurityObject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038" y="1934652"/>
            <a:ext cx="12703472" cy="12299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38" y="3533077"/>
            <a:ext cx="8224552" cy="5644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038" y="4685731"/>
            <a:ext cx="11733664" cy="164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3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nt!IopGetSetSecurityObject</a:t>
            </a:r>
            <a:r>
              <a:rPr lang="en-US" dirty="0" smtClean="0"/>
              <a:t>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0: </a:t>
            </a:r>
            <a:r>
              <a:rPr lang="en-US" dirty="0" err="1"/>
              <a:t>kd</a:t>
            </a:r>
            <a:r>
              <a:rPr lang="en-US" dirty="0"/>
              <a:t>&gt; </a:t>
            </a:r>
            <a:r>
              <a:rPr lang="en-US" dirty="0" err="1"/>
              <a:t>dt</a:t>
            </a:r>
            <a:r>
              <a:rPr lang="en-US" dirty="0"/>
              <a:t> </a:t>
            </a:r>
            <a:r>
              <a:rPr lang="en-US" dirty="0" err="1"/>
              <a:t>nt</a:t>
            </a:r>
            <a:r>
              <a:rPr lang="en-US" dirty="0"/>
              <a:t>!_FILE_OBJECT</a:t>
            </a:r>
          </a:p>
          <a:p>
            <a:r>
              <a:rPr lang="en-US" dirty="0"/>
              <a:t>   +0x000 Type             : Int2B</a:t>
            </a:r>
          </a:p>
          <a:p>
            <a:r>
              <a:rPr lang="en-US" dirty="0"/>
              <a:t>   +0x002 Size             : Int2B</a:t>
            </a:r>
          </a:p>
          <a:p>
            <a:r>
              <a:rPr lang="en-US" b="1" dirty="0"/>
              <a:t>   +0x008 </a:t>
            </a:r>
            <a:r>
              <a:rPr lang="en-US" b="1" dirty="0" err="1"/>
              <a:t>DeviceObject</a:t>
            </a:r>
            <a:r>
              <a:rPr lang="en-US" b="1" dirty="0"/>
              <a:t>     : Ptr64 _DEVICE_OBJECT</a:t>
            </a:r>
          </a:p>
          <a:p>
            <a:r>
              <a:rPr lang="en-US" dirty="0"/>
              <a:t>0: </a:t>
            </a:r>
            <a:r>
              <a:rPr lang="en-US" dirty="0" err="1"/>
              <a:t>kd</a:t>
            </a:r>
            <a:r>
              <a:rPr lang="en-US" dirty="0"/>
              <a:t>&gt; </a:t>
            </a:r>
            <a:r>
              <a:rPr lang="en-US" dirty="0" err="1"/>
              <a:t>dt</a:t>
            </a:r>
            <a:r>
              <a:rPr lang="en-US" dirty="0"/>
              <a:t> </a:t>
            </a:r>
            <a:r>
              <a:rPr lang="en-US" dirty="0" err="1"/>
              <a:t>nt</a:t>
            </a:r>
            <a:r>
              <a:rPr lang="en-US" dirty="0"/>
              <a:t>!_DEVICE_OBJECT</a:t>
            </a:r>
          </a:p>
          <a:p>
            <a:r>
              <a:rPr lang="en-US" dirty="0"/>
              <a:t>   +0x000 Type             : Int2B</a:t>
            </a:r>
          </a:p>
          <a:p>
            <a:r>
              <a:rPr lang="en-US" dirty="0"/>
              <a:t>   +0x002 Size             : Uint2B</a:t>
            </a:r>
          </a:p>
          <a:p>
            <a:r>
              <a:rPr lang="en-US" dirty="0"/>
              <a:t>   +0x004 </a:t>
            </a:r>
            <a:r>
              <a:rPr lang="en-US" dirty="0" err="1"/>
              <a:t>ReferenceCount</a:t>
            </a:r>
            <a:r>
              <a:rPr lang="en-US" dirty="0"/>
              <a:t>   : Int4B</a:t>
            </a:r>
          </a:p>
          <a:p>
            <a:r>
              <a:rPr lang="en-US" dirty="0"/>
              <a:t>   </a:t>
            </a:r>
            <a:r>
              <a:rPr lang="en-US" b="1" dirty="0"/>
              <a:t>+0x008 </a:t>
            </a:r>
            <a:r>
              <a:rPr lang="en-US" b="1" dirty="0" err="1"/>
              <a:t>DriverObject</a:t>
            </a:r>
            <a:r>
              <a:rPr lang="en-US" b="1" dirty="0"/>
              <a:t>     : Ptr64 _DRIVER_OBJECT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99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nt!IopGetSetSecurityObject</a:t>
            </a:r>
            <a:r>
              <a:rPr lang="en-US" dirty="0"/>
              <a:t>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0: </a:t>
            </a:r>
            <a:r>
              <a:rPr lang="en-US" dirty="0" err="1"/>
              <a:t>kd</a:t>
            </a:r>
            <a:r>
              <a:rPr lang="en-US" dirty="0"/>
              <a:t>&gt; </a:t>
            </a:r>
            <a:r>
              <a:rPr lang="en-US" dirty="0" err="1"/>
              <a:t>dt</a:t>
            </a:r>
            <a:r>
              <a:rPr lang="en-US" dirty="0"/>
              <a:t> </a:t>
            </a:r>
            <a:r>
              <a:rPr lang="en-US" dirty="0" err="1"/>
              <a:t>nt</a:t>
            </a:r>
            <a:r>
              <a:rPr lang="en-US" dirty="0"/>
              <a:t>!_DRIVER_OBJECT</a:t>
            </a:r>
          </a:p>
          <a:p>
            <a:r>
              <a:rPr lang="en-US" dirty="0"/>
              <a:t>   +0x000 Type             : Int2B</a:t>
            </a:r>
          </a:p>
          <a:p>
            <a:r>
              <a:rPr lang="en-US" dirty="0"/>
              <a:t>   +0x002 Size             : Int2B</a:t>
            </a:r>
          </a:p>
          <a:p>
            <a:r>
              <a:rPr lang="en-US" dirty="0"/>
              <a:t>   +0x008 </a:t>
            </a:r>
            <a:r>
              <a:rPr lang="en-US" dirty="0" err="1"/>
              <a:t>DeviceObject</a:t>
            </a:r>
            <a:r>
              <a:rPr lang="en-US" dirty="0"/>
              <a:t>     : Ptr64 _DEVICE_OBJECT</a:t>
            </a:r>
          </a:p>
          <a:p>
            <a:r>
              <a:rPr lang="en-US" dirty="0"/>
              <a:t>   +0x010 Flags            : Uint4B</a:t>
            </a:r>
          </a:p>
          <a:p>
            <a:r>
              <a:rPr lang="en-US" dirty="0"/>
              <a:t>   +0x018 </a:t>
            </a:r>
            <a:r>
              <a:rPr lang="en-US" dirty="0" err="1"/>
              <a:t>DriverStart</a:t>
            </a:r>
            <a:r>
              <a:rPr lang="en-US" dirty="0"/>
              <a:t>      : Ptr64 Void</a:t>
            </a:r>
          </a:p>
          <a:p>
            <a:r>
              <a:rPr lang="en-US" dirty="0"/>
              <a:t>   +0x020 </a:t>
            </a:r>
            <a:r>
              <a:rPr lang="en-US" dirty="0" err="1"/>
              <a:t>DriverSize</a:t>
            </a:r>
            <a:r>
              <a:rPr lang="en-US" dirty="0"/>
              <a:t>       : Uint4B</a:t>
            </a:r>
          </a:p>
          <a:p>
            <a:r>
              <a:rPr lang="en-US" dirty="0"/>
              <a:t>   +0x028 </a:t>
            </a:r>
            <a:r>
              <a:rPr lang="en-US" dirty="0" err="1"/>
              <a:t>DriverSection</a:t>
            </a:r>
            <a:r>
              <a:rPr lang="en-US" dirty="0"/>
              <a:t>    : Ptr64 Void</a:t>
            </a:r>
          </a:p>
          <a:p>
            <a:r>
              <a:rPr lang="en-US" dirty="0"/>
              <a:t>   +0x030 </a:t>
            </a:r>
            <a:r>
              <a:rPr lang="en-US" dirty="0" err="1"/>
              <a:t>DriverExtension</a:t>
            </a:r>
            <a:r>
              <a:rPr lang="en-US" dirty="0"/>
              <a:t>  : Ptr64 _DRIVER_EXTENSION</a:t>
            </a:r>
          </a:p>
          <a:p>
            <a:r>
              <a:rPr lang="en-US" dirty="0"/>
              <a:t>   +0x038 </a:t>
            </a:r>
            <a:r>
              <a:rPr lang="en-US" dirty="0" err="1"/>
              <a:t>DriverName</a:t>
            </a:r>
            <a:r>
              <a:rPr lang="en-US" dirty="0"/>
              <a:t>       : _UNICODE_STRING</a:t>
            </a:r>
          </a:p>
          <a:p>
            <a:r>
              <a:rPr lang="en-US" dirty="0"/>
              <a:t>   +0x048 </a:t>
            </a:r>
            <a:r>
              <a:rPr lang="en-US" dirty="0" err="1"/>
              <a:t>HardwareDatabase</a:t>
            </a:r>
            <a:r>
              <a:rPr lang="en-US" dirty="0"/>
              <a:t> : Ptr64 _UNICODE_STRING</a:t>
            </a:r>
          </a:p>
          <a:p>
            <a:r>
              <a:rPr lang="en-US" dirty="0"/>
              <a:t>   +0x050 </a:t>
            </a:r>
            <a:r>
              <a:rPr lang="en-US" dirty="0" err="1"/>
              <a:t>FastIoDispatch</a:t>
            </a:r>
            <a:r>
              <a:rPr lang="en-US" dirty="0"/>
              <a:t>   : Ptr64 _FAST_IO_DISPATCH</a:t>
            </a:r>
          </a:p>
          <a:p>
            <a:r>
              <a:rPr lang="en-US" dirty="0"/>
              <a:t>   +0x058 </a:t>
            </a:r>
            <a:r>
              <a:rPr lang="en-US" dirty="0" err="1"/>
              <a:t>DriverInit</a:t>
            </a:r>
            <a:r>
              <a:rPr lang="en-US" dirty="0"/>
              <a:t>       : Ptr64     long </a:t>
            </a:r>
          </a:p>
          <a:p>
            <a:r>
              <a:rPr lang="en-US" dirty="0"/>
              <a:t>   +0x060 </a:t>
            </a:r>
            <a:r>
              <a:rPr lang="en-US" dirty="0" err="1"/>
              <a:t>DriverStartIo</a:t>
            </a:r>
            <a:r>
              <a:rPr lang="en-US" dirty="0"/>
              <a:t>    : Ptr64     void </a:t>
            </a:r>
          </a:p>
          <a:p>
            <a:r>
              <a:rPr lang="en-US" dirty="0"/>
              <a:t>   +0x068 </a:t>
            </a:r>
            <a:r>
              <a:rPr lang="en-US" dirty="0" err="1"/>
              <a:t>DriverUnload</a:t>
            </a:r>
            <a:r>
              <a:rPr lang="en-US" dirty="0"/>
              <a:t>     : Ptr64     void </a:t>
            </a:r>
          </a:p>
          <a:p>
            <a:r>
              <a:rPr lang="en-US" dirty="0"/>
              <a:t>   </a:t>
            </a:r>
            <a:r>
              <a:rPr lang="en-US" b="1" dirty="0"/>
              <a:t>+0x070 </a:t>
            </a:r>
            <a:r>
              <a:rPr lang="en-US" b="1" dirty="0" err="1"/>
              <a:t>MajorFunction</a:t>
            </a:r>
            <a:r>
              <a:rPr lang="en-US" b="1" dirty="0"/>
              <a:t>    : [28] Ptr64     long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4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Close/Delete Procedure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Huge amount of different execution flows: 56 functions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Mostly arbitrary memory overwrite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Some adjacent read/write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Some hijack of execution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8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 err="1" smtClean="0"/>
              <a:t>DumpProcedure</a:t>
            </a:r>
            <a:r>
              <a:rPr lang="en-US" dirty="0" smtClean="0"/>
              <a:t>, </a:t>
            </a:r>
            <a:r>
              <a:rPr lang="en-US" dirty="0" err="1" smtClean="0"/>
              <a:t>OpenProcedure</a:t>
            </a:r>
            <a:r>
              <a:rPr lang="en-US" dirty="0" smtClean="0"/>
              <a:t>, </a:t>
            </a:r>
            <a:r>
              <a:rPr lang="en-US" dirty="0" err="1" smtClean="0"/>
              <a:t>ParseProcedure</a:t>
            </a:r>
            <a:r>
              <a:rPr lang="en-US" dirty="0" smtClean="0"/>
              <a:t>, </a:t>
            </a:r>
            <a:r>
              <a:rPr lang="en-US" dirty="0" err="1" smtClean="0"/>
              <a:t>QueryNameProcedure</a:t>
            </a:r>
            <a:r>
              <a:rPr lang="en-US" dirty="0"/>
              <a:t>, </a:t>
            </a:r>
            <a:r>
              <a:rPr lang="en-US" dirty="0" err="1" smtClean="0"/>
              <a:t>OkayToCloseProcedure</a:t>
            </a:r>
            <a:endParaRPr lang="en-US" dirty="0" smtClean="0"/>
          </a:p>
          <a:p>
            <a:pPr>
              <a:lnSpc>
                <a:spcPct val="250000"/>
              </a:lnSpc>
            </a:pPr>
            <a:r>
              <a:rPr lang="en-US" dirty="0" smtClean="0"/>
              <a:t>Are rare – no interest in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1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Object’s body vector (DKOM)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several typical OOP interfaces</a:t>
            </a:r>
          </a:p>
          <a:p>
            <a:r>
              <a:rPr lang="en-US" dirty="0" smtClean="0"/>
              <a:t>Constructor – </a:t>
            </a:r>
            <a:r>
              <a:rPr lang="en-US" dirty="0" err="1" smtClean="0"/>
              <a:t>NtCreate</a:t>
            </a:r>
            <a:r>
              <a:rPr lang="en-US" dirty="0" smtClean="0"/>
              <a:t>* (</a:t>
            </a:r>
            <a:r>
              <a:rPr lang="en-US" dirty="0" err="1" smtClean="0"/>
              <a:t>NtCreateFile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Destructor – </a:t>
            </a:r>
            <a:r>
              <a:rPr lang="en-US" dirty="0" err="1" smtClean="0"/>
              <a:t>NtClose</a:t>
            </a:r>
            <a:endParaRPr lang="en-US" dirty="0" smtClean="0"/>
          </a:p>
          <a:p>
            <a:r>
              <a:rPr lang="en-US" dirty="0" smtClean="0"/>
              <a:t>Getter – </a:t>
            </a:r>
            <a:r>
              <a:rPr lang="en-US" dirty="0" err="1" smtClean="0"/>
              <a:t>NtQueryInformation</a:t>
            </a:r>
            <a:r>
              <a:rPr lang="en-US" dirty="0"/>
              <a:t>* (</a:t>
            </a:r>
            <a:r>
              <a:rPr lang="en-US" dirty="0" err="1"/>
              <a:t>NtQueryInformationWorkerFactory</a:t>
            </a:r>
            <a:r>
              <a:rPr lang="en-US" dirty="0" smtClean="0"/>
              <a:t>)</a:t>
            </a:r>
          </a:p>
          <a:p>
            <a:r>
              <a:rPr lang="en-US" dirty="0" smtClean="0"/>
              <a:t>Setter – </a:t>
            </a:r>
            <a:r>
              <a:rPr lang="en-US" dirty="0" err="1" smtClean="0"/>
              <a:t>NtSetInformation</a:t>
            </a:r>
            <a:r>
              <a:rPr lang="en-US" dirty="0"/>
              <a:t>* (</a:t>
            </a:r>
            <a:r>
              <a:rPr lang="en-US" dirty="0" err="1"/>
              <a:t>NtSetInformationKey</a:t>
            </a:r>
            <a:r>
              <a:rPr lang="en-US" dirty="0" smtClean="0"/>
              <a:t>)</a:t>
            </a:r>
          </a:p>
          <a:p>
            <a:r>
              <a:rPr lang="en-US" dirty="0" smtClean="0"/>
              <a:t>Object Type specific: </a:t>
            </a:r>
            <a:r>
              <a:rPr lang="en-US" dirty="0" err="1" smtClean="0"/>
              <a:t>NtClearEvent</a:t>
            </a:r>
            <a:r>
              <a:rPr lang="en-US" dirty="0" smtClean="0"/>
              <a:t>, </a:t>
            </a:r>
            <a:r>
              <a:rPr lang="en-US" dirty="0" err="1" smtClean="0"/>
              <a:t>NtAlpcAcceptConnectPort</a:t>
            </a:r>
            <a:r>
              <a:rPr lang="en-US" dirty="0" smtClean="0"/>
              <a:t>, </a:t>
            </a:r>
            <a:r>
              <a:rPr lang="en-US" dirty="0" err="1" smtClean="0"/>
              <a:t>NtEnumerateValueKey</a:t>
            </a:r>
            <a:r>
              <a:rPr lang="en-US" dirty="0" smtClean="0"/>
              <a:t>, </a:t>
            </a:r>
            <a:r>
              <a:rPr lang="en-US" dirty="0" err="1" smtClean="0"/>
              <a:t>NtRecoverResourceManager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0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DKOHM+DKOM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Unfortunately you cant freely use Getter/Setter/Specific when you change type of an object – caused by </a:t>
            </a:r>
            <a:r>
              <a:rPr lang="en-US" dirty="0" err="1" smtClean="0"/>
              <a:t>ValidAccessMask</a:t>
            </a:r>
            <a:r>
              <a:rPr lang="en-US" dirty="0" smtClean="0"/>
              <a:t> field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pPr lvl="1"/>
            <a:r>
              <a:rPr lang="en-US" dirty="0"/>
              <a:t>+0x010 Name             : _UNICODE_STRING "</a:t>
            </a:r>
            <a:r>
              <a:rPr lang="en-US" dirty="0" err="1" smtClean="0"/>
              <a:t>WindowStation</a:t>
            </a:r>
            <a:r>
              <a:rPr lang="en-US" dirty="0" smtClean="0"/>
              <a:t>“</a:t>
            </a:r>
          </a:p>
          <a:p>
            <a:pPr lvl="1"/>
            <a:r>
              <a:rPr lang="en-US" dirty="0"/>
              <a:t>+0x01c </a:t>
            </a:r>
            <a:r>
              <a:rPr lang="en-US" dirty="0" err="1"/>
              <a:t>ValidAccessMask</a:t>
            </a:r>
            <a:r>
              <a:rPr lang="en-US" dirty="0"/>
              <a:t>  : </a:t>
            </a:r>
            <a:r>
              <a:rPr lang="en-US" b="1" dirty="0" smtClean="0"/>
              <a:t>0xf037f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+0x010 Name             : _UNICODE_STRING "</a:t>
            </a:r>
            <a:r>
              <a:rPr lang="en-US" dirty="0" smtClean="0"/>
              <a:t>Directory“</a:t>
            </a:r>
          </a:p>
          <a:p>
            <a:pPr lvl="1"/>
            <a:r>
              <a:rPr lang="en-US" dirty="0"/>
              <a:t>+0x01c </a:t>
            </a:r>
            <a:r>
              <a:rPr lang="en-US" dirty="0" err="1"/>
              <a:t>ValidAccessMask</a:t>
            </a:r>
            <a:r>
              <a:rPr lang="en-US" dirty="0"/>
              <a:t>  : </a:t>
            </a:r>
            <a:r>
              <a:rPr lang="en-US" b="1" dirty="0" smtClean="0"/>
              <a:t>0xf000f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But you can still smash object’s data without changing object type</a:t>
            </a:r>
          </a:p>
        </p:txBody>
      </p:sp>
    </p:spTree>
    <p:extLst>
      <p:ext uri="{BB962C8B-B14F-4D97-AF65-F5344CB8AC3E}">
        <p14:creationId xmlns:p14="http://schemas.microsoft.com/office/powerpoint/2010/main" val="273662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DKOHM+DKOM 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Object Types have same </a:t>
            </a:r>
            <a:r>
              <a:rPr lang="en-US" dirty="0" err="1" smtClean="0"/>
              <a:t>ValidAccessMask</a:t>
            </a:r>
            <a:endParaRPr lang="en-US" dirty="0" smtClean="0"/>
          </a:p>
          <a:p>
            <a:pPr lvl="1"/>
            <a:r>
              <a:rPr lang="en-US" dirty="0"/>
              <a:t>+0x010 Name             : _UNICODE_STRING "</a:t>
            </a:r>
            <a:r>
              <a:rPr lang="en-US" dirty="0" smtClean="0"/>
              <a:t>Section“</a:t>
            </a:r>
          </a:p>
          <a:p>
            <a:pPr lvl="1"/>
            <a:r>
              <a:rPr lang="en-US" dirty="0"/>
              <a:t>+0x01c </a:t>
            </a:r>
            <a:r>
              <a:rPr lang="en-US" dirty="0" err="1"/>
              <a:t>ValidAccessMask</a:t>
            </a:r>
            <a:r>
              <a:rPr lang="en-US" dirty="0"/>
              <a:t>  : </a:t>
            </a:r>
            <a:r>
              <a:rPr lang="en-US" b="1" dirty="0" smtClean="0"/>
              <a:t>0x1f001f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+0x010 Name             : _UNICODE_STRING "</a:t>
            </a:r>
            <a:r>
              <a:rPr lang="en-US" dirty="0" smtClean="0"/>
              <a:t>Job“</a:t>
            </a:r>
          </a:p>
          <a:p>
            <a:pPr lvl="1"/>
            <a:r>
              <a:rPr lang="en-US" dirty="0"/>
              <a:t>+0x01c </a:t>
            </a:r>
            <a:r>
              <a:rPr lang="en-US" dirty="0" err="1"/>
              <a:t>ValidAccessMask</a:t>
            </a:r>
            <a:r>
              <a:rPr lang="en-US" dirty="0"/>
              <a:t>  </a:t>
            </a:r>
            <a:r>
              <a:rPr lang="en-US" b="1" dirty="0"/>
              <a:t>: </a:t>
            </a:r>
            <a:r>
              <a:rPr lang="en-US" b="1" dirty="0" smtClean="0"/>
              <a:t>0x1f001f</a:t>
            </a:r>
          </a:p>
          <a:p>
            <a:endParaRPr lang="en-US" dirty="0" smtClean="0"/>
          </a:p>
          <a:p>
            <a:r>
              <a:rPr lang="en-US" dirty="0" smtClean="0"/>
              <a:t>So technique using Getter/Setter/Specific is possible, but limited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0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Link: Getter vector </a:t>
            </a:r>
            <a:r>
              <a:rPr lang="en-US" b="1" dirty="0" err="1" smtClean="0"/>
              <a:t>NtQuerySymbolicLinkObject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2" y="3145764"/>
            <a:ext cx="11598810" cy="120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0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Object: Getter vector </a:t>
            </a:r>
            <a:br>
              <a:rPr lang="en-US" dirty="0"/>
            </a:br>
            <a:r>
              <a:rPr lang="en-US" b="1" dirty="0" err="1"/>
              <a:t>NtQueryDirectoryObject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Up-to 0x25 times of reading arbitrary memory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54963"/>
            <a:ext cx="9576535" cy="184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26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Following 5 slides are copy-paste from work of mighty </a:t>
            </a:r>
            <a:r>
              <a:rPr lang="en-US" dirty="0" err="1" smtClean="0"/>
              <a:t>Tarjei</a:t>
            </a:r>
            <a:r>
              <a:rPr lang="en-US" dirty="0" smtClean="0"/>
              <a:t> </a:t>
            </a:r>
            <a:r>
              <a:rPr lang="en-US" dirty="0" err="1" smtClean="0"/>
              <a:t>Mandt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4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WorkerFactory</a:t>
            </a:r>
            <a:r>
              <a:rPr lang="en-US" dirty="0" smtClean="0"/>
              <a:t> object Getter:</a:t>
            </a:r>
            <a:br>
              <a:rPr lang="en-US" dirty="0" smtClean="0"/>
            </a:br>
            <a:r>
              <a:rPr lang="en-US" dirty="0" err="1" smtClean="0"/>
              <a:t>NtQueryInformationWorkerFactory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187218"/>
            <a:ext cx="12283821" cy="89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75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WorkerFactory</a:t>
            </a:r>
            <a:r>
              <a:rPr lang="en-US" dirty="0"/>
              <a:t> object </a:t>
            </a:r>
            <a:r>
              <a:rPr lang="en-US" dirty="0" smtClean="0"/>
              <a:t>Setter:</a:t>
            </a:r>
            <a:br>
              <a:rPr lang="en-US" dirty="0" smtClean="0"/>
            </a:br>
            <a:r>
              <a:rPr lang="en-US" dirty="0" err="1" smtClean="0"/>
              <a:t>NtSetInformationWorkerFactory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0123"/>
            <a:ext cx="12690869" cy="306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 to Ring0 </a:t>
            </a:r>
            <a:r>
              <a:rPr lang="en-US" dirty="0" err="1" smtClean="0"/>
              <a:t>Shellcode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 smtClean="0"/>
              <a:t>Jump to Ring3 address? 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Nah, SMEP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660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SMEP bypass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ROP : </a:t>
            </a:r>
            <a:r>
              <a:rPr lang="en-US" dirty="0" err="1" smtClean="0"/>
              <a:t>ExAllocatePoolWithTag</a:t>
            </a:r>
            <a:r>
              <a:rPr lang="en-US" dirty="0" smtClean="0"/>
              <a:t> (</a:t>
            </a:r>
            <a:r>
              <a:rPr lang="en-US" dirty="0" err="1" smtClean="0"/>
              <a:t>NonPagedExec</a:t>
            </a:r>
            <a:r>
              <a:rPr lang="en-US" dirty="0" smtClean="0"/>
              <a:t>) + </a:t>
            </a:r>
            <a:r>
              <a:rPr lang="en-US" dirty="0" err="1" smtClean="0"/>
              <a:t>memcpy+jmp</a:t>
            </a:r>
            <a:r>
              <a:rPr lang="en-US" dirty="0" smtClean="0"/>
              <a:t>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ROP : clear SMEP flag in cr4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Jump to executable Ring0 memory (</a:t>
            </a:r>
            <a:r>
              <a:rPr lang="en-US" dirty="0" err="1" smtClean="0"/>
              <a:t>Artem’s</a:t>
            </a:r>
            <a:r>
              <a:rPr lang="en-US" dirty="0" smtClean="0"/>
              <a:t> </a:t>
            </a:r>
            <a:r>
              <a:rPr lang="en-US" dirty="0" err="1" smtClean="0"/>
              <a:t>Shishkin</a:t>
            </a:r>
            <a:r>
              <a:rPr lang="en-US" dirty="0" smtClean="0"/>
              <a:t> technique)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Set Owner flag of PTE to 0 (MI_PTE_OWNER_KERNEL)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Payload in </a:t>
            </a:r>
            <a:r>
              <a:rPr lang="en-US" dirty="0" err="1" smtClean="0"/>
              <a:t>EoP</a:t>
            </a:r>
            <a:r>
              <a:rPr lang="en-US" dirty="0" smtClean="0"/>
              <a:t> exploits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 smtClean="0"/>
              <a:t>Copy token of SYSTEM process to attacker’s process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Basically, its just </a:t>
            </a:r>
            <a:r>
              <a:rPr lang="en-US" b="1" dirty="0" smtClean="0"/>
              <a:t>copying data</a:t>
            </a:r>
            <a:r>
              <a:rPr lang="en-US" dirty="0" smtClean="0"/>
              <a:t> from memory </a:t>
            </a:r>
            <a:r>
              <a:rPr lang="en-US" dirty="0" err="1" smtClean="0"/>
              <a:t>addr</a:t>
            </a:r>
            <a:r>
              <a:rPr lang="en-US" dirty="0" smtClean="0"/>
              <a:t> A to </a:t>
            </a:r>
            <a:r>
              <a:rPr lang="en-US" dirty="0" err="1" smtClean="0"/>
              <a:t>addr</a:t>
            </a:r>
            <a:r>
              <a:rPr lang="en-US" dirty="0" smtClean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356936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Data-only PWNING!!!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50000"/>
              </a:lnSpc>
            </a:pPr>
            <a:r>
              <a:rPr lang="en-US" dirty="0"/>
              <a:t>We DON’T need to execute external instructions or use ROP </a:t>
            </a:r>
            <a:endParaRPr lang="en-US" dirty="0" smtClean="0"/>
          </a:p>
          <a:p>
            <a:pPr>
              <a:lnSpc>
                <a:spcPct val="250000"/>
              </a:lnSpc>
            </a:pPr>
            <a:r>
              <a:rPr lang="en-US" dirty="0" smtClean="0"/>
              <a:t>So it’s just manipulation with data and executing ABSOLUTE legitimate code (this is NOT ROP/JOP!!!)</a:t>
            </a:r>
            <a:endParaRPr lang="en-US" dirty="0"/>
          </a:p>
          <a:p>
            <a:pPr>
              <a:lnSpc>
                <a:spcPct val="250000"/>
              </a:lnSpc>
            </a:pPr>
            <a:r>
              <a:rPr lang="en-US" dirty="0"/>
              <a:t>GAME OVER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 smtClean="0"/>
              <a:t>Hardware perspective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Microsoft’s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9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</a:t>
            </a:r>
            <a:r>
              <a:rPr lang="en-US" dirty="0"/>
              <a:t>perspective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SMAP – prevent dereference of </a:t>
            </a:r>
            <a:r>
              <a:rPr lang="en-US" dirty="0" smtClean="0"/>
              <a:t>R3 memory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Just raise the bar (attacker has to craft object(s) in r0 memory)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9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Microsoft’s </a:t>
            </a:r>
            <a:r>
              <a:rPr lang="en-US" dirty="0" smtClean="0"/>
              <a:t>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 smtClean="0"/>
              <a:t>OBJECT_HEADER hardening – cookie?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Randomize </a:t>
            </a:r>
            <a:r>
              <a:rPr lang="en-US" dirty="0" err="1" smtClean="0"/>
              <a:t>TypeIndex</a:t>
            </a:r>
            <a:r>
              <a:rPr lang="en-US" dirty="0" smtClean="0"/>
              <a:t> of Object Types during boot 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Isolated Pools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7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5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Header 32-bits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kd</a:t>
            </a:r>
            <a:r>
              <a:rPr lang="en-US" dirty="0" smtClean="0"/>
              <a:t>&gt; </a:t>
            </a:r>
            <a:r>
              <a:rPr lang="en-US" b="1" dirty="0" err="1" smtClean="0"/>
              <a:t>dt</a:t>
            </a:r>
            <a:r>
              <a:rPr lang="en-US" b="1" dirty="0" smtClean="0"/>
              <a:t> </a:t>
            </a:r>
            <a:r>
              <a:rPr lang="en-US" b="1" dirty="0" err="1" smtClean="0"/>
              <a:t>nt</a:t>
            </a:r>
            <a:r>
              <a:rPr lang="en-US" b="1" dirty="0" smtClean="0"/>
              <a:t>!_POOL_HEADER </a:t>
            </a:r>
          </a:p>
          <a:p>
            <a:r>
              <a:rPr lang="en-US" dirty="0" smtClean="0"/>
              <a:t> +0x000 </a:t>
            </a:r>
            <a:r>
              <a:rPr lang="en-US" dirty="0" err="1" smtClean="0"/>
              <a:t>PreviousSize</a:t>
            </a:r>
            <a:r>
              <a:rPr lang="en-US" dirty="0" smtClean="0"/>
              <a:t> : </a:t>
            </a:r>
            <a:r>
              <a:rPr lang="en-US" dirty="0" err="1" smtClean="0"/>
              <a:t>Pos</a:t>
            </a:r>
            <a:r>
              <a:rPr lang="en-US" dirty="0" smtClean="0"/>
              <a:t> 0, 9 Bits </a:t>
            </a:r>
          </a:p>
          <a:p>
            <a:r>
              <a:rPr lang="en-US" dirty="0" smtClean="0"/>
              <a:t> +0x000 </a:t>
            </a:r>
            <a:r>
              <a:rPr lang="en-US" dirty="0" err="1" smtClean="0"/>
              <a:t>PoolIndex</a:t>
            </a:r>
            <a:r>
              <a:rPr lang="en-US" dirty="0" smtClean="0"/>
              <a:t> : </a:t>
            </a:r>
            <a:r>
              <a:rPr lang="en-US" dirty="0" err="1" smtClean="0"/>
              <a:t>Pos</a:t>
            </a:r>
            <a:r>
              <a:rPr lang="en-US" dirty="0" smtClean="0"/>
              <a:t> 9, 7 Bits </a:t>
            </a:r>
          </a:p>
          <a:p>
            <a:r>
              <a:rPr lang="en-US" dirty="0" smtClean="0"/>
              <a:t> +0x002 </a:t>
            </a:r>
            <a:r>
              <a:rPr lang="en-US" dirty="0" err="1" smtClean="0"/>
              <a:t>BlockSize</a:t>
            </a:r>
            <a:r>
              <a:rPr lang="en-US" dirty="0" smtClean="0"/>
              <a:t> : </a:t>
            </a:r>
            <a:r>
              <a:rPr lang="en-US" dirty="0" err="1" smtClean="0"/>
              <a:t>Pos</a:t>
            </a:r>
            <a:r>
              <a:rPr lang="en-US" dirty="0" smtClean="0"/>
              <a:t> 0, 9 Bits </a:t>
            </a:r>
          </a:p>
          <a:p>
            <a:r>
              <a:rPr lang="en-US" dirty="0" smtClean="0"/>
              <a:t> +0x002 </a:t>
            </a:r>
            <a:r>
              <a:rPr lang="en-US" dirty="0" err="1" smtClean="0"/>
              <a:t>PoolType</a:t>
            </a:r>
            <a:r>
              <a:rPr lang="en-US" dirty="0" smtClean="0"/>
              <a:t> : </a:t>
            </a:r>
            <a:r>
              <a:rPr lang="en-US" dirty="0" err="1" smtClean="0"/>
              <a:t>Pos</a:t>
            </a:r>
            <a:r>
              <a:rPr lang="en-US" dirty="0" smtClean="0"/>
              <a:t> 9, 7 Bits </a:t>
            </a:r>
          </a:p>
          <a:p>
            <a:r>
              <a:rPr lang="en-US" dirty="0" smtClean="0"/>
              <a:t> +0x004 </a:t>
            </a:r>
            <a:r>
              <a:rPr lang="en-US" dirty="0" err="1" smtClean="0"/>
              <a:t>PoolTag</a:t>
            </a:r>
            <a:r>
              <a:rPr lang="en-US" dirty="0" smtClean="0"/>
              <a:t> : Uint4B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PreviousSize</a:t>
            </a:r>
            <a:r>
              <a:rPr lang="en-US" dirty="0" smtClean="0"/>
              <a:t>: </a:t>
            </a:r>
            <a:r>
              <a:rPr lang="en-US" dirty="0" err="1" smtClean="0"/>
              <a:t>BlockSize</a:t>
            </a:r>
            <a:r>
              <a:rPr lang="en-US" dirty="0" smtClean="0"/>
              <a:t> of the preceding chunk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PoolIndex</a:t>
            </a:r>
            <a:r>
              <a:rPr lang="en-US" dirty="0" smtClean="0"/>
              <a:t>: Index into the associated pool descriptor array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BlockSize</a:t>
            </a:r>
            <a:r>
              <a:rPr lang="en-US" dirty="0" smtClean="0"/>
              <a:t>: (NumberOfBytes+0xF) &gt;&gt; 3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PoolType</a:t>
            </a:r>
            <a:r>
              <a:rPr lang="en-US" dirty="0" smtClean="0"/>
              <a:t>: Free=0, Allocated=(PoolType|2)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PoolTag</a:t>
            </a:r>
            <a:r>
              <a:rPr lang="en-US" dirty="0" smtClean="0"/>
              <a:t>: 4 printable characters identifying the code responsible for the allocation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40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WTFuzz</a:t>
            </a:r>
            <a:r>
              <a:rPr lang="en-US" dirty="0" smtClean="0"/>
              <a:t> aka Peter </a:t>
            </a:r>
            <a:r>
              <a:rPr lang="en-US" cap="all" dirty="0"/>
              <a:t>V</a:t>
            </a:r>
            <a:r>
              <a:rPr lang="en-US" sz="3600" cap="all" dirty="0"/>
              <a:t>REUGDENHIL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6000" dirty="0" err="1"/>
              <a:t>Heapsprays</a:t>
            </a:r>
            <a:r>
              <a:rPr lang="en-US" sz="6000" dirty="0"/>
              <a:t> are for the 99%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95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Tombkeeper</a:t>
            </a:r>
            <a:r>
              <a:rPr lang="en-US" dirty="0" smtClean="0"/>
              <a:t> aka Yang Yu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6000" dirty="0" smtClean="0"/>
              <a:t>ROPs are for the 99%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2502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Nikita Tarakanov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6400" dirty="0" smtClean="0"/>
              <a:t>Code execution is for the 99%</a:t>
            </a:r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val="30490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6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 err="1"/>
              <a:t>Tarjei</a:t>
            </a:r>
            <a:r>
              <a:rPr lang="en-US" dirty="0"/>
              <a:t> </a:t>
            </a:r>
            <a:r>
              <a:rPr lang="en-US" dirty="0" err="1"/>
              <a:t>Mandt</a:t>
            </a:r>
            <a:r>
              <a:rPr lang="en-US" dirty="0"/>
              <a:t> BH US 2012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Nikita Tarakanov HITB AMS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Pool Header 64-bits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kd</a:t>
            </a:r>
            <a:r>
              <a:rPr lang="en-US" dirty="0" smtClean="0"/>
              <a:t>&gt; </a:t>
            </a:r>
            <a:r>
              <a:rPr lang="en-US" b="1" dirty="0" err="1" smtClean="0"/>
              <a:t>dt</a:t>
            </a:r>
            <a:r>
              <a:rPr lang="en-US" b="1" dirty="0" smtClean="0"/>
              <a:t> </a:t>
            </a:r>
            <a:r>
              <a:rPr lang="en-US" b="1" dirty="0" err="1" smtClean="0"/>
              <a:t>nt</a:t>
            </a:r>
            <a:r>
              <a:rPr lang="en-US" b="1" dirty="0" smtClean="0"/>
              <a:t>!_POOL_HEADER</a:t>
            </a:r>
          </a:p>
          <a:p>
            <a:r>
              <a:rPr lang="en-US" dirty="0" smtClean="0"/>
              <a:t> +0x000 </a:t>
            </a:r>
            <a:r>
              <a:rPr lang="en-US" dirty="0" err="1" smtClean="0"/>
              <a:t>PreviousSize</a:t>
            </a:r>
            <a:r>
              <a:rPr lang="en-US" dirty="0" smtClean="0"/>
              <a:t> : </a:t>
            </a:r>
            <a:r>
              <a:rPr lang="en-US" dirty="0" err="1" smtClean="0"/>
              <a:t>Pos</a:t>
            </a:r>
            <a:r>
              <a:rPr lang="en-US" dirty="0" smtClean="0"/>
              <a:t> 0, 8 Bits </a:t>
            </a:r>
          </a:p>
          <a:p>
            <a:r>
              <a:rPr lang="en-US" dirty="0" smtClean="0"/>
              <a:t> +0x000 </a:t>
            </a:r>
            <a:r>
              <a:rPr lang="en-US" dirty="0" err="1" smtClean="0"/>
              <a:t>PoolIndex</a:t>
            </a:r>
            <a:r>
              <a:rPr lang="en-US" dirty="0" smtClean="0"/>
              <a:t> : </a:t>
            </a:r>
            <a:r>
              <a:rPr lang="en-US" dirty="0" err="1" smtClean="0"/>
              <a:t>Pos</a:t>
            </a:r>
            <a:r>
              <a:rPr lang="en-US" dirty="0" smtClean="0"/>
              <a:t> 8, 8 Bits </a:t>
            </a:r>
          </a:p>
          <a:p>
            <a:r>
              <a:rPr lang="en-US" dirty="0" smtClean="0"/>
              <a:t> +0x000 </a:t>
            </a:r>
            <a:r>
              <a:rPr lang="en-US" dirty="0" err="1" smtClean="0"/>
              <a:t>BlockSize</a:t>
            </a:r>
            <a:r>
              <a:rPr lang="en-US" dirty="0" smtClean="0"/>
              <a:t> : </a:t>
            </a:r>
            <a:r>
              <a:rPr lang="en-US" dirty="0" err="1" smtClean="0"/>
              <a:t>Pos</a:t>
            </a:r>
            <a:r>
              <a:rPr lang="en-US" dirty="0" smtClean="0"/>
              <a:t> 16, 8 Bits </a:t>
            </a:r>
          </a:p>
          <a:p>
            <a:r>
              <a:rPr lang="en-US" dirty="0" smtClean="0"/>
              <a:t> +0x000 </a:t>
            </a:r>
            <a:r>
              <a:rPr lang="en-US" dirty="0" err="1" smtClean="0"/>
              <a:t>PoolType</a:t>
            </a:r>
            <a:r>
              <a:rPr lang="en-US" dirty="0" smtClean="0"/>
              <a:t> : </a:t>
            </a:r>
            <a:r>
              <a:rPr lang="en-US" dirty="0" err="1" smtClean="0"/>
              <a:t>Pos</a:t>
            </a:r>
            <a:r>
              <a:rPr lang="en-US" dirty="0" smtClean="0"/>
              <a:t> 24, 8 Bits </a:t>
            </a:r>
          </a:p>
          <a:p>
            <a:r>
              <a:rPr lang="en-US" dirty="0" smtClean="0"/>
              <a:t> +0x004 </a:t>
            </a:r>
            <a:r>
              <a:rPr lang="en-US" dirty="0" err="1" smtClean="0"/>
              <a:t>PoolTag</a:t>
            </a:r>
            <a:r>
              <a:rPr lang="en-US" dirty="0" smtClean="0"/>
              <a:t> : Uint4B </a:t>
            </a:r>
          </a:p>
          <a:p>
            <a:r>
              <a:rPr lang="en-US" dirty="0" smtClean="0"/>
              <a:t> +0x008 </a:t>
            </a:r>
            <a:r>
              <a:rPr lang="en-US" dirty="0" err="1" smtClean="0"/>
              <a:t>ProcessBilled</a:t>
            </a:r>
            <a:r>
              <a:rPr lang="en-US" dirty="0" smtClean="0"/>
              <a:t> : Ptr64 _EPROCESS 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BlockSize</a:t>
            </a:r>
            <a:r>
              <a:rPr lang="en-US" dirty="0" smtClean="0"/>
              <a:t>: (NumberOfBytes+0x1F) &gt;&gt; 4 ( 256 </a:t>
            </a:r>
            <a:r>
              <a:rPr lang="en-US" dirty="0" err="1" smtClean="0"/>
              <a:t>ListHeads</a:t>
            </a:r>
            <a:r>
              <a:rPr lang="en-US" dirty="0" smtClean="0"/>
              <a:t> entries due to 16 byte block size )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ProcessBilled</a:t>
            </a:r>
            <a:r>
              <a:rPr lang="en-US" dirty="0" smtClean="0"/>
              <a:t>: Pointer to process object charged for the pool allocation (used in quota management)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Chunks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pool chunk is freed to a pool descriptor </a:t>
            </a:r>
            <a:r>
              <a:rPr lang="en-US" dirty="0" err="1" smtClean="0"/>
              <a:t>ListHeads</a:t>
            </a:r>
            <a:r>
              <a:rPr lang="en-US" dirty="0" smtClean="0"/>
              <a:t> list, the header is followed by a </a:t>
            </a:r>
            <a:r>
              <a:rPr lang="en-US" b="1" dirty="0" smtClean="0"/>
              <a:t>LINK_ENTRY</a:t>
            </a:r>
            <a:r>
              <a:rPr lang="en-US" dirty="0" smtClean="0"/>
              <a:t> structure </a:t>
            </a:r>
          </a:p>
          <a:p>
            <a:r>
              <a:rPr lang="en-US" dirty="0" smtClean="0"/>
              <a:t>Pointed to by the </a:t>
            </a:r>
            <a:r>
              <a:rPr lang="en-US" dirty="0" err="1" smtClean="0"/>
              <a:t>ListHeads</a:t>
            </a:r>
            <a:r>
              <a:rPr lang="en-US" dirty="0" smtClean="0"/>
              <a:t> doubly-linked list </a:t>
            </a:r>
          </a:p>
          <a:p>
            <a:r>
              <a:rPr lang="en-US" dirty="0" err="1" smtClean="0"/>
              <a:t>kd</a:t>
            </a:r>
            <a:r>
              <a:rPr lang="en-US" dirty="0" smtClean="0"/>
              <a:t>&gt; </a:t>
            </a:r>
            <a:r>
              <a:rPr lang="en-US" b="1" dirty="0" err="1" smtClean="0"/>
              <a:t>dt</a:t>
            </a:r>
            <a:r>
              <a:rPr lang="en-US" b="1" dirty="0" smtClean="0"/>
              <a:t> </a:t>
            </a:r>
            <a:r>
              <a:rPr lang="en-US" b="1" dirty="0" err="1" smtClean="0"/>
              <a:t>nt</a:t>
            </a:r>
            <a:r>
              <a:rPr lang="en-US" b="1" dirty="0" smtClean="0"/>
              <a:t>!_LIST_ENTRY </a:t>
            </a:r>
          </a:p>
          <a:p>
            <a:r>
              <a:rPr lang="en-US" dirty="0" smtClean="0"/>
              <a:t>+0x000 </a:t>
            </a:r>
            <a:r>
              <a:rPr lang="en-US" dirty="0" err="1" smtClean="0"/>
              <a:t>Flink</a:t>
            </a:r>
            <a:r>
              <a:rPr lang="en-US" dirty="0" smtClean="0"/>
              <a:t> : Ptr32 _LIST_ENTRY </a:t>
            </a:r>
          </a:p>
          <a:p>
            <a:r>
              <a:rPr lang="en-US" dirty="0" smtClean="0"/>
              <a:t>+0x004 Blink : Ptr32 _LIST_ENTRY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091" y="4622907"/>
            <a:ext cx="6144482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1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 order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257" y="1948370"/>
            <a:ext cx="7773485" cy="4105848"/>
          </a:xfrm>
        </p:spPr>
      </p:pic>
    </p:spTree>
    <p:extLst>
      <p:ext uri="{BB962C8B-B14F-4D97-AF65-F5344CB8AC3E}">
        <p14:creationId xmlns:p14="http://schemas.microsoft.com/office/powerpoint/2010/main" val="390654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Pool Chunks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58343"/>
            <a:ext cx="9311425" cy="4695893"/>
          </a:xfrm>
        </p:spPr>
      </p:pic>
    </p:spTree>
    <p:extLst>
      <p:ext uri="{BB962C8B-B14F-4D97-AF65-F5344CB8AC3E}">
        <p14:creationId xmlns:p14="http://schemas.microsoft.com/office/powerpoint/2010/main" val="181760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11176</TotalTime>
  <Words>1730</Words>
  <Application>Microsoft Office PowerPoint</Application>
  <PresentationFormat>Widescreen</PresentationFormat>
  <Paragraphs>314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Wingdings</vt:lpstr>
      <vt:lpstr>Office Theme</vt:lpstr>
      <vt:lpstr>DATA-ONLY PWNING MICROSOFT WINDOWS KERNEL: EXPLOITATION OF KERNEL POOL OVERFLOWS ON MICROSOFT WINDOWS 8.1</vt:lpstr>
      <vt:lpstr>Agenda</vt:lpstr>
      <vt:lpstr>Introduction</vt:lpstr>
      <vt:lpstr>Pool basics</vt:lpstr>
      <vt:lpstr>Pool Header 32-bits</vt:lpstr>
      <vt:lpstr>Pool Header 64-bits</vt:lpstr>
      <vt:lpstr>Free Chunks</vt:lpstr>
      <vt:lpstr>Allocation order</vt:lpstr>
      <vt:lpstr>Merging Pool Chunks</vt:lpstr>
      <vt:lpstr>Previous attacks</vt:lpstr>
      <vt:lpstr>Object Metadata</vt:lpstr>
      <vt:lpstr>OBJECT_HEADER</vt:lpstr>
      <vt:lpstr>ObTypeIndexTable</vt:lpstr>
      <vt:lpstr>OBJECT_TYPE</vt:lpstr>
      <vt:lpstr>Procedures</vt:lpstr>
      <vt:lpstr>ObTypeIndexTable &amp; Object Type</vt:lpstr>
      <vt:lpstr>Object Type Index Table (x86)</vt:lpstr>
      <vt:lpstr>Object Type Index Table (x64)</vt:lpstr>
      <vt:lpstr>Object metadata corruption (DKOHM)</vt:lpstr>
      <vt:lpstr>Windows 8.1</vt:lpstr>
      <vt:lpstr>New idea</vt:lpstr>
      <vt:lpstr>Object data corruption (DKOHM + DKOM)</vt:lpstr>
      <vt:lpstr>Object data corruption (DKOHM + DKOM)</vt:lpstr>
      <vt:lpstr>Object data corruption (DKOHM+DKOM)</vt:lpstr>
      <vt:lpstr>OBJECT_TYPE_INITIALIZER Procedures</vt:lpstr>
      <vt:lpstr>OBJECT_TYPE_INITIALIZER Procedures</vt:lpstr>
      <vt:lpstr>Type Confusion </vt:lpstr>
      <vt:lpstr>SecurityProcedure vector</vt:lpstr>
      <vt:lpstr>nt!IopGetSetSecurityObject</vt:lpstr>
      <vt:lpstr>nt!IopGetSetSecurityObject</vt:lpstr>
      <vt:lpstr>nt!IopGetSetSecurityObject chain</vt:lpstr>
      <vt:lpstr>nt!IopGetSetSecurityObject chain</vt:lpstr>
      <vt:lpstr>Close/Delete Procedure vector</vt:lpstr>
      <vt:lpstr>Other Procedures</vt:lpstr>
      <vt:lpstr>Object’s body vector (DKOM)</vt:lpstr>
      <vt:lpstr>DKOHM+DKOM restrictions</vt:lpstr>
      <vt:lpstr>DKOHM+DKOM restrictions</vt:lpstr>
      <vt:lpstr>Symbolic Link: Getter vector NtQuerySymbolicLinkObject</vt:lpstr>
      <vt:lpstr>Directory Object: Getter vector  NtQueryDirectoryObject</vt:lpstr>
      <vt:lpstr>WorkerFactory object Getter: NtQueryInformationWorkerFactory</vt:lpstr>
      <vt:lpstr>WorkerFactory object Setter: NtSetInformationWorkerFactory</vt:lpstr>
      <vt:lpstr>Redirection to Ring0 Shellcode</vt:lpstr>
      <vt:lpstr>SMEP bypass techniques</vt:lpstr>
      <vt:lpstr>Typical Payload in EoP exploits</vt:lpstr>
      <vt:lpstr>Data-only PWNING!!!</vt:lpstr>
      <vt:lpstr>Mitigations</vt:lpstr>
      <vt:lpstr>Hardware perspective </vt:lpstr>
      <vt:lpstr>Microsoft’s perspective</vt:lpstr>
      <vt:lpstr>Conclusion</vt:lpstr>
      <vt:lpstr>WTFuzz aka Peter VREUGDENHIL</vt:lpstr>
      <vt:lpstr>Tombkeeper aka Yang Yu</vt:lpstr>
      <vt:lpstr>Nikita Tarakanov</vt:lpstr>
      <vt:lpstr>Q&amp;A</vt:lpstr>
      <vt:lpstr>References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Exploitation of Vulnerabilities in Microsoft Windows Kernel</dc:title>
  <dc:creator>Tarakanov, Nikita</dc:creator>
  <cp:lastModifiedBy>Tarakanov, Nikita</cp:lastModifiedBy>
  <cp:revision>157</cp:revision>
  <dcterms:created xsi:type="dcterms:W3CDTF">2014-05-07T15:35:19Z</dcterms:created>
  <dcterms:modified xsi:type="dcterms:W3CDTF">2014-11-25T23:48:29Z</dcterms:modified>
</cp:coreProperties>
</file>