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15e5bfe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15e5bfe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15e5bfe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15e5bfe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15e5bfe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15e5bfe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15e5bfe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15e5bfe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15e5bfe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15e5bfe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15e5bfe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15e5bfe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15e5bfe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15e5bfe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15e5bfe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15e5bfe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izuqCkuy0-d31SGX38v_GUvFt1g39kyE/view?usp=share_link" TargetMode="External"/><Relationship Id="rId4" Type="http://schemas.openxmlformats.org/officeDocument/2006/relationships/hyperlink" Target="https://drive.google.com/file/d/1N0upI0HEBVveedNF4AjwZ25m2-1QDacZ/view?usp=share_link" TargetMode="External"/><Relationship Id="rId5" Type="http://schemas.openxmlformats.org/officeDocument/2006/relationships/hyperlink" Target="https://drive.google.com/file/d/1WyaZMYuA9VjXpAWGC9r6Oy-yKbO4oNAL/view?usp=share_link" TargetMode="External"/><Relationship Id="rId6" Type="http://schemas.openxmlformats.org/officeDocument/2006/relationships/hyperlink" Target="https://drive.google.com/file/d/1vpsoW_tRK0aTS4-t-EpHFEc2ORd8HUfq/view?usp=share_link" TargetMode="External"/><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WyaZMYuA9VjXpAWGC9r6Oy-yKbO4oNAL/view?usp=share_link"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compact groups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Gissel - </a:t>
            </a:r>
            <a:r>
              <a:rPr lang="en"/>
              <a:t>Sebastián</a:t>
            </a:r>
            <a:r>
              <a:rPr lang="en"/>
              <a:t> - Ciria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of 130 CG in the south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a:t>
            </a:r>
            <a:r>
              <a:rPr lang="en"/>
              <a:t>n the next slide you can see the S-PLUS’s footprint</a:t>
            </a:r>
            <a:endParaRPr/>
          </a:p>
          <a:p>
            <a:pPr indent="0" lvl="0" marL="0" rtl="0" algn="l">
              <a:spcBef>
                <a:spcPts val="1200"/>
              </a:spcBef>
              <a:spcAft>
                <a:spcPts val="0"/>
              </a:spcAft>
              <a:buNone/>
            </a:pPr>
            <a:r>
              <a:rPr lang="en">
                <a:solidFill>
                  <a:srgbClr val="274E13"/>
                </a:solidFill>
              </a:rPr>
              <a:t>Green square: </a:t>
            </a:r>
            <a:r>
              <a:rPr lang="en"/>
              <a:t> </a:t>
            </a:r>
            <a:r>
              <a:rPr b="1" lang="en"/>
              <a:t>are the fields that have already been observed</a:t>
            </a:r>
            <a:r>
              <a:rPr lang="en"/>
              <a:t> in any data release. </a:t>
            </a:r>
            <a:endParaRPr/>
          </a:p>
          <a:p>
            <a:pPr indent="0" lvl="0" marL="0" rtl="0" algn="l">
              <a:spcBef>
                <a:spcPts val="1200"/>
              </a:spcBef>
              <a:spcAft>
                <a:spcPts val="0"/>
              </a:spcAft>
              <a:buNone/>
            </a:pPr>
            <a:r>
              <a:rPr lang="en">
                <a:solidFill>
                  <a:srgbClr val="FF0000"/>
                </a:solidFill>
              </a:rPr>
              <a:t>Red </a:t>
            </a:r>
            <a:r>
              <a:rPr lang="en">
                <a:solidFill>
                  <a:srgbClr val="FF0000"/>
                </a:solidFill>
              </a:rPr>
              <a:t>square</a:t>
            </a:r>
            <a:r>
              <a:rPr lang="en"/>
              <a:t>:  are the fields that were not observed.</a:t>
            </a:r>
            <a:endParaRPr/>
          </a:p>
          <a:p>
            <a:pPr indent="0" lvl="0" marL="0" rtl="0" algn="l">
              <a:spcBef>
                <a:spcPts val="1200"/>
              </a:spcBef>
              <a:spcAft>
                <a:spcPts val="0"/>
              </a:spcAft>
              <a:buNone/>
            </a:pPr>
            <a:r>
              <a:rPr lang="en"/>
              <a:t>White square:  fields that are no longer in the S-PLUS footprint</a:t>
            </a:r>
            <a:endParaRPr/>
          </a:p>
          <a:p>
            <a:pPr indent="0" lvl="0" marL="0" rtl="0" algn="l">
              <a:spcBef>
                <a:spcPts val="1200"/>
              </a:spcBef>
              <a:spcAft>
                <a:spcPts val="0"/>
              </a:spcAft>
              <a:buNone/>
            </a:pPr>
            <a:r>
              <a:rPr lang="en">
                <a:solidFill>
                  <a:srgbClr val="FF00FF"/>
                </a:solidFill>
              </a:rPr>
              <a:t>Magenta Circles:</a:t>
            </a:r>
            <a:r>
              <a:rPr lang="en"/>
              <a:t>  CG</a:t>
            </a:r>
            <a:endParaRPr/>
          </a:p>
          <a:p>
            <a:pPr indent="0" lvl="0" marL="0" rtl="0" algn="l">
              <a:spcBef>
                <a:spcPts val="1200"/>
              </a:spcBef>
              <a:spcAft>
                <a:spcPts val="0"/>
              </a:spcAft>
              <a:buNone/>
            </a:pPr>
            <a:r>
              <a:rPr i="1" lang="en"/>
              <a:t>Any other color is considered observed fields. </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383775" y="154112"/>
            <a:ext cx="9144000" cy="5045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66700" y="0"/>
            <a:ext cx="8610600" cy="481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831525" y="309438"/>
            <a:ext cx="4648200" cy="47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some CG that was </a:t>
            </a:r>
            <a:r>
              <a:rPr lang="en"/>
              <a:t>already</a:t>
            </a:r>
            <a:r>
              <a:rPr lang="en"/>
              <a:t> observed (magenta circles </a:t>
            </a:r>
            <a:r>
              <a:rPr lang="en"/>
              <a:t>on top of</a:t>
            </a:r>
            <a:r>
              <a:rPr lang="en"/>
              <a:t> the green squares).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there are CG that are in the footprint </a:t>
            </a:r>
            <a:r>
              <a:rPr lang="en"/>
              <a:t>but have not yet been observed (magenta circles on top of the red squares).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Additionally, there are CG in regions that don’t are covered by the S-PLUS (isolated magenta circles.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10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t>There are 7 CG that are close to the footprint but I don't know if the CG’s galaxies are within the observed area.  Like the CG (called 20) in the figure below.  Gissel or Sebas could look if the GC’s galaxies are inside the green square for these 7 CG that shows this </a:t>
            </a:r>
            <a:r>
              <a:rPr lang="en" sz="1620"/>
              <a:t>behavior</a:t>
            </a:r>
            <a:r>
              <a:rPr lang="en" sz="1620"/>
              <a:t>.</a:t>
            </a:r>
            <a:endParaRPr sz="1620"/>
          </a:p>
          <a:p>
            <a:pPr indent="0" lvl="0" marL="0" rtl="0" algn="l">
              <a:spcBef>
                <a:spcPts val="0"/>
              </a:spcBef>
              <a:spcAft>
                <a:spcPts val="0"/>
              </a:spcAft>
              <a:buSzPts val="990"/>
              <a:buNone/>
            </a:pPr>
            <a:r>
              <a:rPr lang="en" sz="1620" u="sng">
                <a:solidFill>
                  <a:schemeClr val="hlink"/>
                </a:solidFill>
                <a:hlinkClick r:id="rId3"/>
              </a:rPr>
              <a:t>Link to the S-PLUS </a:t>
            </a:r>
            <a:r>
              <a:rPr lang="en" sz="1620"/>
              <a:t>footprint           </a:t>
            </a:r>
            <a:r>
              <a:rPr lang="en" sz="1620" u="sng">
                <a:solidFill>
                  <a:schemeClr val="hlink"/>
                </a:solidFill>
                <a:hlinkClick r:id="rId4"/>
              </a:rPr>
              <a:t>S-PLUS filter</a:t>
            </a:r>
            <a:r>
              <a:rPr lang="en" sz="1620"/>
              <a:t> (to create the squares in Aladin)</a:t>
            </a:r>
            <a:endParaRPr sz="1620"/>
          </a:p>
          <a:p>
            <a:pPr indent="0" lvl="0" marL="0" rtl="0" algn="l">
              <a:spcBef>
                <a:spcPts val="0"/>
              </a:spcBef>
              <a:spcAft>
                <a:spcPts val="0"/>
              </a:spcAft>
              <a:buSzPts val="990"/>
              <a:buNone/>
            </a:pPr>
            <a:r>
              <a:rPr lang="en" sz="1620" u="sng">
                <a:solidFill>
                  <a:schemeClr val="hlink"/>
                </a:solidFill>
                <a:hlinkClick r:id="rId5"/>
              </a:rPr>
              <a:t>Link to the 7 CG</a:t>
            </a:r>
            <a:r>
              <a:rPr lang="en" sz="1620"/>
              <a:t> in the edge of the footprint</a:t>
            </a:r>
            <a:endParaRPr sz="1620"/>
          </a:p>
          <a:p>
            <a:pPr indent="0" lvl="0" marL="0" rtl="0" algn="l">
              <a:spcBef>
                <a:spcPts val="0"/>
              </a:spcBef>
              <a:spcAft>
                <a:spcPts val="0"/>
              </a:spcAft>
              <a:buSzPts val="990"/>
              <a:buNone/>
            </a:pPr>
            <a:r>
              <a:rPr lang="en" sz="1620" u="sng">
                <a:solidFill>
                  <a:schemeClr val="hlink"/>
                </a:solidFill>
                <a:hlinkClick r:id="rId6"/>
              </a:rPr>
              <a:t>Link to CG on top of the footprint</a:t>
            </a:r>
            <a:r>
              <a:rPr lang="en" sz="1620"/>
              <a:t> that was observed(including the 7 in the footprint edge)</a:t>
            </a:r>
            <a:endParaRPr sz="1620"/>
          </a:p>
          <a:p>
            <a:pPr indent="0" lvl="0" marL="0" rtl="0" algn="l">
              <a:spcBef>
                <a:spcPts val="0"/>
              </a:spcBef>
              <a:spcAft>
                <a:spcPts val="0"/>
              </a:spcAft>
              <a:buSzPts val="990"/>
              <a:buNone/>
            </a:pPr>
            <a:r>
              <a:t/>
            </a:r>
            <a:endParaRPr sz="1620"/>
          </a:p>
          <a:p>
            <a:pPr indent="0" lvl="0" marL="0" rtl="0" algn="l">
              <a:spcBef>
                <a:spcPts val="0"/>
              </a:spcBef>
              <a:spcAft>
                <a:spcPts val="0"/>
              </a:spcAft>
              <a:buSzPts val="990"/>
              <a:buNone/>
            </a:pPr>
            <a:r>
              <a:t/>
            </a:r>
            <a:endParaRPr sz="1620"/>
          </a:p>
        </p:txBody>
      </p:sp>
      <p:pic>
        <p:nvPicPr>
          <p:cNvPr id="91" name="Google Shape;91;p19"/>
          <p:cNvPicPr preferRelativeResize="0"/>
          <p:nvPr/>
        </p:nvPicPr>
        <p:blipFill>
          <a:blip r:embed="rId7">
            <a:alphaModFix/>
          </a:blip>
          <a:stretch>
            <a:fillRect/>
          </a:stretch>
        </p:blipFill>
        <p:spPr>
          <a:xfrm>
            <a:off x="3930550" y="2197275"/>
            <a:ext cx="4160350" cy="259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5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u="sng">
                <a:solidFill>
                  <a:schemeClr val="hlink"/>
                </a:solidFill>
                <a:hlinkClick r:id="rId3"/>
              </a:rPr>
              <a:t>Link to CGs</a:t>
            </a:r>
            <a:r>
              <a:rPr lang="en" sz="1620"/>
              <a:t> that are not in the footprint or that are in the footprint but haven't been observed yet</a:t>
            </a:r>
            <a:r>
              <a:rPr lang="en" sz="1620"/>
              <a:t> (on top of the red square).</a:t>
            </a:r>
            <a:endParaRPr sz="1620"/>
          </a:p>
        </p:txBody>
      </p:sp>
      <p:pic>
        <p:nvPicPr>
          <p:cNvPr id="97" name="Google Shape;97;p20"/>
          <p:cNvPicPr preferRelativeResize="0"/>
          <p:nvPr/>
        </p:nvPicPr>
        <p:blipFill>
          <a:blip r:embed="rId4">
            <a:alphaModFix/>
          </a:blip>
          <a:stretch>
            <a:fillRect/>
          </a:stretch>
        </p:blipFill>
        <p:spPr>
          <a:xfrm>
            <a:off x="372238" y="869025"/>
            <a:ext cx="7896225" cy="493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we have to find which CG should be prioritized to perform the observation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