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57" r:id="rId4"/>
    <p:sldId id="270" r:id="rId5"/>
    <p:sldId id="273" r:id="rId6"/>
    <p:sldId id="272" r:id="rId7"/>
    <p:sldId id="295" r:id="rId8"/>
    <p:sldId id="274" r:id="rId9"/>
    <p:sldId id="275" r:id="rId10"/>
    <p:sldId id="260" r:id="rId11"/>
    <p:sldId id="259" r:id="rId12"/>
    <p:sldId id="277" r:id="rId13"/>
    <p:sldId id="282" r:id="rId14"/>
    <p:sldId id="283" r:id="rId15"/>
    <p:sldId id="298" r:id="rId16"/>
    <p:sldId id="261" r:id="rId17"/>
    <p:sldId id="285" r:id="rId18"/>
    <p:sldId id="264" r:id="rId19"/>
    <p:sldId id="286" r:id="rId20"/>
    <p:sldId id="288" r:id="rId21"/>
    <p:sldId id="289" r:id="rId22"/>
    <p:sldId id="290" r:id="rId23"/>
    <p:sldId id="293" r:id="rId24"/>
    <p:sldId id="291" r:id="rId25"/>
    <p:sldId id="297" r:id="rId26"/>
    <p:sldId id="292" r:id="rId27"/>
    <p:sldId id="296"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57" autoAdjust="0"/>
  </p:normalViewPr>
  <p:slideViewPr>
    <p:cSldViewPr>
      <p:cViewPr varScale="1">
        <p:scale>
          <a:sx n="85" d="100"/>
          <a:sy n="85" d="100"/>
        </p:scale>
        <p:origin x="-23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5EBB7A-01DC-4977-A736-765EA5D670DA}" type="datetimeFigureOut">
              <a:rPr lang="en-US" smtClean="0"/>
              <a:t>8/23/2015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A3978-A2BB-452F-BC66-7C8121FCED45}" type="slidenum">
              <a:rPr lang="en-US" smtClean="0"/>
              <a:t>‹#›</a:t>
            </a:fld>
            <a:endParaRPr lang="en-US"/>
          </a:p>
        </p:txBody>
      </p:sp>
    </p:spTree>
    <p:extLst>
      <p:ext uri="{BB962C8B-B14F-4D97-AF65-F5344CB8AC3E}">
        <p14:creationId xmlns:p14="http://schemas.microsoft.com/office/powerpoint/2010/main" val="32794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everyone, my name is </a:t>
            </a:r>
            <a:r>
              <a:rPr lang="en-US" dirty="0" err="1" smtClean="0"/>
              <a:t>mohamed</a:t>
            </a:r>
            <a:r>
              <a:rPr lang="en-US" dirty="0" smtClean="0"/>
              <a:t> el </a:t>
            </a:r>
            <a:r>
              <a:rPr lang="en-US" dirty="0" err="1" smtClean="0"/>
              <a:t>siouffy</a:t>
            </a:r>
            <a:r>
              <a:rPr lang="en-US" dirty="0" smtClean="0"/>
              <a:t> and today i will be presenting my master </a:t>
            </a:r>
            <a:r>
              <a:rPr lang="en-US" dirty="0" err="1" smtClean="0"/>
              <a:t>theisis</a:t>
            </a:r>
            <a:r>
              <a:rPr lang="en-US" dirty="0" smtClean="0"/>
              <a:t>.</a:t>
            </a:r>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1</a:t>
            </a:fld>
            <a:endParaRPr lang="en-US"/>
          </a:p>
        </p:txBody>
      </p:sp>
    </p:spTree>
    <p:extLst>
      <p:ext uri="{BB962C8B-B14F-4D97-AF65-F5344CB8AC3E}">
        <p14:creationId xmlns:p14="http://schemas.microsoft.com/office/powerpoint/2010/main" val="856875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go to system modeling. </a:t>
            </a:r>
          </a:p>
          <a:p>
            <a:r>
              <a:rPr lang="en-US" dirty="0" smtClean="0"/>
              <a:t>While controlling</a:t>
            </a:r>
            <a:r>
              <a:rPr lang="en-US" baseline="0" dirty="0" smtClean="0"/>
              <a:t> the room temperature was our motivation, we wanted to develop a system that can generalize to </a:t>
            </a:r>
            <a:r>
              <a:rPr lang="en-US" b="0" dirty="0" smtClean="0"/>
              <a:t>a wider class of problems and application domains.</a:t>
            </a:r>
          </a:p>
          <a:p>
            <a:endParaRPr lang="en-US" dirty="0" smtClean="0"/>
          </a:p>
          <a:p>
            <a:r>
              <a:rPr lang="en-US" dirty="0" smtClean="0"/>
              <a:t>In a very high level,</a:t>
            </a:r>
            <a:r>
              <a:rPr lang="en-US" baseline="0" dirty="0" smtClean="0"/>
              <a:t> </a:t>
            </a:r>
            <a:r>
              <a:rPr lang="en-US" dirty="0" smtClean="0"/>
              <a:t>we have a couple of environment instances (ex. rooms) that are continuously sending data about their state to the system, the system will use this data in real time to learn about the behavior of the these environment instances.</a:t>
            </a:r>
          </a:p>
        </p:txBody>
      </p:sp>
      <p:sp>
        <p:nvSpPr>
          <p:cNvPr id="4" name="Slide Number Placeholder 3"/>
          <p:cNvSpPr>
            <a:spLocks noGrp="1"/>
          </p:cNvSpPr>
          <p:nvPr>
            <p:ph type="sldNum" sz="quarter" idx="10"/>
          </p:nvPr>
        </p:nvSpPr>
        <p:spPr/>
        <p:txBody>
          <a:bodyPr/>
          <a:lstStyle/>
          <a:p>
            <a:fld id="{E4CA3978-A2BB-452F-BC66-7C8121FCED45}" type="slidenum">
              <a:rPr lang="en-US" smtClean="0"/>
              <a:t>10</a:t>
            </a:fld>
            <a:endParaRPr lang="en-US"/>
          </a:p>
        </p:txBody>
      </p:sp>
    </p:spTree>
    <p:extLst>
      <p:ext uri="{BB962C8B-B14F-4D97-AF65-F5344CB8AC3E}">
        <p14:creationId xmlns:p14="http://schemas.microsoft.com/office/powerpoint/2010/main" val="407845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it learns, it can be used to answer specific queries. </a:t>
            </a:r>
          </a:p>
          <a:p>
            <a:endParaRPr lang="en-US" dirty="0" smtClean="0"/>
          </a:p>
          <a:p>
            <a:r>
              <a:rPr lang="en-US" dirty="0" smtClean="0"/>
              <a:t>To</a:t>
            </a:r>
            <a:r>
              <a:rPr lang="en-US" baseline="0" dirty="0" smtClean="0"/>
              <a:t> include a wide class of application domain and a wide class of possible queries</a:t>
            </a:r>
          </a:p>
          <a:p>
            <a:r>
              <a:rPr lang="en-US" baseline="0" dirty="0" smtClean="0"/>
              <a:t>Our model mainly includes two entities, these are a target environment and prediction problem </a:t>
            </a:r>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11</a:t>
            </a:fld>
            <a:endParaRPr lang="en-US"/>
          </a:p>
        </p:txBody>
      </p:sp>
    </p:spTree>
    <p:extLst>
      <p:ext uri="{BB962C8B-B14F-4D97-AF65-F5344CB8AC3E}">
        <p14:creationId xmlns:p14="http://schemas.microsoft.com/office/powerpoint/2010/main" val="124045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target environment has of a set of attributes and variables defining its state. variables corresponds to </a:t>
            </a:r>
          </a:p>
          <a:p>
            <a:r>
              <a:rPr lang="en-US" dirty="0" smtClean="0"/>
              <a:t>ex. #people in a room, current temp, heating level ..etc. their values are changing over time.</a:t>
            </a:r>
          </a:p>
          <a:p>
            <a:endParaRPr lang="en-US" dirty="0" smtClean="0"/>
          </a:p>
          <a:p>
            <a:r>
              <a:rPr lang="en-US" dirty="0" smtClean="0"/>
              <a:t>attributes as facts about a target environment that never change.</a:t>
            </a:r>
          </a:p>
          <a:p>
            <a:r>
              <a:rPr lang="en-US" dirty="0" smtClean="0"/>
              <a:t>For a room ex, this would be the </a:t>
            </a:r>
            <a:r>
              <a:rPr lang="en-US" dirty="0" err="1" smtClean="0"/>
              <a:t>the</a:t>
            </a:r>
            <a:r>
              <a:rPr lang="en-US" dirty="0" smtClean="0"/>
              <a:t> room volume, insulating material, heating capacity  ... attributes are very important and actually are essential for the</a:t>
            </a:r>
          </a:p>
          <a:p>
            <a:r>
              <a:rPr lang="en-US" dirty="0" smtClean="0"/>
              <a:t>learning models.</a:t>
            </a:r>
          </a:p>
          <a:p>
            <a:endParaRPr lang="en-US" dirty="0" smtClean="0"/>
          </a:p>
          <a:p>
            <a:r>
              <a:rPr lang="en-US" dirty="0" smtClean="0"/>
              <a:t>ex. if we are learning about these two rooms that</a:t>
            </a:r>
            <a:r>
              <a:rPr lang="en-US" baseline="0" dirty="0" smtClean="0"/>
              <a:t> have the same volume and the heaters in the picture</a:t>
            </a:r>
            <a:r>
              <a:rPr lang="en-US" dirty="0" smtClean="0"/>
              <a:t>, we will have very </a:t>
            </a:r>
          </a:p>
          <a:p>
            <a:r>
              <a:rPr lang="en-US" dirty="0" smtClean="0"/>
              <a:t>contradicting data. as the heater in one room actually doesn't </a:t>
            </a:r>
            <a:r>
              <a:rPr lang="en-US" dirty="0" err="1" smtClean="0"/>
              <a:t>ahave</a:t>
            </a:r>
            <a:r>
              <a:rPr lang="en-US" dirty="0" smtClean="0"/>
              <a:t> any effect on the temperature, while </a:t>
            </a:r>
          </a:p>
          <a:p>
            <a:r>
              <a:rPr lang="en-US" dirty="0" smtClean="0"/>
              <a:t>the heater in the other room have complete effect. If the room capacity is not included as an attribute, </a:t>
            </a:r>
          </a:p>
          <a:p>
            <a:r>
              <a:rPr lang="en-US" dirty="0" smtClean="0"/>
              <a:t>the learning model will just never learn.</a:t>
            </a:r>
          </a:p>
        </p:txBody>
      </p:sp>
      <p:sp>
        <p:nvSpPr>
          <p:cNvPr id="4" name="Slide Number Placeholder 3"/>
          <p:cNvSpPr>
            <a:spLocks noGrp="1"/>
          </p:cNvSpPr>
          <p:nvPr>
            <p:ph type="sldNum" sz="quarter" idx="10"/>
          </p:nvPr>
        </p:nvSpPr>
        <p:spPr/>
        <p:txBody>
          <a:bodyPr/>
          <a:lstStyle/>
          <a:p>
            <a:fld id="{E4CA3978-A2BB-452F-BC66-7C8121FCED45}" type="slidenum">
              <a:rPr lang="en-US" smtClean="0"/>
              <a:t>12</a:t>
            </a:fld>
            <a:endParaRPr lang="en-US"/>
          </a:p>
        </p:txBody>
      </p:sp>
    </p:spTree>
    <p:extLst>
      <p:ext uri="{BB962C8B-B14F-4D97-AF65-F5344CB8AC3E}">
        <p14:creationId xmlns:p14="http://schemas.microsoft.com/office/powerpoint/2010/main" val="3398362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target environment represents an abstract entity an environment instance </a:t>
            </a:r>
          </a:p>
          <a:p>
            <a:r>
              <a:rPr lang="en-US" dirty="0" smtClean="0"/>
              <a:t>represent</a:t>
            </a:r>
            <a:r>
              <a:rPr lang="en-US" baseline="0" dirty="0" smtClean="0"/>
              <a:t> an intonation of the </a:t>
            </a:r>
            <a:r>
              <a:rPr lang="en-US" baseline="0" dirty="0" err="1" smtClean="0"/>
              <a:t>te</a:t>
            </a:r>
            <a:r>
              <a:rPr lang="en-US" baseline="0" dirty="0" smtClean="0"/>
              <a:t> </a:t>
            </a:r>
            <a:r>
              <a:rPr lang="en-US" dirty="0" smtClean="0"/>
              <a:t>in the real world. </a:t>
            </a:r>
          </a:p>
          <a:p>
            <a:endParaRPr lang="en-US" dirty="0" smtClean="0"/>
          </a:p>
          <a:p>
            <a:r>
              <a:rPr lang="en-US" dirty="0" smtClean="0"/>
              <a:t>an instance, is defined by an Id, </a:t>
            </a:r>
          </a:p>
          <a:p>
            <a:r>
              <a:rPr lang="en-US" dirty="0" err="1" smtClean="0"/>
              <a:t>Attribtue</a:t>
            </a:r>
            <a:r>
              <a:rPr lang="en-US" baseline="0" dirty="0" smtClean="0"/>
              <a:t> values </a:t>
            </a:r>
            <a:endParaRPr lang="en-US" dirty="0" smtClean="0"/>
          </a:p>
          <a:p>
            <a:r>
              <a:rPr lang="en-US" dirty="0" smtClean="0"/>
              <a:t>sensor mappings from a sensor id to a state variable. </a:t>
            </a:r>
          </a:p>
          <a:p>
            <a:endParaRPr lang="en-US" dirty="0" smtClean="0"/>
          </a:p>
          <a:p>
            <a:r>
              <a:rPr lang="en-US" dirty="0" smtClean="0"/>
              <a:t>and what is meant by that is that foe</a:t>
            </a:r>
            <a:r>
              <a:rPr lang="en-US" baseline="0" dirty="0" smtClean="0"/>
              <a:t> each defined variable in the target environment </a:t>
            </a:r>
          </a:p>
          <a:p>
            <a:r>
              <a:rPr lang="en-US" baseline="0" dirty="0" smtClean="0"/>
              <a:t>There shall be a  sensor in the </a:t>
            </a:r>
            <a:r>
              <a:rPr lang="en-US" baseline="0" dirty="0" err="1" smtClean="0"/>
              <a:t>env</a:t>
            </a:r>
            <a:r>
              <a:rPr lang="en-US" baseline="0" dirty="0" smtClean="0"/>
              <a:t>. Instance that </a:t>
            </a:r>
            <a:r>
              <a:rPr lang="en-US" baseline="0" dirty="0" err="1" smtClean="0"/>
              <a:t>continusly</a:t>
            </a:r>
            <a:r>
              <a:rPr lang="en-US" baseline="0" dirty="0" smtClean="0"/>
              <a:t> sends data about this variable </a:t>
            </a:r>
            <a:endParaRPr lang="en-US"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13</a:t>
            </a:fld>
            <a:endParaRPr lang="en-US"/>
          </a:p>
        </p:txBody>
      </p:sp>
    </p:spTree>
    <p:extLst>
      <p:ext uri="{BB962C8B-B14F-4D97-AF65-F5344CB8AC3E}">
        <p14:creationId xmlns:p14="http://schemas.microsoft.com/office/powerpoint/2010/main" val="339836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abstraction we defines is a prediction problem. A prediction problem </a:t>
            </a:r>
          </a:p>
          <a:p>
            <a:r>
              <a:rPr lang="en-US" baseline="0" dirty="0" err="1" smtClean="0"/>
              <a:t>Correponds</a:t>
            </a:r>
            <a:r>
              <a:rPr lang="en-US" baseline="0" dirty="0" smtClean="0"/>
              <a:t> to a type of query or a question that the user want to ask to the system.</a:t>
            </a:r>
          </a:p>
          <a:p>
            <a:r>
              <a:rPr lang="en-US" dirty="0" smtClean="0"/>
              <a:t>Each prediction</a:t>
            </a:r>
            <a:r>
              <a:rPr lang="en-US" baseline="0" dirty="0" smtClean="0"/>
              <a:t> problem </a:t>
            </a:r>
            <a:r>
              <a:rPr lang="en-US" dirty="0" smtClean="0"/>
              <a:t>have a name, </a:t>
            </a:r>
            <a:r>
              <a:rPr lang="en-US" baseline="0" dirty="0" smtClean="0"/>
              <a:t> </a:t>
            </a:r>
            <a:r>
              <a:rPr lang="en-US" dirty="0" smtClean="0"/>
              <a:t>a goal variable , this corresponds to the variable you want to learn about</a:t>
            </a:r>
          </a:p>
          <a:p>
            <a:r>
              <a:rPr lang="en-US" dirty="0" smtClean="0"/>
              <a:t>and a set of exp. variables. there are the independent variables.</a:t>
            </a:r>
          </a:p>
          <a:p>
            <a:endParaRPr lang="en-US" dirty="0" smtClean="0"/>
          </a:p>
          <a:p>
            <a:r>
              <a:rPr lang="en-US" dirty="0" smtClean="0"/>
              <a:t>in our model, we also allow to apply a set of cross validation settings on our prediction problems. </a:t>
            </a:r>
          </a:p>
          <a:p>
            <a:r>
              <a:rPr lang="en-US" dirty="0" smtClean="0"/>
              <a:t>basically the learning process takes some time. </a:t>
            </a:r>
          </a:p>
          <a:p>
            <a:r>
              <a:rPr lang="en-US" dirty="0" smtClean="0"/>
              <a:t>when the system starts to run , </a:t>
            </a:r>
            <a:r>
              <a:rPr lang="en-US" baseline="0" dirty="0" smtClean="0"/>
              <a:t> </a:t>
            </a:r>
            <a:r>
              <a:rPr lang="en-US" dirty="0" smtClean="0"/>
              <a:t>its starts with zero knowledge about</a:t>
            </a:r>
            <a:r>
              <a:rPr lang="en-US" baseline="0" dirty="0" smtClean="0"/>
              <a:t> the target enc.</a:t>
            </a:r>
          </a:p>
          <a:p>
            <a:r>
              <a:rPr lang="en-US" dirty="0" smtClean="0"/>
              <a:t>so if you ask the system it will give you false </a:t>
            </a:r>
            <a:r>
              <a:rPr lang="en-US" dirty="0" err="1" smtClean="0"/>
              <a:t>resutls</a:t>
            </a:r>
            <a:r>
              <a:rPr lang="en-US" dirty="0" smtClean="0"/>
              <a:t>.</a:t>
            </a:r>
          </a:p>
          <a:p>
            <a:endParaRPr lang="en-US" dirty="0" smtClean="0"/>
          </a:p>
          <a:p>
            <a:r>
              <a:rPr lang="en-US" dirty="0" smtClean="0"/>
              <a:t>In</a:t>
            </a:r>
            <a:r>
              <a:rPr lang="en-US" baseline="0" dirty="0" smtClean="0"/>
              <a:t> our cross validation the user can tell the user things like, </a:t>
            </a:r>
          </a:p>
          <a:p>
            <a:r>
              <a:rPr lang="en-US" baseline="0" dirty="0" smtClean="0"/>
              <a:t>Don’t give me answers unless your accuracy is X</a:t>
            </a:r>
          </a:p>
          <a:p>
            <a:endParaRPr lang="en-US" baseline="0" dirty="0" smtClean="0"/>
          </a:p>
          <a:p>
            <a:r>
              <a:rPr lang="en-US" dirty="0" err="1" smtClean="0"/>
              <a:t>Bastically</a:t>
            </a:r>
            <a:r>
              <a:rPr lang="en-US" dirty="0" smtClean="0"/>
              <a:t> these two entities are all what it takes for you to define your problem and how you will </a:t>
            </a:r>
            <a:r>
              <a:rPr lang="en-US" dirty="0" err="1" smtClean="0"/>
              <a:t>qeury</a:t>
            </a:r>
            <a:r>
              <a:rPr lang="en-US" dirty="0" smtClean="0"/>
              <a:t> </a:t>
            </a:r>
          </a:p>
          <a:p>
            <a:r>
              <a:rPr lang="en-US" dirty="0" smtClean="0"/>
              <a:t>the system. the </a:t>
            </a:r>
            <a:r>
              <a:rPr lang="en-US" dirty="0" err="1" smtClean="0"/>
              <a:t>reaminiing</a:t>
            </a:r>
            <a:r>
              <a:rPr lang="en-US" dirty="0" smtClean="0"/>
              <a:t> things in the model are </a:t>
            </a:r>
            <a:r>
              <a:rPr lang="en-US" dirty="0" err="1" smtClean="0"/>
              <a:t>conerned</a:t>
            </a:r>
            <a:r>
              <a:rPr lang="en-US" dirty="0" smtClean="0"/>
              <a:t> with specific configurations about the technologies</a:t>
            </a:r>
          </a:p>
          <a:p>
            <a:r>
              <a:rPr lang="en-US" dirty="0" smtClean="0"/>
              <a:t>and how you are going to use the system.</a:t>
            </a:r>
          </a:p>
        </p:txBody>
      </p:sp>
      <p:sp>
        <p:nvSpPr>
          <p:cNvPr id="4" name="Slide Number Placeholder 3"/>
          <p:cNvSpPr>
            <a:spLocks noGrp="1"/>
          </p:cNvSpPr>
          <p:nvPr>
            <p:ph type="sldNum" sz="quarter" idx="10"/>
          </p:nvPr>
        </p:nvSpPr>
        <p:spPr/>
        <p:txBody>
          <a:bodyPr/>
          <a:lstStyle/>
          <a:p>
            <a:fld id="{E4CA3978-A2BB-452F-BC66-7C8121FCED45}" type="slidenum">
              <a:rPr lang="en-US" smtClean="0"/>
              <a:t>14</a:t>
            </a:fld>
            <a:endParaRPr lang="en-US"/>
          </a:p>
        </p:txBody>
      </p:sp>
    </p:spTree>
    <p:extLst>
      <p:ext uri="{BB962C8B-B14F-4D97-AF65-F5344CB8AC3E}">
        <p14:creationId xmlns:p14="http://schemas.microsoft.com/office/powerpoint/2010/main" val="3398362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abstraction we defines is a prediction problem. A prediction problem </a:t>
            </a:r>
          </a:p>
          <a:p>
            <a:r>
              <a:rPr lang="en-US" baseline="0" dirty="0" err="1" smtClean="0"/>
              <a:t>Correponds</a:t>
            </a:r>
            <a:r>
              <a:rPr lang="en-US" baseline="0" dirty="0" smtClean="0"/>
              <a:t> to a type of query or a question that the user want to ask to the system.</a:t>
            </a:r>
          </a:p>
          <a:p>
            <a:r>
              <a:rPr lang="en-US" dirty="0" smtClean="0"/>
              <a:t>Each prediction</a:t>
            </a:r>
            <a:r>
              <a:rPr lang="en-US" baseline="0" dirty="0" smtClean="0"/>
              <a:t> problem </a:t>
            </a:r>
            <a:r>
              <a:rPr lang="en-US" dirty="0" smtClean="0"/>
              <a:t>have a name, </a:t>
            </a:r>
            <a:r>
              <a:rPr lang="en-US" baseline="0" dirty="0" smtClean="0"/>
              <a:t> </a:t>
            </a:r>
            <a:r>
              <a:rPr lang="en-US" dirty="0" smtClean="0"/>
              <a:t>a goal variable , this corresponds to the variable you want to learn about</a:t>
            </a:r>
          </a:p>
          <a:p>
            <a:r>
              <a:rPr lang="en-US" dirty="0" smtClean="0"/>
              <a:t>and a set of exp. variables. there are the independent variables.</a:t>
            </a:r>
          </a:p>
          <a:p>
            <a:endParaRPr lang="en-US" dirty="0" smtClean="0"/>
          </a:p>
          <a:p>
            <a:r>
              <a:rPr lang="en-US" dirty="0" smtClean="0"/>
              <a:t>in our model, we also allow to apply a set of cross validation settings on our prediction problems. </a:t>
            </a:r>
          </a:p>
          <a:p>
            <a:r>
              <a:rPr lang="en-US" dirty="0" smtClean="0"/>
              <a:t>basically the learning process takes some time. </a:t>
            </a:r>
          </a:p>
          <a:p>
            <a:r>
              <a:rPr lang="en-US" dirty="0" smtClean="0"/>
              <a:t>when the system starts to run , </a:t>
            </a:r>
            <a:r>
              <a:rPr lang="en-US" baseline="0" dirty="0" smtClean="0"/>
              <a:t> </a:t>
            </a:r>
            <a:r>
              <a:rPr lang="en-US" dirty="0" smtClean="0"/>
              <a:t>its starts with zero knowledge about</a:t>
            </a:r>
            <a:r>
              <a:rPr lang="en-US" baseline="0" dirty="0" smtClean="0"/>
              <a:t> the target enc.</a:t>
            </a:r>
          </a:p>
          <a:p>
            <a:r>
              <a:rPr lang="en-US" dirty="0" smtClean="0"/>
              <a:t>so if you ask the system it will give you false </a:t>
            </a:r>
            <a:r>
              <a:rPr lang="en-US" dirty="0" err="1" smtClean="0"/>
              <a:t>resutls</a:t>
            </a:r>
            <a:r>
              <a:rPr lang="en-US" dirty="0" smtClean="0"/>
              <a:t>.</a:t>
            </a:r>
          </a:p>
          <a:p>
            <a:endParaRPr lang="en-US" dirty="0" smtClean="0"/>
          </a:p>
          <a:p>
            <a:r>
              <a:rPr lang="en-US" dirty="0" smtClean="0"/>
              <a:t>In</a:t>
            </a:r>
            <a:r>
              <a:rPr lang="en-US" baseline="0" dirty="0" smtClean="0"/>
              <a:t> our cross validation the user can tell the user things like, </a:t>
            </a:r>
          </a:p>
          <a:p>
            <a:r>
              <a:rPr lang="en-US" baseline="0" dirty="0" smtClean="0"/>
              <a:t>Don’t give me answers unless your accuracy is X</a:t>
            </a:r>
          </a:p>
          <a:p>
            <a:endParaRPr lang="en-US" baseline="0" dirty="0" smtClean="0"/>
          </a:p>
          <a:p>
            <a:r>
              <a:rPr lang="en-US" dirty="0" err="1" smtClean="0"/>
              <a:t>Bastically</a:t>
            </a:r>
            <a:r>
              <a:rPr lang="en-US" dirty="0" smtClean="0"/>
              <a:t> these two entities are all what it takes for you to define your problem and how you will </a:t>
            </a:r>
            <a:r>
              <a:rPr lang="en-US" dirty="0" err="1" smtClean="0"/>
              <a:t>qeury</a:t>
            </a:r>
            <a:r>
              <a:rPr lang="en-US" dirty="0" smtClean="0"/>
              <a:t> </a:t>
            </a:r>
          </a:p>
          <a:p>
            <a:r>
              <a:rPr lang="en-US" dirty="0" smtClean="0"/>
              <a:t>the system. the </a:t>
            </a:r>
            <a:r>
              <a:rPr lang="en-US" dirty="0" err="1" smtClean="0"/>
              <a:t>reaminiing</a:t>
            </a:r>
            <a:r>
              <a:rPr lang="en-US" dirty="0" smtClean="0"/>
              <a:t> things in the model are </a:t>
            </a:r>
            <a:r>
              <a:rPr lang="en-US" dirty="0" err="1" smtClean="0"/>
              <a:t>conerned</a:t>
            </a:r>
            <a:r>
              <a:rPr lang="en-US" dirty="0" smtClean="0"/>
              <a:t> with specific configurations about the technologies</a:t>
            </a:r>
          </a:p>
          <a:p>
            <a:r>
              <a:rPr lang="en-US" dirty="0" smtClean="0"/>
              <a:t>and how you are going to use the system.</a:t>
            </a:r>
          </a:p>
        </p:txBody>
      </p:sp>
      <p:sp>
        <p:nvSpPr>
          <p:cNvPr id="4" name="Slide Number Placeholder 3"/>
          <p:cNvSpPr>
            <a:spLocks noGrp="1"/>
          </p:cNvSpPr>
          <p:nvPr>
            <p:ph type="sldNum" sz="quarter" idx="10"/>
          </p:nvPr>
        </p:nvSpPr>
        <p:spPr/>
        <p:txBody>
          <a:bodyPr/>
          <a:lstStyle/>
          <a:p>
            <a:fld id="{E4CA3978-A2BB-452F-BC66-7C8121FCED45}" type="slidenum">
              <a:rPr lang="en-US" smtClean="0"/>
              <a:t>15</a:t>
            </a:fld>
            <a:endParaRPr lang="en-US"/>
          </a:p>
        </p:txBody>
      </p:sp>
    </p:spTree>
    <p:extLst>
      <p:ext uri="{BB962C8B-B14F-4D97-AF65-F5344CB8AC3E}">
        <p14:creationId xmlns:p14="http://schemas.microsoft.com/office/powerpoint/2010/main" val="339836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that we have an idea about how will we</a:t>
            </a:r>
            <a:r>
              <a:rPr lang="en-US" baseline="0" dirty="0" smtClean="0"/>
              <a:t> solve the problem, we had to chose the technologies. </a:t>
            </a:r>
            <a:endParaRPr lang="en-US" dirty="0" smtClean="0"/>
          </a:p>
          <a:p>
            <a:r>
              <a:rPr lang="en-US" dirty="0" smtClean="0"/>
              <a:t>A system like this would minimally require a messaging queue and a streaming engine. Data is received</a:t>
            </a:r>
          </a:p>
          <a:p>
            <a:r>
              <a:rPr lang="en-US" dirty="0" smtClean="0"/>
              <a:t>at the messaging queue, streamed into the streaming engine, that makes the actual processing on the data </a:t>
            </a:r>
          </a:p>
          <a:p>
            <a:r>
              <a:rPr lang="en-US" dirty="0" smtClean="0"/>
              <a:t>and maintain the machine learning models that can be used in prediction. We however, wanted to persist all </a:t>
            </a:r>
          </a:p>
          <a:p>
            <a:r>
              <a:rPr lang="en-US" dirty="0" smtClean="0"/>
              <a:t>the received data so that we can even do processing later on.so</a:t>
            </a:r>
            <a:r>
              <a:rPr lang="en-US" baseline="0" dirty="0" smtClean="0"/>
              <a:t> this adds the </a:t>
            </a:r>
            <a:r>
              <a:rPr lang="en-US" baseline="0" dirty="0" err="1" smtClean="0"/>
              <a:t>requ</a:t>
            </a:r>
            <a:r>
              <a:rPr lang="en-US" baseline="0" dirty="0" smtClean="0"/>
              <a:t>. For a persistence module</a:t>
            </a:r>
            <a:r>
              <a:rPr lang="en-US" dirty="0" smtClean="0"/>
              <a:t>. We also </a:t>
            </a:r>
            <a:r>
              <a:rPr lang="en-US" baseline="0" dirty="0" smtClean="0"/>
              <a:t> </a:t>
            </a:r>
          </a:p>
          <a:p>
            <a:r>
              <a:rPr lang="en-US" dirty="0" smtClean="0"/>
              <a:t>added a visualization module, so we can allow the user to even visualize the current states of the environment</a:t>
            </a:r>
          </a:p>
          <a:p>
            <a:r>
              <a:rPr lang="en-US" dirty="0" smtClean="0"/>
              <a:t>and how they change </a:t>
            </a:r>
            <a:r>
              <a:rPr lang="en-US" dirty="0" err="1" smtClean="0"/>
              <a:t>wrt</a:t>
            </a:r>
            <a:r>
              <a:rPr lang="en-US" dirty="0" smtClean="0"/>
              <a:t> each other.</a:t>
            </a:r>
          </a:p>
          <a:p>
            <a:endParaRPr lang="en-US" dirty="0" smtClean="0"/>
          </a:p>
          <a:p>
            <a:r>
              <a:rPr lang="en-US" dirty="0" smtClean="0"/>
              <a:t>Our Next research Question was concerning</a:t>
            </a:r>
            <a:r>
              <a:rPr lang="en-US" baseline="0" dirty="0" smtClean="0"/>
              <a:t> the Technologies. </a:t>
            </a:r>
            <a:endParaRPr lang="en-US"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16</a:t>
            </a:fld>
            <a:endParaRPr lang="en-US"/>
          </a:p>
        </p:txBody>
      </p:sp>
    </p:spTree>
    <p:extLst>
      <p:ext uri="{BB962C8B-B14F-4D97-AF65-F5344CB8AC3E}">
        <p14:creationId xmlns:p14="http://schemas.microsoft.com/office/powerpoint/2010/main" val="1232783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 on the available big data technologies we can see how many they are. ex. this is an even </a:t>
            </a:r>
          </a:p>
          <a:p>
            <a:r>
              <a:rPr lang="en-US" dirty="0" smtClean="0"/>
              <a:t>incomplete list of available messaging queues. so all of these can probably fit as a messaging queue for a system like</a:t>
            </a:r>
          </a:p>
          <a:p>
            <a:r>
              <a:rPr lang="en-US" dirty="0" smtClean="0"/>
              <a:t>The</a:t>
            </a:r>
            <a:r>
              <a:rPr lang="en-US" baseline="0" dirty="0" smtClean="0"/>
              <a:t> one we want to build</a:t>
            </a:r>
            <a:r>
              <a:rPr lang="en-US" dirty="0" smtClean="0"/>
              <a:t>.</a:t>
            </a:r>
          </a:p>
        </p:txBody>
      </p:sp>
      <p:sp>
        <p:nvSpPr>
          <p:cNvPr id="4" name="Slide Number Placeholder 3"/>
          <p:cNvSpPr>
            <a:spLocks noGrp="1"/>
          </p:cNvSpPr>
          <p:nvPr>
            <p:ph type="sldNum" sz="quarter" idx="10"/>
          </p:nvPr>
        </p:nvSpPr>
        <p:spPr/>
        <p:txBody>
          <a:bodyPr/>
          <a:lstStyle/>
          <a:p>
            <a:fld id="{E4CA3978-A2BB-452F-BC66-7C8121FCED45}" type="slidenum">
              <a:rPr lang="en-US" smtClean="0"/>
              <a:t>17</a:t>
            </a:fld>
            <a:endParaRPr lang="en-US"/>
          </a:p>
        </p:txBody>
      </p:sp>
    </p:spTree>
    <p:extLst>
      <p:ext uri="{BB962C8B-B14F-4D97-AF65-F5344CB8AC3E}">
        <p14:creationId xmlns:p14="http://schemas.microsoft.com/office/powerpoint/2010/main" val="1232783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starting the project, we had an idea on the streaming engine that we will use. this was Apache Spark.</a:t>
            </a:r>
          </a:p>
          <a:p>
            <a:r>
              <a:rPr lang="en-US" dirty="0" smtClean="0"/>
              <a:t>of course we have reasoned about spark </a:t>
            </a:r>
            <a:r>
              <a:rPr lang="en-US" dirty="0" err="1" smtClean="0"/>
              <a:t>vs</a:t>
            </a:r>
            <a:r>
              <a:rPr lang="en-US" dirty="0" smtClean="0"/>
              <a:t> other streaming engines but i won't go through any of these in this </a:t>
            </a:r>
          </a:p>
          <a:p>
            <a:r>
              <a:rPr lang="en-US" dirty="0" smtClean="0"/>
              <a:t>presentation. Actually in the thesis manuscript there a complete chapter about why we have chosen specific </a:t>
            </a:r>
          </a:p>
          <a:p>
            <a:r>
              <a:rPr lang="en-US" dirty="0" smtClean="0"/>
              <a:t>technologies.</a:t>
            </a:r>
          </a:p>
          <a:p>
            <a:endParaRPr lang="en-US" dirty="0" smtClean="0"/>
          </a:p>
          <a:p>
            <a:r>
              <a:rPr lang="en-US" dirty="0" smtClean="0"/>
              <a:t>One thing i would like to include here is that Spark  is not only </a:t>
            </a:r>
          </a:p>
          <a:p>
            <a:r>
              <a:rPr lang="en-US" dirty="0" smtClean="0"/>
              <a:t>A streaming engine, but also Includes scalable machine learning extension </a:t>
            </a:r>
          </a:p>
          <a:p>
            <a:r>
              <a:rPr lang="en-US" dirty="0" smtClean="0"/>
              <a:t>spark gave us out of the box distributed machine learning algorithms including streaming machine learning, </a:t>
            </a:r>
          </a:p>
          <a:p>
            <a:r>
              <a:rPr lang="en-US" dirty="0" smtClean="0"/>
              <a:t>to perform online learning. Which perfectly fits our use case.</a:t>
            </a:r>
          </a:p>
          <a:p>
            <a:endParaRPr lang="en-US" dirty="0" smtClean="0"/>
          </a:p>
          <a:p>
            <a:r>
              <a:rPr lang="en-US" dirty="0" smtClean="0"/>
              <a:t>Having Spark Streaming and Time-series data we end up using Kafka and Rabbit-MQ as Messaging queues, Cassandra</a:t>
            </a:r>
          </a:p>
          <a:p>
            <a:r>
              <a:rPr lang="en-US" dirty="0" smtClean="0"/>
              <a:t>for persistence and Lightning-</a:t>
            </a:r>
            <a:r>
              <a:rPr lang="en-US" dirty="0" err="1" smtClean="0"/>
              <a:t>viz</a:t>
            </a:r>
            <a:r>
              <a:rPr lang="en-US" dirty="0" smtClean="0"/>
              <a:t> for visualization</a:t>
            </a:r>
          </a:p>
        </p:txBody>
      </p:sp>
      <p:sp>
        <p:nvSpPr>
          <p:cNvPr id="4" name="Slide Number Placeholder 3"/>
          <p:cNvSpPr>
            <a:spLocks noGrp="1"/>
          </p:cNvSpPr>
          <p:nvPr>
            <p:ph type="sldNum" sz="quarter" idx="10"/>
          </p:nvPr>
        </p:nvSpPr>
        <p:spPr/>
        <p:txBody>
          <a:bodyPr/>
          <a:lstStyle/>
          <a:p>
            <a:fld id="{E4CA3978-A2BB-452F-BC66-7C8121FCED45}" type="slidenum">
              <a:rPr lang="en-US" smtClean="0"/>
              <a:t>18</a:t>
            </a:fld>
            <a:endParaRPr lang="en-US"/>
          </a:p>
        </p:txBody>
      </p:sp>
    </p:spTree>
    <p:extLst>
      <p:ext uri="{BB962C8B-B14F-4D97-AF65-F5344CB8AC3E}">
        <p14:creationId xmlns:p14="http://schemas.microsoft.com/office/powerpoint/2010/main" val="1477060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high level view of the systems operation, since the sensor data enters the system.</a:t>
            </a:r>
          </a:p>
          <a:p>
            <a:endParaRPr lang="en-US" dirty="0" smtClean="0"/>
          </a:p>
          <a:p>
            <a:r>
              <a:rPr lang="en-US" dirty="0" smtClean="0"/>
              <a:t>I want to include</a:t>
            </a:r>
            <a:r>
              <a:rPr lang="en-US" baseline="0" dirty="0" smtClean="0"/>
              <a:t> here that the actual processing of the </a:t>
            </a:r>
            <a:r>
              <a:rPr lang="en-US" baseline="0" dirty="0" err="1" smtClean="0"/>
              <a:t>timeseries</a:t>
            </a:r>
            <a:r>
              <a:rPr lang="en-US" baseline="0" dirty="0" smtClean="0"/>
              <a:t> is performed in the step, </a:t>
            </a:r>
          </a:p>
          <a:p>
            <a:r>
              <a:rPr lang="en-US" baseline="0" dirty="0" smtClean="0"/>
              <a:t>and actually for this I have implemented a whole API that provides distributed primitives for the processing of time series data</a:t>
            </a:r>
          </a:p>
          <a:p>
            <a:r>
              <a:rPr lang="en-US" baseline="0" dirty="0" smtClean="0"/>
              <a:t>Again, there is a complete chapter in the thesis document about the API and how we implemented the </a:t>
            </a:r>
            <a:r>
              <a:rPr lang="en-US" baseline="0" dirty="0" err="1" smtClean="0"/>
              <a:t>ts</a:t>
            </a:r>
            <a:r>
              <a:rPr lang="en-US" baseline="0" dirty="0" smtClean="0"/>
              <a:t> functions. Mainly the operations were</a:t>
            </a:r>
          </a:p>
          <a:p>
            <a:r>
              <a:rPr lang="en-US" baseline="0" dirty="0" smtClean="0"/>
              <a:t>Concerning resampling, identifying transitions in the values … so on. </a:t>
            </a:r>
          </a:p>
          <a:p>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19</a:t>
            </a:fld>
            <a:endParaRPr lang="en-US"/>
          </a:p>
        </p:txBody>
      </p:sp>
    </p:spTree>
    <p:extLst>
      <p:ext uri="{BB962C8B-B14F-4D97-AF65-F5344CB8AC3E}">
        <p14:creationId xmlns:p14="http://schemas.microsoft.com/office/powerpoint/2010/main" val="326210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Todays talk will be about Cloud computing and big data analysis. This is a development project and there is a final system, called SMART, that i will be demonstrating. </a:t>
            </a:r>
          </a:p>
          <a:p>
            <a:r>
              <a:rPr lang="en-US" dirty="0" smtClean="0"/>
              <a:t>The</a:t>
            </a:r>
            <a:r>
              <a:rPr lang="en-US" baseline="0" dirty="0" smtClean="0"/>
              <a:t> presentation </a:t>
            </a:r>
            <a:r>
              <a:rPr lang="en-US" dirty="0" smtClean="0"/>
              <a:t>will take 45 minutes. In 30 minutes i will be presenting the work that has been done in the project, and ill take the last 15 minutes</a:t>
            </a:r>
            <a:r>
              <a:rPr lang="en-US" baseline="0" dirty="0" smtClean="0"/>
              <a:t> </a:t>
            </a:r>
            <a:r>
              <a:rPr lang="en-US" dirty="0" smtClean="0"/>
              <a:t>for a demonstration.</a:t>
            </a:r>
          </a:p>
          <a:p>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2</a:t>
            </a:fld>
            <a:endParaRPr lang="en-US"/>
          </a:p>
        </p:txBody>
      </p:sp>
    </p:spTree>
    <p:extLst>
      <p:ext uri="{BB962C8B-B14F-4D97-AF65-F5344CB8AC3E}">
        <p14:creationId xmlns:p14="http://schemas.microsoft.com/office/powerpoint/2010/main" val="162253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 I will speak on, is about the deployment of the system.</a:t>
            </a:r>
          </a:p>
          <a:p>
            <a:r>
              <a:rPr lang="en-US" dirty="0" smtClean="0"/>
              <a:t> </a:t>
            </a:r>
          </a:p>
          <a:p>
            <a:r>
              <a:rPr lang="en-US" dirty="0" smtClean="0"/>
              <a:t>If we take a look at the</a:t>
            </a:r>
            <a:r>
              <a:rPr lang="en-US" baseline="0" dirty="0" smtClean="0"/>
              <a:t> HL architecture, we can think of any of these technologies to be running as</a:t>
            </a:r>
          </a:p>
          <a:p>
            <a:r>
              <a:rPr lang="en-US" baseline="0" dirty="0" smtClean="0"/>
              <a:t>A cluster.  </a:t>
            </a:r>
            <a:endParaRPr lang="en-US"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20</a:t>
            </a:fld>
            <a:endParaRPr lang="en-US"/>
          </a:p>
        </p:txBody>
      </p:sp>
    </p:spTree>
    <p:extLst>
      <p:ext uri="{BB962C8B-B14F-4D97-AF65-F5344CB8AC3E}">
        <p14:creationId xmlns:p14="http://schemas.microsoft.com/office/powerpoint/2010/main" val="184066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 I will speak on, is about the deployment of the system.</a:t>
            </a:r>
          </a:p>
          <a:p>
            <a:endParaRPr lang="en-US" dirty="0" smtClean="0"/>
          </a:p>
          <a:p>
            <a:r>
              <a:rPr lang="en-US" dirty="0" smtClean="0"/>
              <a:t>If we take a look at the</a:t>
            </a:r>
            <a:r>
              <a:rPr lang="en-US" baseline="0" dirty="0" smtClean="0"/>
              <a:t> HL architecture, we can think of any of these technologies to be running as</a:t>
            </a:r>
          </a:p>
          <a:p>
            <a:r>
              <a:rPr lang="en-US" baseline="0" dirty="0" smtClean="0"/>
              <a:t>A cluster.  So Kafka runs on a separate cluster, Cassandra …etc. How to deploy our system was actually our third research Questions</a:t>
            </a:r>
          </a:p>
        </p:txBody>
      </p:sp>
      <p:sp>
        <p:nvSpPr>
          <p:cNvPr id="4" name="Slide Number Placeholder 3"/>
          <p:cNvSpPr>
            <a:spLocks noGrp="1"/>
          </p:cNvSpPr>
          <p:nvPr>
            <p:ph type="sldNum" sz="quarter" idx="10"/>
          </p:nvPr>
        </p:nvSpPr>
        <p:spPr/>
        <p:txBody>
          <a:bodyPr/>
          <a:lstStyle/>
          <a:p>
            <a:fld id="{E4CA3978-A2BB-452F-BC66-7C8121FCED45}" type="slidenum">
              <a:rPr lang="en-US" smtClean="0"/>
              <a:t>21</a:t>
            </a:fld>
            <a:endParaRPr lang="en-US"/>
          </a:p>
        </p:txBody>
      </p:sp>
    </p:spTree>
    <p:extLst>
      <p:ext uri="{BB962C8B-B14F-4D97-AF65-F5344CB8AC3E}">
        <p14:creationId xmlns:p14="http://schemas.microsoft.com/office/powerpoint/2010/main" val="18406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used </a:t>
            </a:r>
            <a:r>
              <a:rPr lang="en-US" baseline="0" dirty="0" err="1" smtClean="0"/>
              <a:t>Docker</a:t>
            </a:r>
            <a:r>
              <a:rPr lang="en-US" baseline="0" dirty="0" smtClean="0"/>
              <a:t> and Weave technologies For the deployment of the system.</a:t>
            </a:r>
          </a:p>
          <a:p>
            <a:endParaRPr lang="en-US" baseline="0" dirty="0" smtClean="0"/>
          </a:p>
          <a:p>
            <a:r>
              <a:rPr lang="en-US" dirty="0" smtClean="0"/>
              <a:t>We</a:t>
            </a:r>
            <a:r>
              <a:rPr lang="en-US" baseline="0" dirty="0" smtClean="0"/>
              <a:t> have used </a:t>
            </a:r>
            <a:r>
              <a:rPr lang="en-US" baseline="0" dirty="0" err="1" smtClean="0"/>
              <a:t>docker</a:t>
            </a:r>
            <a:r>
              <a:rPr lang="en-US" baseline="0" dirty="0" smtClean="0"/>
              <a:t> to run all of these servers as containers. However, the problem with </a:t>
            </a:r>
            <a:r>
              <a:rPr lang="en-US" baseline="0" dirty="0" err="1" smtClean="0"/>
              <a:t>docker</a:t>
            </a:r>
            <a:r>
              <a:rPr lang="en-US" baseline="0" dirty="0" smtClean="0"/>
              <a:t> is that these containers can’t</a:t>
            </a:r>
          </a:p>
          <a:p>
            <a:r>
              <a:rPr lang="en-US" baseline="0" dirty="0" smtClean="0"/>
              <a:t>Communicate across hosts … it has been provided recently but, this is really very complicated process. Weave is build on top of </a:t>
            </a:r>
            <a:r>
              <a:rPr lang="en-US" baseline="0" dirty="0" err="1" smtClean="0"/>
              <a:t>docker</a:t>
            </a:r>
            <a:endParaRPr lang="en-US" baseline="0" dirty="0" smtClean="0"/>
          </a:p>
          <a:p>
            <a:r>
              <a:rPr lang="en-US" baseline="0" dirty="0" smtClean="0"/>
              <a:t>To make this possible. </a:t>
            </a:r>
            <a:endParaRPr lang="en-US" dirty="0" smtClean="0"/>
          </a:p>
          <a:p>
            <a:endParaRPr lang="en-US" dirty="0" smtClean="0"/>
          </a:p>
          <a:p>
            <a:r>
              <a:rPr lang="en-US" dirty="0" smtClean="0"/>
              <a:t>It </a:t>
            </a:r>
            <a:r>
              <a:rPr lang="en-US" dirty="0" err="1" smtClean="0"/>
              <a:t>basicaly</a:t>
            </a:r>
            <a:r>
              <a:rPr lang="en-US" dirty="0" smtClean="0"/>
              <a:t> build a weave network </a:t>
            </a:r>
            <a:r>
              <a:rPr lang="en-US" dirty="0" err="1" smtClean="0"/>
              <a:t>acorss</a:t>
            </a:r>
            <a:r>
              <a:rPr lang="en-US" dirty="0" smtClean="0"/>
              <a:t> </a:t>
            </a:r>
            <a:r>
              <a:rPr lang="en-US" dirty="0" err="1" smtClean="0"/>
              <a:t>multple</a:t>
            </a:r>
            <a:r>
              <a:rPr lang="en-US" dirty="0" smtClean="0"/>
              <a:t> </a:t>
            </a:r>
            <a:r>
              <a:rPr lang="en-US" dirty="0" err="1" smtClean="0"/>
              <a:t>docker</a:t>
            </a:r>
            <a:r>
              <a:rPr lang="en-US" dirty="0" smtClean="0"/>
              <a:t> hosts and you can allow all the cont. </a:t>
            </a:r>
          </a:p>
          <a:p>
            <a:r>
              <a:rPr lang="en-US" dirty="0" smtClean="0"/>
              <a:t>within the </a:t>
            </a:r>
            <a:r>
              <a:rPr lang="en-US" dirty="0" err="1" smtClean="0"/>
              <a:t>weav</a:t>
            </a:r>
            <a:r>
              <a:rPr lang="en-US" dirty="0" smtClean="0"/>
              <a:t> network to communicate.</a:t>
            </a:r>
            <a:r>
              <a:rPr lang="en-US" baseline="0" dirty="0" smtClean="0"/>
              <a:t> </a:t>
            </a:r>
            <a:r>
              <a:rPr lang="en-US" dirty="0" smtClean="0"/>
              <a:t>it has some problems with </a:t>
            </a:r>
            <a:r>
              <a:rPr lang="en-US" dirty="0" err="1" smtClean="0"/>
              <a:t>efficency</a:t>
            </a:r>
            <a:r>
              <a:rPr lang="en-US" dirty="0" smtClean="0"/>
              <a:t> but</a:t>
            </a:r>
            <a:r>
              <a:rPr lang="en-US" baseline="0" dirty="0" smtClean="0"/>
              <a:t> </a:t>
            </a:r>
            <a:r>
              <a:rPr lang="en-US" dirty="0" smtClean="0"/>
              <a:t>its very simple. </a:t>
            </a:r>
          </a:p>
          <a:p>
            <a:r>
              <a:rPr lang="en-US" dirty="0" smtClean="0"/>
              <a:t>We have</a:t>
            </a:r>
            <a:r>
              <a:rPr lang="en-US" baseline="0" dirty="0" smtClean="0"/>
              <a:t> actually used the combination of weave and </a:t>
            </a:r>
            <a:r>
              <a:rPr lang="en-US" baseline="0" dirty="0" err="1" smtClean="0"/>
              <a:t>docker</a:t>
            </a:r>
            <a:r>
              <a:rPr lang="en-US" baseline="0" dirty="0" smtClean="0"/>
              <a:t> to provide both local and cluster deployments of the </a:t>
            </a:r>
          </a:p>
          <a:p>
            <a:r>
              <a:rPr lang="en-US" baseline="0" dirty="0" smtClean="0"/>
              <a:t>System. </a:t>
            </a:r>
            <a:endParaRPr lang="en-US" dirty="0" smtClean="0"/>
          </a:p>
          <a:p>
            <a:endParaRPr lang="en-US" dirty="0" smtClean="0"/>
          </a:p>
          <a:p>
            <a:r>
              <a:rPr lang="en-US" dirty="0" smtClean="0"/>
              <a:t>in the thesis </a:t>
            </a:r>
            <a:r>
              <a:rPr lang="en-US" dirty="0" err="1" smtClean="0"/>
              <a:t>manufscprt</a:t>
            </a:r>
            <a:r>
              <a:rPr lang="en-US" dirty="0" smtClean="0"/>
              <a:t> </a:t>
            </a:r>
            <a:r>
              <a:rPr lang="en-US" dirty="0" err="1" smtClean="0"/>
              <a:t>wwe</a:t>
            </a:r>
            <a:r>
              <a:rPr lang="en-US" dirty="0" smtClean="0"/>
              <a:t> provide a script to launch a cluster of the following ... </a:t>
            </a:r>
          </a:p>
          <a:p>
            <a:r>
              <a:rPr lang="en-US" dirty="0" err="1" smtClean="0"/>
              <a:t>ofcourse</a:t>
            </a:r>
            <a:r>
              <a:rPr lang="en-US" dirty="0" smtClean="0"/>
              <a:t> to be able to do this, we had to create </a:t>
            </a:r>
            <a:r>
              <a:rPr lang="en-US" dirty="0" err="1" smtClean="0"/>
              <a:t>docker</a:t>
            </a:r>
            <a:r>
              <a:rPr lang="en-US" dirty="0" smtClean="0"/>
              <a:t> images that are </a:t>
            </a:r>
            <a:r>
              <a:rPr lang="en-US" dirty="0" err="1" smtClean="0"/>
              <a:t>comaptible</a:t>
            </a:r>
            <a:r>
              <a:rPr lang="en-US" dirty="0" smtClean="0"/>
              <a:t> with weave and our system</a:t>
            </a:r>
          </a:p>
          <a:p>
            <a:endParaRPr lang="en-US" dirty="0" smtClean="0"/>
          </a:p>
          <a:p>
            <a:r>
              <a:rPr lang="en-US" dirty="0" smtClean="0"/>
              <a:t>Weave and </a:t>
            </a:r>
            <a:r>
              <a:rPr lang="en-US" dirty="0" err="1" smtClean="0"/>
              <a:t>Docker</a:t>
            </a:r>
            <a:r>
              <a:rPr lang="en-US" dirty="0" smtClean="0"/>
              <a:t> for local deployment </a:t>
            </a:r>
          </a:p>
          <a:p>
            <a:r>
              <a:rPr lang="en-US" dirty="0" smtClean="0"/>
              <a:t>using </a:t>
            </a:r>
            <a:r>
              <a:rPr lang="en-US" dirty="0" err="1" smtClean="0"/>
              <a:t>Docker</a:t>
            </a:r>
            <a:r>
              <a:rPr lang="en-US" dirty="0" smtClean="0"/>
              <a:t> - compose, which is s</a:t>
            </a:r>
          </a:p>
        </p:txBody>
      </p:sp>
      <p:sp>
        <p:nvSpPr>
          <p:cNvPr id="4" name="Slide Number Placeholder 3"/>
          <p:cNvSpPr>
            <a:spLocks noGrp="1"/>
          </p:cNvSpPr>
          <p:nvPr>
            <p:ph type="sldNum" sz="quarter" idx="10"/>
          </p:nvPr>
        </p:nvSpPr>
        <p:spPr/>
        <p:txBody>
          <a:bodyPr/>
          <a:lstStyle/>
          <a:p>
            <a:fld id="{E4CA3978-A2BB-452F-BC66-7C8121FCED45}" type="slidenum">
              <a:rPr lang="en-US" smtClean="0"/>
              <a:t>22</a:t>
            </a:fld>
            <a:endParaRPr lang="en-US"/>
          </a:p>
        </p:txBody>
      </p:sp>
    </p:spTree>
    <p:extLst>
      <p:ext uri="{BB962C8B-B14F-4D97-AF65-F5344CB8AC3E}">
        <p14:creationId xmlns:p14="http://schemas.microsoft.com/office/powerpoint/2010/main" val="1423040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have used </a:t>
            </a:r>
            <a:r>
              <a:rPr lang="en-US" baseline="0" dirty="0" err="1" smtClean="0"/>
              <a:t>Docker</a:t>
            </a:r>
            <a:r>
              <a:rPr lang="en-US" baseline="0" dirty="0" smtClean="0"/>
              <a:t> and Weave technologies For the deployment of the system.</a:t>
            </a:r>
          </a:p>
          <a:p>
            <a:endParaRPr lang="en-US" baseline="0" dirty="0" smtClean="0"/>
          </a:p>
          <a:p>
            <a:r>
              <a:rPr lang="en-US" dirty="0" smtClean="0"/>
              <a:t>We</a:t>
            </a:r>
            <a:r>
              <a:rPr lang="en-US" baseline="0" dirty="0" smtClean="0"/>
              <a:t> have used </a:t>
            </a:r>
            <a:r>
              <a:rPr lang="en-US" baseline="0" dirty="0" err="1" smtClean="0"/>
              <a:t>docker</a:t>
            </a:r>
            <a:r>
              <a:rPr lang="en-US" baseline="0" dirty="0" smtClean="0"/>
              <a:t> to run all of these servers as containers. However, the problem with </a:t>
            </a:r>
            <a:r>
              <a:rPr lang="en-US" baseline="0" dirty="0" err="1" smtClean="0"/>
              <a:t>docker</a:t>
            </a:r>
            <a:r>
              <a:rPr lang="en-US" baseline="0" dirty="0" smtClean="0"/>
              <a:t> is that these containers can’t</a:t>
            </a:r>
          </a:p>
          <a:p>
            <a:r>
              <a:rPr lang="en-US" baseline="0" dirty="0" smtClean="0"/>
              <a:t>Communicate across hosts … it has been provided recently but, this is really very complicated process. Weave is build on top of </a:t>
            </a:r>
            <a:r>
              <a:rPr lang="en-US" baseline="0" dirty="0" err="1" smtClean="0"/>
              <a:t>docker</a:t>
            </a:r>
            <a:endParaRPr lang="en-US" baseline="0" dirty="0" smtClean="0"/>
          </a:p>
          <a:p>
            <a:r>
              <a:rPr lang="en-US" baseline="0" dirty="0" smtClean="0"/>
              <a:t>To make this possible. </a:t>
            </a:r>
            <a:r>
              <a:rPr lang="en-US" dirty="0" smtClean="0"/>
              <a:t>It </a:t>
            </a:r>
            <a:r>
              <a:rPr lang="en-US" dirty="0" err="1" smtClean="0"/>
              <a:t>basicaly</a:t>
            </a:r>
            <a:r>
              <a:rPr lang="en-US" dirty="0" smtClean="0"/>
              <a:t> build a weave network </a:t>
            </a:r>
            <a:r>
              <a:rPr lang="en-US" dirty="0" err="1" smtClean="0"/>
              <a:t>acorss</a:t>
            </a:r>
            <a:r>
              <a:rPr lang="en-US" dirty="0" smtClean="0"/>
              <a:t> </a:t>
            </a:r>
            <a:r>
              <a:rPr lang="en-US" dirty="0" err="1" smtClean="0"/>
              <a:t>multple</a:t>
            </a:r>
            <a:r>
              <a:rPr lang="en-US" dirty="0" smtClean="0"/>
              <a:t> </a:t>
            </a:r>
            <a:r>
              <a:rPr lang="en-US" dirty="0" err="1" smtClean="0"/>
              <a:t>docker</a:t>
            </a:r>
            <a:r>
              <a:rPr lang="en-US" dirty="0" smtClean="0"/>
              <a:t> hosts and you can allow all the cont. </a:t>
            </a:r>
          </a:p>
          <a:p>
            <a:r>
              <a:rPr lang="en-US" dirty="0" smtClean="0"/>
              <a:t>within the </a:t>
            </a:r>
            <a:r>
              <a:rPr lang="en-US" dirty="0" err="1" smtClean="0"/>
              <a:t>weav</a:t>
            </a:r>
            <a:r>
              <a:rPr lang="en-US" dirty="0" smtClean="0"/>
              <a:t> network to communicate.</a:t>
            </a:r>
            <a:r>
              <a:rPr lang="en-US" baseline="0" dirty="0" smtClean="0"/>
              <a:t> </a:t>
            </a:r>
            <a:r>
              <a:rPr lang="en-US" dirty="0" smtClean="0"/>
              <a:t>it has some problems with </a:t>
            </a:r>
            <a:r>
              <a:rPr lang="en-US" dirty="0" err="1" smtClean="0"/>
              <a:t>efficency</a:t>
            </a:r>
            <a:r>
              <a:rPr lang="en-US" dirty="0" smtClean="0"/>
              <a:t> but</a:t>
            </a:r>
            <a:r>
              <a:rPr lang="en-US" baseline="0" dirty="0" smtClean="0"/>
              <a:t> </a:t>
            </a:r>
            <a:r>
              <a:rPr lang="en-US" dirty="0" smtClean="0"/>
              <a:t>its very simple.</a:t>
            </a:r>
          </a:p>
          <a:p>
            <a:r>
              <a:rPr lang="en-US" dirty="0" smtClean="0"/>
              <a:t>We have</a:t>
            </a:r>
            <a:r>
              <a:rPr lang="en-US" baseline="0" dirty="0" smtClean="0"/>
              <a:t> actually used the combination of weave and </a:t>
            </a:r>
            <a:r>
              <a:rPr lang="en-US" baseline="0" dirty="0" err="1" smtClean="0"/>
              <a:t>docker</a:t>
            </a:r>
            <a:r>
              <a:rPr lang="en-US" baseline="0" dirty="0" smtClean="0"/>
              <a:t> to provide both local and cluster deployments of the </a:t>
            </a:r>
          </a:p>
          <a:p>
            <a:r>
              <a:rPr lang="en-US" baseline="0" dirty="0" smtClean="0"/>
              <a:t>System.</a:t>
            </a:r>
            <a:endParaRPr lang="en-US" dirty="0" smtClean="0"/>
          </a:p>
          <a:p>
            <a:endParaRPr lang="en-US" dirty="0" smtClean="0"/>
          </a:p>
          <a:p>
            <a:r>
              <a:rPr lang="en-US" dirty="0" smtClean="0"/>
              <a:t>in the thesis </a:t>
            </a:r>
            <a:r>
              <a:rPr lang="en-US" dirty="0" err="1" smtClean="0"/>
              <a:t>manufscprt</a:t>
            </a:r>
            <a:r>
              <a:rPr lang="en-US" dirty="0" smtClean="0"/>
              <a:t> </a:t>
            </a:r>
            <a:r>
              <a:rPr lang="en-US" dirty="0" err="1" smtClean="0"/>
              <a:t>wwe</a:t>
            </a:r>
            <a:r>
              <a:rPr lang="en-US" dirty="0" smtClean="0"/>
              <a:t> provide a script to launch a cluster of the following ...</a:t>
            </a:r>
          </a:p>
          <a:p>
            <a:r>
              <a:rPr lang="en-US" dirty="0" err="1" smtClean="0"/>
              <a:t>ofcourse</a:t>
            </a:r>
            <a:r>
              <a:rPr lang="en-US" dirty="0" smtClean="0"/>
              <a:t> to be able to do this, we had to create </a:t>
            </a:r>
            <a:r>
              <a:rPr lang="en-US" dirty="0" err="1" smtClean="0"/>
              <a:t>docker</a:t>
            </a:r>
            <a:r>
              <a:rPr lang="en-US" dirty="0" smtClean="0"/>
              <a:t> images that are </a:t>
            </a:r>
            <a:r>
              <a:rPr lang="en-US" dirty="0" err="1" smtClean="0"/>
              <a:t>comaptible</a:t>
            </a:r>
            <a:r>
              <a:rPr lang="en-US" dirty="0" smtClean="0"/>
              <a:t> with weave and our system</a:t>
            </a:r>
          </a:p>
        </p:txBody>
      </p:sp>
      <p:sp>
        <p:nvSpPr>
          <p:cNvPr id="4" name="Slide Number Placeholder 3"/>
          <p:cNvSpPr>
            <a:spLocks noGrp="1"/>
          </p:cNvSpPr>
          <p:nvPr>
            <p:ph type="sldNum" sz="quarter" idx="10"/>
          </p:nvPr>
        </p:nvSpPr>
        <p:spPr/>
        <p:txBody>
          <a:bodyPr/>
          <a:lstStyle/>
          <a:p>
            <a:fld id="{E4CA3978-A2BB-452F-BC66-7C8121FCED45}" type="slidenum">
              <a:rPr lang="en-US" smtClean="0"/>
              <a:t>23</a:t>
            </a:fld>
            <a:endParaRPr lang="en-US"/>
          </a:p>
        </p:txBody>
      </p:sp>
    </p:spTree>
    <p:extLst>
      <p:ext uri="{BB962C8B-B14F-4D97-AF65-F5344CB8AC3E}">
        <p14:creationId xmlns:p14="http://schemas.microsoft.com/office/powerpoint/2010/main" val="1423040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24</a:t>
            </a:fld>
            <a:endParaRPr lang="en-US"/>
          </a:p>
        </p:txBody>
      </p:sp>
    </p:spTree>
    <p:extLst>
      <p:ext uri="{BB962C8B-B14F-4D97-AF65-F5344CB8AC3E}">
        <p14:creationId xmlns:p14="http://schemas.microsoft.com/office/powerpoint/2010/main" val="2654488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28</a:t>
            </a:fld>
            <a:endParaRPr lang="en-US"/>
          </a:p>
        </p:txBody>
      </p:sp>
    </p:spTree>
    <p:extLst>
      <p:ext uri="{BB962C8B-B14F-4D97-AF65-F5344CB8AC3E}">
        <p14:creationId xmlns:p14="http://schemas.microsoft.com/office/powerpoint/2010/main" val="418925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Ill start by a motivation.</a:t>
            </a:r>
            <a:r>
              <a:rPr lang="en-US" baseline="0" dirty="0" smtClean="0"/>
              <a:t> So what drove us to implement the system and what’s the benefit of having such system.</a:t>
            </a:r>
          </a:p>
          <a:p>
            <a:pPr marL="171450" indent="-171450">
              <a:buFontTx/>
              <a:buChar char="-"/>
            </a:pPr>
            <a:r>
              <a:rPr lang="en-US" baseline="0" dirty="0" smtClean="0"/>
              <a:t>I wont go through related work, because basically this type of research is highly coupled with the used technologies.</a:t>
            </a:r>
          </a:p>
          <a:p>
            <a:pPr marL="171450" indent="-171450">
              <a:buFontTx/>
              <a:buChar char="-"/>
            </a:pPr>
            <a:r>
              <a:rPr lang="en-US" baseline="0" dirty="0" smtClean="0"/>
              <a:t>And your specific use case.</a:t>
            </a:r>
          </a:p>
          <a:p>
            <a:pPr marL="0" indent="0">
              <a:buFontTx/>
              <a:buNone/>
            </a:pPr>
            <a:r>
              <a:rPr lang="en-US" baseline="0" dirty="0" smtClean="0"/>
              <a:t>There was nothing that does exactly what we are going to present, but we have reviewed several systems </a:t>
            </a:r>
          </a:p>
          <a:p>
            <a:pPr marL="0" indent="0">
              <a:buFontTx/>
              <a:buNone/>
            </a:pPr>
            <a:r>
              <a:rPr lang="en-US" baseline="0" dirty="0" smtClean="0"/>
              <a:t>that are concerned with stream processing and data analytics. We have been inspired by many of these systems, </a:t>
            </a:r>
          </a:p>
          <a:p>
            <a:pPr marL="0" indent="0">
              <a:buFontTx/>
              <a:buNone/>
            </a:pPr>
            <a:r>
              <a:rPr lang="en-US" baseline="0" dirty="0" smtClean="0"/>
              <a:t>Ex. in data modeling. But ex. The main operation of the system and the system model are built from ground up</a:t>
            </a:r>
          </a:p>
          <a:p>
            <a:pPr marL="0" indent="0">
              <a:buFontTx/>
              <a:buNone/>
            </a:pPr>
            <a:r>
              <a:rPr lang="en-US" baseline="0" dirty="0" smtClean="0"/>
              <a:t>To fit our use case.</a:t>
            </a:r>
          </a:p>
          <a:p>
            <a:pPr marL="0" indent="0">
              <a:buFontTx/>
              <a:buNone/>
            </a:pPr>
            <a:endParaRPr lang="en-US" baseline="0" dirty="0" smtClean="0"/>
          </a:p>
          <a:p>
            <a:pPr marL="171450" indent="-171450">
              <a:buFontTx/>
              <a:buChar char="-"/>
            </a:pPr>
            <a:r>
              <a:rPr lang="en-US" baseline="0" dirty="0" smtClean="0"/>
              <a:t>After that I will present the system, And the Technologies used to enable the system </a:t>
            </a:r>
          </a:p>
          <a:p>
            <a:pPr marL="171450" indent="-171450">
              <a:buFontTx/>
              <a:buChar char="-"/>
            </a:pPr>
            <a:r>
              <a:rPr lang="en-US" dirty="0" smtClean="0"/>
              <a:t>Finally,</a:t>
            </a:r>
            <a:r>
              <a:rPr lang="en-US" baseline="0" dirty="0" smtClean="0"/>
              <a:t> I will speak about the deployment of the system.</a:t>
            </a:r>
          </a:p>
          <a:p>
            <a:pPr marL="171450" indent="-171450">
              <a:buFontTx/>
              <a:buChar char="-"/>
            </a:pPr>
            <a:endParaRPr lang="en-US" baseline="0" dirty="0" smtClean="0"/>
          </a:p>
          <a:p>
            <a:pPr marL="171450" indent="-171450">
              <a:buFontTx/>
              <a:buChar char="-"/>
            </a:pPr>
            <a:r>
              <a:rPr lang="en-US" baseline="0" dirty="0" smtClean="0"/>
              <a:t>After I finish the presentation, I will run a live demo. </a:t>
            </a:r>
          </a:p>
          <a:p>
            <a:pPr marL="171450" indent="-171450">
              <a:buFontTx/>
              <a:buChar char="-"/>
            </a:pPr>
            <a:r>
              <a:rPr lang="en-US" baseline="0" dirty="0" smtClean="0"/>
              <a:t>In the demo will demonstrate the systems operation and </a:t>
            </a:r>
          </a:p>
          <a:p>
            <a:pPr marL="171450" indent="-171450">
              <a:buFontTx/>
              <a:buChar char="-"/>
            </a:pPr>
            <a:r>
              <a:rPr lang="en-US" baseline="0" dirty="0" smtClean="0"/>
              <a:t>Things like accuracy </a:t>
            </a:r>
          </a:p>
          <a:p>
            <a:pPr marL="171450" indent="-171450">
              <a:buFontTx/>
              <a:buChar char="-"/>
            </a:pPr>
            <a:endParaRPr lang="en-US" baseline="0" dirty="0" smtClean="0"/>
          </a:p>
          <a:p>
            <a:pPr marL="171450" indent="-171450">
              <a:buFontTx/>
              <a:buChar char="-"/>
            </a:pPr>
            <a:r>
              <a:rPr lang="en-US" baseline="0" dirty="0" smtClean="0"/>
              <a:t>Then you can have time</a:t>
            </a:r>
          </a:p>
          <a:p>
            <a:pPr marL="171450" indent="-171450">
              <a:buFontTx/>
              <a:buChar char="-"/>
            </a:pPr>
            <a:r>
              <a:rPr lang="en-US" baseline="0" dirty="0" smtClean="0"/>
              <a:t>For any </a:t>
            </a:r>
            <a:r>
              <a:rPr lang="en-US" baseline="0" dirty="0" err="1" smtClean="0"/>
              <a:t>quesitons</a:t>
            </a:r>
            <a:r>
              <a:rPr lang="en-US" baseline="0" dirty="0" smtClean="0"/>
              <a:t>.  </a:t>
            </a:r>
          </a:p>
        </p:txBody>
      </p:sp>
      <p:sp>
        <p:nvSpPr>
          <p:cNvPr id="4" name="Slide Number Placeholder 3"/>
          <p:cNvSpPr>
            <a:spLocks noGrp="1"/>
          </p:cNvSpPr>
          <p:nvPr>
            <p:ph type="sldNum" sz="quarter" idx="10"/>
          </p:nvPr>
        </p:nvSpPr>
        <p:spPr/>
        <p:txBody>
          <a:bodyPr/>
          <a:lstStyle/>
          <a:p>
            <a:fld id="{E4CA3978-A2BB-452F-BC66-7C8121FCED45}" type="slidenum">
              <a:rPr lang="en-US" smtClean="0"/>
              <a:t>3</a:t>
            </a:fld>
            <a:endParaRPr lang="en-US"/>
          </a:p>
        </p:txBody>
      </p:sp>
    </p:spTree>
    <p:extLst>
      <p:ext uri="{BB962C8B-B14F-4D97-AF65-F5344CB8AC3E}">
        <p14:creationId xmlns:p14="http://schemas.microsoft.com/office/powerpoint/2010/main" val="1502373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whole thing starts with </a:t>
            </a:r>
            <a:r>
              <a:rPr lang="en-US" dirty="0" err="1" smtClean="0"/>
              <a:t>BigData</a:t>
            </a:r>
            <a:r>
              <a:rPr lang="en-US" dirty="0" smtClean="0"/>
              <a:t>, and I will zoom in to specific kinds of data that comes from sensors, or i would refer to as time-series data.</a:t>
            </a:r>
          </a:p>
          <a:p>
            <a:r>
              <a:rPr lang="en-US" dirty="0" smtClean="0"/>
              <a:t>So basically sensors can detect and measure many things in our daily life. if we </a:t>
            </a:r>
            <a:r>
              <a:rPr lang="en-US" dirty="0" err="1" smtClean="0"/>
              <a:t>cosider</a:t>
            </a:r>
            <a:r>
              <a:rPr lang="en-US" dirty="0" smtClean="0"/>
              <a:t> a room like this, there can be a sensor to measure the number of people in the room,</a:t>
            </a:r>
          </a:p>
          <a:p>
            <a:r>
              <a:rPr lang="en-US" dirty="0" smtClean="0"/>
              <a:t>temperature sensors, the humidity, gas consumption of the heaters, water used in the tape and much more.</a:t>
            </a:r>
            <a:r>
              <a:rPr lang="en-US" baseline="0" dirty="0" smtClean="0"/>
              <a:t> </a:t>
            </a:r>
          </a:p>
          <a:p>
            <a:endParaRPr lang="en-US" baseline="0" dirty="0" smtClean="0"/>
          </a:p>
          <a:p>
            <a:r>
              <a:rPr lang="en-US" dirty="0" smtClean="0"/>
              <a:t>Sensors can be used to generate millions of data points over time and basically turn every object in our life into data generating object. like this room for example.</a:t>
            </a:r>
          </a:p>
          <a:p>
            <a:r>
              <a:rPr lang="en-US" dirty="0" smtClean="0"/>
              <a:t>sensors also have relatively cheap prices, and are becoming more energy efficient. earlier problems with changing batteries and so on are kind of resolved.</a:t>
            </a:r>
          </a:p>
          <a:p>
            <a:r>
              <a:rPr lang="en-US" dirty="0" smtClean="0"/>
              <a:t>Now that we have all of this Big Data, How can we make use of it ? </a:t>
            </a:r>
            <a:endParaRPr lang="en-US" dirty="0"/>
          </a:p>
        </p:txBody>
      </p:sp>
      <p:sp>
        <p:nvSpPr>
          <p:cNvPr id="4" name="Slide Number Placeholder 3"/>
          <p:cNvSpPr>
            <a:spLocks noGrp="1"/>
          </p:cNvSpPr>
          <p:nvPr>
            <p:ph type="sldNum" sz="quarter" idx="10"/>
          </p:nvPr>
        </p:nvSpPr>
        <p:spPr/>
        <p:txBody>
          <a:bodyPr/>
          <a:lstStyle/>
          <a:p>
            <a:fld id="{E4CA3978-A2BB-452F-BC66-7C8121FCED45}" type="slidenum">
              <a:rPr lang="en-US" smtClean="0"/>
              <a:t>4</a:t>
            </a:fld>
            <a:endParaRPr lang="en-US"/>
          </a:p>
        </p:txBody>
      </p:sp>
    </p:spTree>
    <p:extLst>
      <p:ext uri="{BB962C8B-B14F-4D97-AF65-F5344CB8AC3E}">
        <p14:creationId xmlns:p14="http://schemas.microsoft.com/office/powerpoint/2010/main" val="13427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forms our first research question : How To [efficiently] Store and Query the big data and make use of it.</a:t>
            </a:r>
          </a:p>
        </p:txBody>
      </p:sp>
      <p:sp>
        <p:nvSpPr>
          <p:cNvPr id="4" name="Slide Number Placeholder 3"/>
          <p:cNvSpPr>
            <a:spLocks noGrp="1"/>
          </p:cNvSpPr>
          <p:nvPr>
            <p:ph type="sldNum" sz="quarter" idx="10"/>
          </p:nvPr>
        </p:nvSpPr>
        <p:spPr/>
        <p:txBody>
          <a:bodyPr/>
          <a:lstStyle/>
          <a:p>
            <a:fld id="{E4CA3978-A2BB-452F-BC66-7C8121FCED45}" type="slidenum">
              <a:rPr lang="en-US" smtClean="0"/>
              <a:t>5</a:t>
            </a:fld>
            <a:endParaRPr lang="en-US"/>
          </a:p>
        </p:txBody>
      </p:sp>
    </p:spTree>
    <p:extLst>
      <p:ext uri="{BB962C8B-B14F-4D97-AF65-F5344CB8AC3E}">
        <p14:creationId xmlns:p14="http://schemas.microsoft.com/office/powerpoint/2010/main" val="13427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case that we had in mind is to make use of the data in the domain of environmental monitoring and actuation.</a:t>
            </a:r>
          </a:p>
          <a:p>
            <a:r>
              <a:rPr lang="en-US" dirty="0" smtClean="0"/>
              <a:t>This project was actually driven by the problem of regulating the room temperature. </a:t>
            </a:r>
            <a:endParaRPr lang="en-US" baseline="0" dirty="0" smtClean="0"/>
          </a:p>
          <a:p>
            <a:endParaRPr lang="en-US" baseline="0" dirty="0" smtClean="0"/>
          </a:p>
          <a:p>
            <a:r>
              <a:rPr lang="en-US" dirty="0" smtClean="0"/>
              <a:t>So basically we have a room that is equipped with sensors, measuring information about its state </a:t>
            </a:r>
          </a:p>
          <a:p>
            <a:r>
              <a:rPr lang="en-US" dirty="0" smtClean="0"/>
              <a:t>(ex. the number of people in the room, what is the heating level, what is the external weather conditions) </a:t>
            </a:r>
          </a:p>
          <a:p>
            <a:r>
              <a:rPr lang="en-US" dirty="0" smtClean="0"/>
              <a:t>And</a:t>
            </a:r>
            <a:r>
              <a:rPr lang="en-US" baseline="0" dirty="0" smtClean="0"/>
              <a:t> we </a:t>
            </a:r>
            <a:r>
              <a:rPr lang="en-US" dirty="0" smtClean="0"/>
              <a:t>want a system that can receive all the state data </a:t>
            </a:r>
            <a:r>
              <a:rPr lang="en-US" baseline="0" dirty="0" smtClean="0"/>
              <a:t>(say for every minute or two) </a:t>
            </a:r>
            <a:r>
              <a:rPr lang="en-US" dirty="0" smtClean="0"/>
              <a:t>and try to learn how all of these data can affect the room temperature.</a:t>
            </a:r>
          </a:p>
          <a:p>
            <a:r>
              <a:rPr lang="en-US" dirty="0" smtClean="0"/>
              <a:t>ex. if the heaters are closed and the outside temperature is -10 then probably the room is going to freeze, but if the outside temp. is 20 its alright. </a:t>
            </a:r>
          </a:p>
          <a:p>
            <a:endParaRPr lang="en-US" dirty="0" smtClean="0"/>
          </a:p>
          <a:p>
            <a:r>
              <a:rPr lang="en-US" dirty="0" smtClean="0"/>
              <a:t>once the system learns such behavior, it can be used to answer questions like, how long is it going to take to get the room temperature to 20 degrees.</a:t>
            </a:r>
          </a:p>
          <a:p>
            <a:r>
              <a:rPr lang="en-US" dirty="0" smtClean="0"/>
              <a:t>what if we turned off the heaters</a:t>
            </a:r>
            <a:r>
              <a:rPr lang="en-US" baseline="0" dirty="0" smtClean="0"/>
              <a:t> level</a:t>
            </a:r>
            <a:r>
              <a:rPr lang="en-US" dirty="0" smtClean="0"/>
              <a:t> to 4 instead of 2.  will it take less time to</a:t>
            </a:r>
            <a:r>
              <a:rPr lang="en-US" baseline="0" dirty="0" smtClean="0"/>
              <a:t> heat up the room … and so on. </a:t>
            </a:r>
            <a:endParaRPr lang="en-US" dirty="0" smtClean="0"/>
          </a:p>
          <a:p>
            <a:r>
              <a:rPr lang="en-US" dirty="0" smtClean="0"/>
              <a:t>Answering questions like these can be used to provide automatic</a:t>
            </a:r>
            <a:r>
              <a:rPr lang="en-US" baseline="0" dirty="0" smtClean="0"/>
              <a:t> control on the room temperature.</a:t>
            </a:r>
          </a:p>
          <a:p>
            <a:endParaRPr lang="en-US"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6</a:t>
            </a:fld>
            <a:endParaRPr lang="en-US"/>
          </a:p>
        </p:txBody>
      </p:sp>
    </p:spTree>
    <p:extLst>
      <p:ext uri="{BB962C8B-B14F-4D97-AF65-F5344CB8AC3E}">
        <p14:creationId xmlns:p14="http://schemas.microsoft.com/office/powerpoint/2010/main" val="3916775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 case that we had in mind is to make use of the data in the domain of environmental monitoring and actuation.</a:t>
            </a:r>
          </a:p>
          <a:p>
            <a:r>
              <a:rPr lang="en-US" dirty="0" smtClean="0"/>
              <a:t>This project was actually driven by the problem of regulating the room temperature. </a:t>
            </a:r>
            <a:endParaRPr lang="en-US" baseline="0" dirty="0" smtClean="0"/>
          </a:p>
          <a:p>
            <a:endParaRPr lang="en-US" baseline="0" dirty="0" smtClean="0"/>
          </a:p>
          <a:p>
            <a:r>
              <a:rPr lang="en-US" dirty="0" smtClean="0"/>
              <a:t>So basically we have a room that is equipped with sensors, measuring information about its state </a:t>
            </a:r>
          </a:p>
          <a:p>
            <a:r>
              <a:rPr lang="en-US" dirty="0" smtClean="0"/>
              <a:t>(ex. the number of people in the room, what is the heating level, what is the external weather conditions) </a:t>
            </a:r>
          </a:p>
          <a:p>
            <a:r>
              <a:rPr lang="en-US" dirty="0" smtClean="0"/>
              <a:t>And</a:t>
            </a:r>
            <a:r>
              <a:rPr lang="en-US" baseline="0" dirty="0" smtClean="0"/>
              <a:t> we </a:t>
            </a:r>
            <a:r>
              <a:rPr lang="en-US" dirty="0" smtClean="0"/>
              <a:t>want a system that can receive all the state data </a:t>
            </a:r>
            <a:r>
              <a:rPr lang="en-US" baseline="0" dirty="0" smtClean="0"/>
              <a:t>(say for every minute or two) </a:t>
            </a:r>
            <a:r>
              <a:rPr lang="en-US" dirty="0" smtClean="0"/>
              <a:t>and try to learn how all of these data can affect the room temperature.</a:t>
            </a:r>
          </a:p>
          <a:p>
            <a:r>
              <a:rPr lang="en-US" dirty="0" smtClean="0"/>
              <a:t>ex. if the heaters are closed and the outside temperature is -10 then probably the room is going to freeze, but if the outside temp. is 20 its alright. </a:t>
            </a:r>
          </a:p>
          <a:p>
            <a:endParaRPr lang="en-US" dirty="0" smtClean="0"/>
          </a:p>
          <a:p>
            <a:r>
              <a:rPr lang="en-US" dirty="0" smtClean="0"/>
              <a:t>once the system learns such behavior, it can be used to answer questions like, how long is it going to take to get the room temperature to 20 degrees.</a:t>
            </a:r>
          </a:p>
          <a:p>
            <a:r>
              <a:rPr lang="en-US" dirty="0" smtClean="0"/>
              <a:t>what if we turned off the heaters</a:t>
            </a:r>
            <a:r>
              <a:rPr lang="en-US" baseline="0" dirty="0" smtClean="0"/>
              <a:t> level</a:t>
            </a:r>
            <a:r>
              <a:rPr lang="en-US" dirty="0" smtClean="0"/>
              <a:t> to 4 instead of 2.  will it take less time to</a:t>
            </a:r>
            <a:r>
              <a:rPr lang="en-US" baseline="0" dirty="0" smtClean="0"/>
              <a:t> heat up the room … and so on. </a:t>
            </a:r>
            <a:endParaRPr lang="en-US" dirty="0" smtClean="0"/>
          </a:p>
          <a:p>
            <a:r>
              <a:rPr lang="en-US" dirty="0" smtClean="0"/>
              <a:t>Answering questions like these can be used to provide automatic</a:t>
            </a:r>
            <a:r>
              <a:rPr lang="en-US" baseline="0" dirty="0" smtClean="0"/>
              <a:t> control on the room temperature.</a:t>
            </a:r>
          </a:p>
          <a:p>
            <a:endParaRPr lang="en-US" dirty="0" smtClean="0"/>
          </a:p>
        </p:txBody>
      </p:sp>
      <p:sp>
        <p:nvSpPr>
          <p:cNvPr id="4" name="Slide Number Placeholder 3"/>
          <p:cNvSpPr>
            <a:spLocks noGrp="1"/>
          </p:cNvSpPr>
          <p:nvPr>
            <p:ph type="sldNum" sz="quarter" idx="10"/>
          </p:nvPr>
        </p:nvSpPr>
        <p:spPr/>
        <p:txBody>
          <a:bodyPr/>
          <a:lstStyle/>
          <a:p>
            <a:fld id="{E4CA3978-A2BB-452F-BC66-7C8121FCED45}" type="slidenum">
              <a:rPr lang="en-US" smtClean="0"/>
              <a:t>7</a:t>
            </a:fld>
            <a:endParaRPr lang="en-US"/>
          </a:p>
        </p:txBody>
      </p:sp>
    </p:spTree>
    <p:extLst>
      <p:ext uri="{BB962C8B-B14F-4D97-AF65-F5344CB8AC3E}">
        <p14:creationId xmlns:p14="http://schemas.microsoft.com/office/powerpoint/2010/main" val="391677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vision was even wider than that. so basically such use case can be enabled on a single server by</a:t>
            </a:r>
            <a:r>
              <a:rPr lang="en-US" baseline="0" dirty="0" smtClean="0"/>
              <a:t> current machine learning algorithms</a:t>
            </a:r>
            <a:endParaRPr lang="en-US" dirty="0" smtClean="0"/>
          </a:p>
          <a:p>
            <a:r>
              <a:rPr lang="en-US" dirty="0" smtClean="0"/>
              <a:t>for a ml algorithm, the more data you get the more accurate you become, and the faster you learn.</a:t>
            </a:r>
          </a:p>
          <a:p>
            <a:r>
              <a:rPr lang="en-US" dirty="0" smtClean="0"/>
              <a:t>so what about instead of having data from a single room we can have data from 2 rooms, will this get us more accurate? Yes but it needs more processing</a:t>
            </a:r>
          </a:p>
          <a:p>
            <a:r>
              <a:rPr lang="en-US" dirty="0" smtClean="0"/>
              <a:t>what about 10 rooms, or the whole building .. what is the limit ? </a:t>
            </a:r>
          </a:p>
        </p:txBody>
      </p:sp>
      <p:sp>
        <p:nvSpPr>
          <p:cNvPr id="4" name="Slide Number Placeholder 3"/>
          <p:cNvSpPr>
            <a:spLocks noGrp="1"/>
          </p:cNvSpPr>
          <p:nvPr>
            <p:ph type="sldNum" sz="quarter" idx="10"/>
          </p:nvPr>
        </p:nvSpPr>
        <p:spPr/>
        <p:txBody>
          <a:bodyPr/>
          <a:lstStyle/>
          <a:p>
            <a:fld id="{E4CA3978-A2BB-452F-BC66-7C8121FCED45}" type="slidenum">
              <a:rPr lang="en-US" smtClean="0"/>
              <a:t>8</a:t>
            </a:fld>
            <a:endParaRPr lang="en-US"/>
          </a:p>
        </p:txBody>
      </p:sp>
    </p:spTree>
    <p:extLst>
      <p:ext uri="{BB962C8B-B14F-4D97-AF65-F5344CB8AC3E}">
        <p14:creationId xmlns:p14="http://schemas.microsoft.com/office/powerpoint/2010/main" val="391677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limit ? and this is where Cloud Computing Fits.</a:t>
            </a:r>
          </a:p>
          <a:p>
            <a:endParaRPr lang="en-US" dirty="0" smtClean="0"/>
          </a:p>
          <a:p>
            <a:r>
              <a:rPr lang="en-US" dirty="0" smtClean="0"/>
              <a:t>As you will also see later, that cloud computing doesn't only allow us to ex. add more instances to learn about and query, but also improve the learning process. </a:t>
            </a:r>
          </a:p>
          <a:p>
            <a:r>
              <a:rPr lang="en-US" dirty="0" smtClean="0"/>
              <a:t>what about instead of creating a single learning model to learn the temperature behavior of the rooms, we can create 10 models and use the best for prediction. </a:t>
            </a:r>
          </a:p>
          <a:p>
            <a:r>
              <a:rPr lang="en-US" dirty="0" smtClean="0"/>
              <a:t>A lot of opportunities are possible when big data gets next t cloud computing</a:t>
            </a:r>
          </a:p>
        </p:txBody>
      </p:sp>
      <p:sp>
        <p:nvSpPr>
          <p:cNvPr id="4" name="Slide Number Placeholder 3"/>
          <p:cNvSpPr>
            <a:spLocks noGrp="1"/>
          </p:cNvSpPr>
          <p:nvPr>
            <p:ph type="sldNum" sz="quarter" idx="10"/>
          </p:nvPr>
        </p:nvSpPr>
        <p:spPr/>
        <p:txBody>
          <a:bodyPr/>
          <a:lstStyle/>
          <a:p>
            <a:fld id="{E4CA3978-A2BB-452F-BC66-7C8121FCED45}" type="slidenum">
              <a:rPr lang="en-US" smtClean="0"/>
              <a:t>9</a:t>
            </a:fld>
            <a:endParaRPr lang="en-US"/>
          </a:p>
        </p:txBody>
      </p:sp>
    </p:spTree>
    <p:extLst>
      <p:ext uri="{BB962C8B-B14F-4D97-AF65-F5344CB8AC3E}">
        <p14:creationId xmlns:p14="http://schemas.microsoft.com/office/powerpoint/2010/main" val="391677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A4EF5A-6772-4298-8D59-175956134C30}"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140706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A4EF5A-6772-4298-8D59-175956134C30}"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162426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A4EF5A-6772-4298-8D59-175956134C30}"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151972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A4EF5A-6772-4298-8D59-175956134C30}"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191590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4EF5A-6772-4298-8D59-175956134C30}"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40574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A4EF5A-6772-4298-8D59-175956134C30}"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6412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A4EF5A-6772-4298-8D59-175956134C30}" type="datetimeFigureOut">
              <a:rPr lang="en-US" smtClean="0"/>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21397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A4EF5A-6772-4298-8D59-175956134C30}" type="datetimeFigureOut">
              <a:rPr lang="en-US" smtClean="0"/>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140344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4EF5A-6772-4298-8D59-175956134C30}" type="datetimeFigureOut">
              <a:rPr lang="en-US" smtClean="0"/>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8538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4EF5A-6772-4298-8D59-175956134C30}"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230315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4EF5A-6772-4298-8D59-175956134C30}"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4E446-FA5C-4E91-970B-D68A031436D4}" type="slidenum">
              <a:rPr lang="en-US" smtClean="0"/>
              <a:t>‹#›</a:t>
            </a:fld>
            <a:endParaRPr lang="en-US"/>
          </a:p>
        </p:txBody>
      </p:sp>
    </p:spTree>
    <p:extLst>
      <p:ext uri="{BB962C8B-B14F-4D97-AF65-F5344CB8AC3E}">
        <p14:creationId xmlns:p14="http://schemas.microsoft.com/office/powerpoint/2010/main" val="26188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4EF5A-6772-4298-8D59-175956134C30}" type="datetimeFigureOut">
              <a:rPr lang="en-US" smtClean="0"/>
              <a:t>8/23/2015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4E446-FA5C-4E91-970B-D68A031436D4}" type="slidenum">
              <a:rPr lang="en-US" smtClean="0"/>
              <a:t>‹#›</a:t>
            </a:fld>
            <a:endParaRPr lang="en-US"/>
          </a:p>
        </p:txBody>
      </p:sp>
    </p:spTree>
    <p:extLst>
      <p:ext uri="{BB962C8B-B14F-4D97-AF65-F5344CB8AC3E}">
        <p14:creationId xmlns:p14="http://schemas.microsoft.com/office/powerpoint/2010/main" val="27327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8.jpe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8.jpe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jpeg"/><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12.png"/><Relationship Id="rId5" Type="http://schemas.openxmlformats.org/officeDocument/2006/relationships/image" Target="../media/image26.pn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2.jpeg"/><Relationship Id="rId4" Type="http://schemas.openxmlformats.org/officeDocument/2006/relationships/image" Target="../media/image34.pn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41.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p:spPr>
        <p:txBody>
          <a:bodyPr>
            <a:normAutofit/>
          </a:bodyPr>
          <a:lstStyle/>
          <a:p>
            <a:r>
              <a:rPr lang="en-US" b="1" dirty="0"/>
              <a:t>SMART: Real-time Analytics for</a:t>
            </a:r>
            <a:br>
              <a:rPr lang="en-US" b="1" dirty="0"/>
            </a:br>
            <a:r>
              <a:rPr lang="en-US" b="1" dirty="0"/>
              <a:t>Environment Monitoring &amp; Actuation</a:t>
            </a:r>
          </a:p>
        </p:txBody>
      </p:sp>
      <p:sp>
        <p:nvSpPr>
          <p:cNvPr id="3" name="Subtitle 2"/>
          <p:cNvSpPr>
            <a:spLocks noGrp="1"/>
          </p:cNvSpPr>
          <p:nvPr>
            <p:ph type="subTitle" idx="1"/>
          </p:nvPr>
        </p:nvSpPr>
        <p:spPr>
          <a:xfrm>
            <a:off x="0" y="4648200"/>
            <a:ext cx="9144000" cy="990600"/>
          </a:xfrm>
        </p:spPr>
        <p:txBody>
          <a:bodyPr>
            <a:normAutofit fontScale="92500" lnSpcReduction="20000"/>
          </a:bodyPr>
          <a:lstStyle/>
          <a:p>
            <a:r>
              <a:rPr lang="en-US" b="1" dirty="0" smtClean="0"/>
              <a:t>Mohamed ElSioufy </a:t>
            </a:r>
          </a:p>
          <a:p>
            <a:r>
              <a:rPr lang="en-US" b="1" dirty="0" smtClean="0"/>
              <a:t>Master Thesis Presentation</a:t>
            </a:r>
            <a:endParaRPr lang="en-US" b="1" dirty="0"/>
          </a:p>
        </p:txBody>
      </p:sp>
      <p:pic>
        <p:nvPicPr>
          <p:cNvPr id="1028" name="Picture 4" descr="http://www.rug.nl/huisstijl/logobank/logobestandenfaculteiten/RUGR_FWN_logoEN_rood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5484"/>
            <a:ext cx="9144000" cy="123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0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HL Architecture</a:t>
            </a:r>
            <a:endParaRPr lang="en-US" b="1" dirty="0"/>
          </a:p>
        </p:txBody>
      </p:sp>
      <p:pic>
        <p:nvPicPr>
          <p:cNvPr id="3080" name="Picture 8" descr="http://www.clker.com/cliparts/8/d/3/5/11954359761592523971thegemini_wireless_senso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314" y="279482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ww.clker.com/cliparts/8/d/3/5/11954359761592523971thegemini_wireless_senso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019" y="2264093"/>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www.clker.com/cliparts/8/d/3/5/11954359761592523971thegemini_wireless_senso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11" y="263423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www.clker.com/cliparts/8/d/3/5/11954359761592523971thegemini_wireless_senso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41" y="3317367"/>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duncansolutions.com/css/images/page-senso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504330" y="3011891"/>
            <a:ext cx="659423" cy="571500"/>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p:cNvSpPr/>
          <p:nvPr/>
        </p:nvSpPr>
        <p:spPr>
          <a:xfrm>
            <a:off x="2390775" y="1600200"/>
            <a:ext cx="4362450" cy="345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SYSTEM</a:t>
            </a:r>
            <a:endParaRPr lang="en-US" b="1" dirty="0"/>
          </a:p>
        </p:txBody>
      </p:sp>
      <p:pic>
        <p:nvPicPr>
          <p:cNvPr id="36"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67000" y="1829816"/>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4128928" y="181794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5581650" y="1820291"/>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67000" y="3902487"/>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4128928" y="390032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5638800" y="3906491"/>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2667000" y="289201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https://cdn0.iconfinder.com/data/icons/icons-unleashed-vol1/256/-desktop.png"/>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5638800" y="2882487"/>
            <a:ext cx="886144" cy="88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894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HL Architecture</a:t>
            </a:r>
            <a:endParaRPr lang="en-US" b="1" dirty="0"/>
          </a:p>
        </p:txBody>
      </p:sp>
      <p:sp>
        <p:nvSpPr>
          <p:cNvPr id="67" name="Rounded Rectangle 66"/>
          <p:cNvSpPr/>
          <p:nvPr/>
        </p:nvSpPr>
        <p:spPr>
          <a:xfrm>
            <a:off x="2390775" y="1600200"/>
            <a:ext cx="4362450" cy="3450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SYSTEM</a:t>
            </a:r>
            <a:endParaRPr lang="en-US" b="1" dirty="0"/>
          </a:p>
        </p:txBody>
      </p:sp>
      <p:pic>
        <p:nvPicPr>
          <p:cNvPr id="68"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829816"/>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928" y="181794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1650" y="1820291"/>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3902487"/>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928" y="390032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3906491"/>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2892012"/>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6" descr="https://cdn0.iconfinder.com/data/icons/icons-unleashed-vol1/256/-deskto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882487"/>
            <a:ext cx="886144" cy="88614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314" y="279482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019" y="2264093"/>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11" y="263423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41" y="3317367"/>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http://www.duncansolutions.com/css/images/page-senso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504330" y="3011891"/>
            <a:ext cx="659423" cy="57150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8" descr="http://leadinganswers.typepad.com/leading_answers/images/2008/01/27/computer_users_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2433821"/>
            <a:ext cx="1792925" cy="178575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p:cNvCxnSpPr/>
          <p:nvPr/>
        </p:nvCxnSpPr>
        <p:spPr>
          <a:xfrm flipH="1" flipV="1">
            <a:off x="6753225" y="3325560"/>
            <a:ext cx="485775"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3611" y="5431011"/>
            <a:ext cx="312420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b="1" dirty="0" smtClean="0"/>
              <a:t>Environment</a:t>
            </a:r>
            <a:endParaRPr lang="en-US" sz="2800" b="1" dirty="0"/>
          </a:p>
        </p:txBody>
      </p:sp>
      <p:sp>
        <p:nvSpPr>
          <p:cNvPr id="20" name="TextBox 19"/>
          <p:cNvSpPr txBox="1"/>
          <p:nvPr/>
        </p:nvSpPr>
        <p:spPr>
          <a:xfrm>
            <a:off x="5676900" y="5453429"/>
            <a:ext cx="3124200"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b="1" dirty="0" smtClean="0"/>
              <a:t>Queries</a:t>
            </a:r>
            <a:endParaRPr lang="en-US" sz="2800" b="1" dirty="0"/>
          </a:p>
        </p:txBody>
      </p:sp>
      <p:sp>
        <p:nvSpPr>
          <p:cNvPr id="21" name="TextBox 20"/>
          <p:cNvSpPr txBox="1"/>
          <p:nvPr/>
        </p:nvSpPr>
        <p:spPr>
          <a:xfrm>
            <a:off x="345041" y="6079162"/>
            <a:ext cx="31242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dirty="0" smtClean="0"/>
              <a:t>Target Environment</a:t>
            </a:r>
            <a:endParaRPr lang="en-US" sz="2800" b="1" dirty="0"/>
          </a:p>
        </p:txBody>
      </p:sp>
      <p:sp>
        <p:nvSpPr>
          <p:cNvPr id="22" name="TextBox 21"/>
          <p:cNvSpPr txBox="1"/>
          <p:nvPr/>
        </p:nvSpPr>
        <p:spPr>
          <a:xfrm>
            <a:off x="5638800" y="6079162"/>
            <a:ext cx="3124200"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dirty="0" smtClean="0"/>
              <a:t>Prediction Problem</a:t>
            </a:r>
            <a:endParaRPr lang="en-US" sz="2800" b="1" dirty="0"/>
          </a:p>
        </p:txBody>
      </p:sp>
    </p:spTree>
    <p:extLst>
      <p:ext uri="{BB962C8B-B14F-4D97-AF65-F5344CB8AC3E}">
        <p14:creationId xmlns:p14="http://schemas.microsoft.com/office/powerpoint/2010/main" val="328883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arn(inVertical)">
                                      <p:cBhvr>
                                        <p:cTn id="7" dur="500"/>
                                        <p:tgtEl>
                                          <p:spTgt spid="89"/>
                                        </p:tgtEl>
                                      </p:cBhvr>
                                    </p:animEffect>
                                  </p:childTnLst>
                                </p:cTn>
                              </p:par>
                              <p:par>
                                <p:cTn id="8" presetID="16" presetClass="entr" presetSubtype="21"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barn(inVertical)">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Modeling</a:t>
            </a:r>
            <a:endParaRPr lang="en-US" b="1" dirty="0"/>
          </a:p>
        </p:txBody>
      </p:sp>
      <p:pic>
        <p:nvPicPr>
          <p:cNvPr id="107" name="Picture 2" descr="http://www.cpsc.gov/Global/Images/Recall/2015/15065/white.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516"/>
          <a:stretch/>
        </p:blipFill>
        <p:spPr bwMode="auto">
          <a:xfrm>
            <a:off x="289931" y="3509194"/>
            <a:ext cx="2791521" cy="3304202"/>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http://www.cpsc.gov/Global/Images/Recall/2015/15065/whit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4724400"/>
            <a:ext cx="1774371" cy="1774371"/>
          </a:xfrm>
          <a:prstGeom prst="rect">
            <a:avLst/>
          </a:prstGeom>
          <a:noFill/>
          <a:extLst>
            <a:ext uri="{909E8E84-426E-40DD-AFC4-6F175D3DCCD1}">
              <a14:hiddenFill xmlns:a14="http://schemas.microsoft.com/office/drawing/2010/main">
                <a:solidFill>
                  <a:srgbClr val="FFFFFF"/>
                </a:solidFill>
              </a14:hiddenFill>
            </a:ext>
          </a:extLst>
        </p:spPr>
      </p:pic>
      <p:sp>
        <p:nvSpPr>
          <p:cNvPr id="110" name="Content Placeholder 2"/>
          <p:cNvSpPr>
            <a:spLocks noGrp="1"/>
          </p:cNvSpPr>
          <p:nvPr>
            <p:ph idx="1"/>
          </p:nvPr>
        </p:nvSpPr>
        <p:spPr>
          <a:xfrm>
            <a:off x="457200" y="1600200"/>
            <a:ext cx="8229600" cy="4525963"/>
          </a:xfrm>
        </p:spPr>
        <p:txBody>
          <a:bodyPr/>
          <a:lstStyle/>
          <a:p>
            <a:r>
              <a:rPr lang="en-US" b="1" dirty="0" smtClean="0"/>
              <a:t>Target Environment </a:t>
            </a:r>
          </a:p>
          <a:p>
            <a:pPr lvl="1"/>
            <a:r>
              <a:rPr lang="en-US" dirty="0" smtClean="0"/>
              <a:t>Variables: </a:t>
            </a:r>
            <a:r>
              <a:rPr lang="en-US" dirty="0" err="1" smtClean="0"/>
              <a:t>roomTemp</a:t>
            </a:r>
            <a:r>
              <a:rPr lang="en-US" dirty="0" smtClean="0"/>
              <a:t>, #occupants, </a:t>
            </a:r>
            <a:r>
              <a:rPr lang="en-US" dirty="0" err="1" smtClean="0"/>
              <a:t>heatinLevel</a:t>
            </a:r>
            <a:endParaRPr lang="en-US" dirty="0" smtClean="0"/>
          </a:p>
          <a:p>
            <a:pPr lvl="1"/>
            <a:r>
              <a:rPr lang="en-US" dirty="0" smtClean="0"/>
              <a:t>Attributes: </a:t>
            </a:r>
            <a:r>
              <a:rPr lang="en-US" dirty="0" err="1" smtClean="0"/>
              <a:t>roomVolume</a:t>
            </a:r>
            <a:r>
              <a:rPr lang="en-US" dirty="0" smtClean="0"/>
              <a:t>, </a:t>
            </a:r>
            <a:r>
              <a:rPr lang="en-US" dirty="0" err="1" smtClean="0"/>
              <a:t>heatingCapacity</a:t>
            </a:r>
            <a:r>
              <a:rPr lang="en-US" dirty="0" smtClean="0"/>
              <a:t> …etc.</a:t>
            </a:r>
            <a:endParaRPr lang="en-US" dirty="0"/>
          </a:p>
        </p:txBody>
      </p:sp>
      <p:pic>
        <p:nvPicPr>
          <p:cNvPr id="6" name="Picture 4" descr="http://www.orgonite-brasil.com/images/stories/virtuemart/category/category_ro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435568"/>
            <a:ext cx="2567168" cy="23992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orgonite-brasil.com/images/stories/virtuemart/category/category_roo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587" y="3372378"/>
            <a:ext cx="2567168" cy="239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3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barn(inVertical)">
                                      <p:cBhvr>
                                        <p:cTn id="15" dur="500"/>
                                        <p:tgtEl>
                                          <p:spTgt spid="107"/>
                                        </p:tgtEl>
                                      </p:cBhvr>
                                    </p:animEffect>
                                  </p:childTnLst>
                                </p:cTn>
                              </p:par>
                              <p:par>
                                <p:cTn id="16" presetID="16" presetClass="entr" presetSubtype="21"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barn(inVertical)">
                                      <p:cBhvr>
                                        <p:cTn id="18"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Modeling</a:t>
            </a:r>
            <a:endParaRPr lang="en-US" b="1" dirty="0"/>
          </a:p>
        </p:txBody>
      </p:sp>
      <p:sp>
        <p:nvSpPr>
          <p:cNvPr id="110" name="Content Placeholder 2"/>
          <p:cNvSpPr>
            <a:spLocks noGrp="1"/>
          </p:cNvSpPr>
          <p:nvPr>
            <p:ph idx="1"/>
          </p:nvPr>
        </p:nvSpPr>
        <p:spPr>
          <a:xfrm>
            <a:off x="457200" y="1600200"/>
            <a:ext cx="8229600" cy="4525963"/>
          </a:xfrm>
        </p:spPr>
        <p:txBody>
          <a:bodyPr/>
          <a:lstStyle/>
          <a:p>
            <a:r>
              <a:rPr lang="en-US" b="1" dirty="0" smtClean="0"/>
              <a:t>Target Environment </a:t>
            </a:r>
          </a:p>
          <a:p>
            <a:pPr lvl="1"/>
            <a:r>
              <a:rPr lang="en-US" dirty="0" smtClean="0"/>
              <a:t>Variables: </a:t>
            </a:r>
            <a:r>
              <a:rPr lang="en-US" dirty="0" err="1" smtClean="0"/>
              <a:t>roomTemp</a:t>
            </a:r>
            <a:r>
              <a:rPr lang="en-US" dirty="0" smtClean="0"/>
              <a:t>, #occupants, </a:t>
            </a:r>
            <a:r>
              <a:rPr lang="en-US" dirty="0" err="1" smtClean="0"/>
              <a:t>heatinLevel</a:t>
            </a:r>
            <a:endParaRPr lang="en-US" dirty="0" smtClean="0"/>
          </a:p>
          <a:p>
            <a:pPr lvl="1"/>
            <a:r>
              <a:rPr lang="en-US" dirty="0" smtClean="0"/>
              <a:t>Attributes: </a:t>
            </a:r>
            <a:r>
              <a:rPr lang="en-US" dirty="0" err="1" smtClean="0"/>
              <a:t>roomVolume</a:t>
            </a:r>
            <a:r>
              <a:rPr lang="en-US" dirty="0" smtClean="0"/>
              <a:t>, </a:t>
            </a:r>
            <a:r>
              <a:rPr lang="en-US" dirty="0" err="1" smtClean="0"/>
              <a:t>heatingCapacity</a:t>
            </a:r>
            <a:r>
              <a:rPr lang="en-US" dirty="0" smtClean="0"/>
              <a:t> …etc.</a:t>
            </a:r>
          </a:p>
          <a:p>
            <a:r>
              <a:rPr lang="en-US" dirty="0" smtClean="0"/>
              <a:t>Environment Instance</a:t>
            </a:r>
          </a:p>
          <a:p>
            <a:pPr lvl="1"/>
            <a:r>
              <a:rPr lang="en-US" dirty="0" smtClean="0"/>
              <a:t>ID</a:t>
            </a:r>
            <a:endParaRPr lang="en-US" dirty="0"/>
          </a:p>
          <a:p>
            <a:pPr lvl="1"/>
            <a:r>
              <a:rPr lang="en-US" dirty="0" smtClean="0"/>
              <a:t>Attribute Values</a:t>
            </a:r>
          </a:p>
          <a:p>
            <a:pPr lvl="1"/>
            <a:r>
              <a:rPr lang="en-US" dirty="0" smtClean="0"/>
              <a:t>Variables Sensors Mapping</a:t>
            </a:r>
          </a:p>
        </p:txBody>
      </p:sp>
    </p:spTree>
    <p:extLst>
      <p:ext uri="{BB962C8B-B14F-4D97-AF65-F5344CB8AC3E}">
        <p14:creationId xmlns:p14="http://schemas.microsoft.com/office/powerpoint/2010/main" val="253691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Modeling</a:t>
            </a:r>
            <a:endParaRPr lang="en-US" b="1" dirty="0"/>
          </a:p>
        </p:txBody>
      </p:sp>
      <p:sp>
        <p:nvSpPr>
          <p:cNvPr id="110" name="Content Placeholder 2"/>
          <p:cNvSpPr>
            <a:spLocks noGrp="1"/>
          </p:cNvSpPr>
          <p:nvPr>
            <p:ph idx="1"/>
          </p:nvPr>
        </p:nvSpPr>
        <p:spPr>
          <a:xfrm>
            <a:off x="457200" y="1600200"/>
            <a:ext cx="8229600" cy="4525963"/>
          </a:xfrm>
        </p:spPr>
        <p:txBody>
          <a:bodyPr/>
          <a:lstStyle/>
          <a:p>
            <a:r>
              <a:rPr lang="en-US" b="1" dirty="0" smtClean="0"/>
              <a:t>Target Environment </a:t>
            </a:r>
          </a:p>
          <a:p>
            <a:pPr lvl="1"/>
            <a:r>
              <a:rPr lang="en-US" dirty="0" smtClean="0"/>
              <a:t>Variables: </a:t>
            </a:r>
            <a:r>
              <a:rPr lang="en-US" dirty="0" err="1" smtClean="0"/>
              <a:t>roomTemp</a:t>
            </a:r>
            <a:r>
              <a:rPr lang="en-US" dirty="0" smtClean="0"/>
              <a:t>, #occupants, </a:t>
            </a:r>
            <a:r>
              <a:rPr lang="en-US" dirty="0" err="1" smtClean="0"/>
              <a:t>heatinLevel</a:t>
            </a:r>
            <a:endParaRPr lang="en-US" dirty="0" smtClean="0"/>
          </a:p>
          <a:p>
            <a:pPr lvl="1"/>
            <a:r>
              <a:rPr lang="en-US" dirty="0" smtClean="0"/>
              <a:t>Attributes: </a:t>
            </a:r>
            <a:r>
              <a:rPr lang="en-US" dirty="0" err="1" smtClean="0"/>
              <a:t>roomVolume</a:t>
            </a:r>
            <a:r>
              <a:rPr lang="en-US" dirty="0" smtClean="0"/>
              <a:t>, </a:t>
            </a:r>
            <a:r>
              <a:rPr lang="en-US" dirty="0" err="1" smtClean="0"/>
              <a:t>heatingCapacity</a:t>
            </a:r>
            <a:r>
              <a:rPr lang="en-US" dirty="0" smtClean="0"/>
              <a:t> …etc.</a:t>
            </a:r>
          </a:p>
          <a:p>
            <a:r>
              <a:rPr lang="en-US" b="1" dirty="0" smtClean="0"/>
              <a:t>Prediction Problem </a:t>
            </a:r>
          </a:p>
          <a:p>
            <a:pPr lvl="1"/>
            <a:r>
              <a:rPr lang="en-US" dirty="0" smtClean="0"/>
              <a:t>Name</a:t>
            </a:r>
            <a:endParaRPr lang="en-US" dirty="0"/>
          </a:p>
          <a:p>
            <a:pPr lvl="1"/>
            <a:r>
              <a:rPr lang="en-US" dirty="0" smtClean="0"/>
              <a:t>Goal Variable</a:t>
            </a:r>
          </a:p>
          <a:p>
            <a:pPr lvl="1"/>
            <a:r>
              <a:rPr lang="en-US" dirty="0" smtClean="0"/>
              <a:t>Explanatory </a:t>
            </a:r>
            <a:r>
              <a:rPr lang="en-US" dirty="0" smtClean="0"/>
              <a:t>Variables</a:t>
            </a:r>
            <a:endParaRPr lang="en-US" dirty="0" smtClean="0"/>
          </a:p>
        </p:txBody>
      </p:sp>
      <p:sp>
        <p:nvSpPr>
          <p:cNvPr id="4" name="Rectangle 3"/>
          <p:cNvSpPr/>
          <p:nvPr/>
        </p:nvSpPr>
        <p:spPr>
          <a:xfrm>
            <a:off x="4876800" y="3810000"/>
            <a:ext cx="3916921" cy="1200329"/>
          </a:xfrm>
          <a:prstGeom prst="rect">
            <a:avLst/>
          </a:prstGeom>
        </p:spPr>
        <p:txBody>
          <a:bodyPr wrap="square">
            <a:spAutoFit/>
          </a:bodyPr>
          <a:lstStyle/>
          <a:p>
            <a:r>
              <a:rPr lang="en-US" b="1" dirty="0" smtClean="0"/>
              <a:t>How Long will it take to cause a unit change to the </a:t>
            </a:r>
            <a:r>
              <a:rPr lang="en-US" b="1" dirty="0" err="1" smtClean="0"/>
              <a:t>GoalVariable</a:t>
            </a:r>
            <a:r>
              <a:rPr lang="en-US" b="1" dirty="0" smtClean="0"/>
              <a:t> considering the current values of the explanatory variables</a:t>
            </a:r>
            <a:endParaRPr lang="en-US" b="1" dirty="0"/>
          </a:p>
        </p:txBody>
      </p:sp>
    </p:spTree>
    <p:extLst>
      <p:ext uri="{BB962C8B-B14F-4D97-AF65-F5344CB8AC3E}">
        <p14:creationId xmlns:p14="http://schemas.microsoft.com/office/powerpoint/2010/main" val="178910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Modeling</a:t>
            </a:r>
            <a:endParaRPr lang="en-US" b="1" dirty="0"/>
          </a:p>
        </p:txBody>
      </p:sp>
      <p:sp>
        <p:nvSpPr>
          <p:cNvPr id="110" name="Content Placeholder 2"/>
          <p:cNvSpPr>
            <a:spLocks noGrp="1"/>
          </p:cNvSpPr>
          <p:nvPr>
            <p:ph idx="1"/>
          </p:nvPr>
        </p:nvSpPr>
        <p:spPr>
          <a:xfrm>
            <a:off x="457200" y="1600200"/>
            <a:ext cx="8229600" cy="4525963"/>
          </a:xfrm>
        </p:spPr>
        <p:txBody>
          <a:bodyPr/>
          <a:lstStyle/>
          <a:p>
            <a:r>
              <a:rPr lang="en-US" b="1" dirty="0" smtClean="0"/>
              <a:t>Target Environment </a:t>
            </a:r>
          </a:p>
          <a:p>
            <a:pPr lvl="1"/>
            <a:r>
              <a:rPr lang="en-US" dirty="0" smtClean="0"/>
              <a:t>Variables: </a:t>
            </a:r>
            <a:r>
              <a:rPr lang="en-US" dirty="0" err="1" smtClean="0"/>
              <a:t>roomTemp</a:t>
            </a:r>
            <a:r>
              <a:rPr lang="en-US" dirty="0" smtClean="0"/>
              <a:t>, #occupants, </a:t>
            </a:r>
            <a:r>
              <a:rPr lang="en-US" dirty="0" err="1" smtClean="0"/>
              <a:t>heatinLevel</a:t>
            </a:r>
            <a:endParaRPr lang="en-US" dirty="0" smtClean="0"/>
          </a:p>
          <a:p>
            <a:pPr lvl="1"/>
            <a:r>
              <a:rPr lang="en-US" dirty="0" smtClean="0"/>
              <a:t>Attributes: </a:t>
            </a:r>
            <a:r>
              <a:rPr lang="en-US" dirty="0" err="1" smtClean="0"/>
              <a:t>roomVolume</a:t>
            </a:r>
            <a:r>
              <a:rPr lang="en-US" dirty="0" smtClean="0"/>
              <a:t>, </a:t>
            </a:r>
            <a:r>
              <a:rPr lang="en-US" dirty="0" err="1" smtClean="0"/>
              <a:t>heatingCapacity</a:t>
            </a:r>
            <a:r>
              <a:rPr lang="en-US" dirty="0" smtClean="0"/>
              <a:t> …etc.</a:t>
            </a:r>
          </a:p>
          <a:p>
            <a:r>
              <a:rPr lang="en-US" b="1" dirty="0" smtClean="0"/>
              <a:t>Prediction Problem </a:t>
            </a:r>
          </a:p>
          <a:p>
            <a:pPr lvl="1"/>
            <a:r>
              <a:rPr lang="en-US" dirty="0" smtClean="0"/>
              <a:t>Name</a:t>
            </a:r>
            <a:endParaRPr lang="en-US" dirty="0"/>
          </a:p>
          <a:p>
            <a:pPr lvl="1"/>
            <a:r>
              <a:rPr lang="en-US" dirty="0" smtClean="0"/>
              <a:t>Goal Variable</a:t>
            </a:r>
          </a:p>
          <a:p>
            <a:pPr lvl="1"/>
            <a:r>
              <a:rPr lang="en-US" dirty="0" smtClean="0"/>
              <a:t>Explanatory Variables</a:t>
            </a:r>
          </a:p>
          <a:p>
            <a:pPr lvl="1"/>
            <a:r>
              <a:rPr lang="en-US" u="sng" dirty="0" smtClean="0"/>
              <a:t>Cross Validation</a:t>
            </a:r>
            <a:r>
              <a:rPr lang="en-US" dirty="0" smtClean="0"/>
              <a:t> !</a:t>
            </a:r>
          </a:p>
        </p:txBody>
      </p:sp>
      <p:sp>
        <p:nvSpPr>
          <p:cNvPr id="4" name="Rectangle 3"/>
          <p:cNvSpPr/>
          <p:nvPr/>
        </p:nvSpPr>
        <p:spPr>
          <a:xfrm>
            <a:off x="4876800" y="3810000"/>
            <a:ext cx="3916921" cy="1200329"/>
          </a:xfrm>
          <a:prstGeom prst="rect">
            <a:avLst/>
          </a:prstGeom>
        </p:spPr>
        <p:txBody>
          <a:bodyPr wrap="square">
            <a:spAutoFit/>
          </a:bodyPr>
          <a:lstStyle/>
          <a:p>
            <a:r>
              <a:rPr lang="en-US" b="1" dirty="0" smtClean="0"/>
              <a:t>How Long will it take to cause a unit change to the </a:t>
            </a:r>
            <a:r>
              <a:rPr lang="en-US" b="1" dirty="0" err="1" smtClean="0"/>
              <a:t>GoalVariable</a:t>
            </a:r>
            <a:r>
              <a:rPr lang="en-US" b="1" dirty="0" smtClean="0"/>
              <a:t> considering the current values of the explanatory variables</a:t>
            </a:r>
            <a:endParaRPr lang="en-US" b="1" dirty="0"/>
          </a:p>
        </p:txBody>
      </p:sp>
      <p:sp>
        <p:nvSpPr>
          <p:cNvPr id="5" name="Rectangle 4"/>
          <p:cNvSpPr/>
          <p:nvPr/>
        </p:nvSpPr>
        <p:spPr>
          <a:xfrm>
            <a:off x="4876799" y="5453109"/>
            <a:ext cx="3916921" cy="646331"/>
          </a:xfrm>
          <a:prstGeom prst="rect">
            <a:avLst/>
          </a:prstGeom>
        </p:spPr>
        <p:txBody>
          <a:bodyPr wrap="square">
            <a:spAutoFit/>
          </a:bodyPr>
          <a:lstStyle/>
          <a:p>
            <a:r>
              <a:rPr lang="en-US" b="1" dirty="0" smtClean="0"/>
              <a:t>Don’t </a:t>
            </a:r>
            <a:r>
              <a:rPr lang="en-US" b="1" dirty="0"/>
              <a:t>give me answers unless your accuracy is X</a:t>
            </a:r>
          </a:p>
        </p:txBody>
      </p:sp>
    </p:spTree>
    <p:extLst>
      <p:ext uri="{BB962C8B-B14F-4D97-AF65-F5344CB8AC3E}">
        <p14:creationId xmlns:p14="http://schemas.microsoft.com/office/powerpoint/2010/main" val="4028461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a:t>
            </a:r>
            <a:endParaRPr lang="en-US" b="1" dirty="0"/>
          </a:p>
        </p:txBody>
      </p:sp>
      <p:pic>
        <p:nvPicPr>
          <p:cNvPr id="3090" name="Picture 18" descr="http://leadinganswers.typepad.com/leading_answers/images/2008/01/27/computer_user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433821"/>
            <a:ext cx="1792925" cy="17857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314" y="279482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019" y="2264093"/>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11" y="263423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41" y="3317367"/>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http://www.duncansolutions.com/css/images/page-senso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504330" y="3011891"/>
            <a:ext cx="659423" cy="571500"/>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2667000" y="3069905"/>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Messaging Queue</a:t>
            </a:r>
            <a:endParaRPr lang="en-US" sz="1400" b="1" dirty="0"/>
          </a:p>
        </p:txBody>
      </p:sp>
      <p:sp>
        <p:nvSpPr>
          <p:cNvPr id="31" name="Rounded Rectangle 30"/>
          <p:cNvSpPr/>
          <p:nvPr/>
        </p:nvSpPr>
        <p:spPr>
          <a:xfrm>
            <a:off x="4495800" y="3069904"/>
            <a:ext cx="1066800"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Streaming Engine</a:t>
            </a:r>
            <a:endParaRPr lang="en-US" sz="1400" b="1" dirty="0"/>
          </a:p>
        </p:txBody>
      </p:sp>
      <p:sp>
        <p:nvSpPr>
          <p:cNvPr id="32" name="Rounded Rectangle 31"/>
          <p:cNvSpPr/>
          <p:nvPr/>
        </p:nvSpPr>
        <p:spPr>
          <a:xfrm>
            <a:off x="4419600" y="4114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Persistence Module</a:t>
            </a:r>
            <a:endParaRPr lang="en-US" sz="1400" b="1" dirty="0"/>
          </a:p>
        </p:txBody>
      </p:sp>
      <p:cxnSp>
        <p:nvCxnSpPr>
          <p:cNvPr id="34" name="Straight Arrow Connector 33"/>
          <p:cNvCxnSpPr>
            <a:stCxn id="30" idx="3"/>
            <a:endCxn id="31" idx="1"/>
          </p:cNvCxnSpPr>
          <p:nvPr/>
        </p:nvCxnSpPr>
        <p:spPr>
          <a:xfrm>
            <a:off x="3733800" y="3374705"/>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029200" y="3679505"/>
            <a:ext cx="0" cy="43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0"/>
            <a:endCxn id="56" idx="2"/>
          </p:cNvCxnSpPr>
          <p:nvPr/>
        </p:nvCxnSpPr>
        <p:spPr>
          <a:xfrm flipV="1">
            <a:off x="5029200" y="2514600"/>
            <a:ext cx="0" cy="555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4419600" y="19050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Visualization</a:t>
            </a:r>
            <a:endParaRPr lang="en-US" sz="1400" b="1" dirty="0"/>
          </a:p>
        </p:txBody>
      </p:sp>
      <p:pic>
        <p:nvPicPr>
          <p:cNvPr id="6146" name="Picture 2" descr="http://www.panurgy.com/wp-content/uploads/2013/02/panurgy-icon-storage-blu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1650" y="4044043"/>
            <a:ext cx="762000" cy="7184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boostlabs.com/wp-content/uploads/2013/01/line-chart.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2" t="19543" r="21639" b="13007"/>
          <a:stretch/>
        </p:blipFill>
        <p:spPr bwMode="auto">
          <a:xfrm>
            <a:off x="5745126" y="1905000"/>
            <a:ext cx="723678" cy="5632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cxnSp>
        <p:nvCxnSpPr>
          <p:cNvPr id="45" name="Straight Arrow Connector 44"/>
          <p:cNvCxnSpPr>
            <a:stCxn id="3090" idx="1"/>
          </p:cNvCxnSpPr>
          <p:nvPr/>
        </p:nvCxnSpPr>
        <p:spPr>
          <a:xfrm flipH="1" flipV="1">
            <a:off x="6753225" y="3325560"/>
            <a:ext cx="485775"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Picture 8" descr="http://metschermusings.files.wordpress.com/2013/05/icon_light_bul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01670" y="5562600"/>
            <a:ext cx="1259199" cy="118064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28600" y="5052704"/>
            <a:ext cx="9144000" cy="1323439"/>
          </a:xfrm>
          <a:prstGeom prst="rect">
            <a:avLst/>
          </a:prstGeom>
        </p:spPr>
        <p:txBody>
          <a:bodyPr wrap="square">
            <a:spAutoFit/>
          </a:bodyPr>
          <a:lstStyle/>
          <a:p>
            <a:r>
              <a:rPr lang="en-US" sz="4000" b="1" dirty="0" smtClean="0"/>
              <a:t>What are the technologies that shall be used to enable such system?</a:t>
            </a:r>
            <a:endParaRPr lang="en-US" sz="4000" b="1" dirty="0"/>
          </a:p>
        </p:txBody>
      </p:sp>
      <p:sp>
        <p:nvSpPr>
          <p:cNvPr id="22" name="Rounded Rectangle 21"/>
          <p:cNvSpPr/>
          <p:nvPr/>
        </p:nvSpPr>
        <p:spPr>
          <a:xfrm>
            <a:off x="2390775" y="1600200"/>
            <a:ext cx="4362450" cy="3450719"/>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88804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barn(inVertical)">
                                      <p:cBhvr>
                                        <p:cTn id="10" dur="500"/>
                                        <p:tgtEl>
                                          <p:spTgt spid="6146"/>
                                        </p:tgtEl>
                                      </p:cBhvr>
                                    </p:animEffect>
                                  </p:childTnLst>
                                </p:cTn>
                              </p:par>
                              <p:par>
                                <p:cTn id="11" presetID="16" presetClass="entr" presetSubtype="21"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inVertic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inVertical)">
                                      <p:cBhvr>
                                        <p:cTn id="18" dur="500"/>
                                        <p:tgtEl>
                                          <p:spTgt spid="3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par>
                                <p:cTn id="22" presetID="16" presetClass="entr" presetSubtype="21" fill="hold" nodeType="with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barn(inVertical)">
                                      <p:cBhvr>
                                        <p:cTn id="24" dur="500"/>
                                        <p:tgtEl>
                                          <p:spTgt spid="614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par>
                                <p:cTn id="30" presetID="16" presetClass="entr" presetSubtype="21"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6"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Technologies</a:t>
            </a:r>
            <a:endParaRPr lang="en-US" b="1" dirty="0"/>
          </a:p>
        </p:txBody>
      </p:sp>
      <p:pic>
        <p:nvPicPr>
          <p:cNvPr id="3090" name="Picture 18" descr="http://leadinganswers.typepad.com/leading_answers/images/2008/01/27/computer_user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433821"/>
            <a:ext cx="1792925" cy="17857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314" y="279482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019" y="2264093"/>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11" y="263423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41" y="3317367"/>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http://www.duncansolutions.com/css/images/page-senso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504330" y="3011891"/>
            <a:ext cx="659423" cy="571500"/>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2667000" y="3069905"/>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Messaging Queue</a:t>
            </a:r>
            <a:endParaRPr lang="en-US" sz="1400" b="1" dirty="0"/>
          </a:p>
        </p:txBody>
      </p:sp>
      <p:sp>
        <p:nvSpPr>
          <p:cNvPr id="31" name="Rounded Rectangle 30"/>
          <p:cNvSpPr/>
          <p:nvPr/>
        </p:nvSpPr>
        <p:spPr>
          <a:xfrm>
            <a:off x="4495800" y="3069904"/>
            <a:ext cx="1066800"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Streaming Engine</a:t>
            </a:r>
            <a:endParaRPr lang="en-US" sz="1400" b="1" dirty="0"/>
          </a:p>
        </p:txBody>
      </p:sp>
      <p:sp>
        <p:nvSpPr>
          <p:cNvPr id="32" name="Rounded Rectangle 31"/>
          <p:cNvSpPr/>
          <p:nvPr/>
        </p:nvSpPr>
        <p:spPr>
          <a:xfrm>
            <a:off x="4419600" y="4114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Persistence Module</a:t>
            </a:r>
            <a:endParaRPr lang="en-US" sz="1400" b="1" dirty="0"/>
          </a:p>
        </p:txBody>
      </p:sp>
      <p:cxnSp>
        <p:nvCxnSpPr>
          <p:cNvPr id="34" name="Straight Arrow Connector 33"/>
          <p:cNvCxnSpPr>
            <a:stCxn id="30" idx="3"/>
            <a:endCxn id="31" idx="1"/>
          </p:cNvCxnSpPr>
          <p:nvPr/>
        </p:nvCxnSpPr>
        <p:spPr>
          <a:xfrm>
            <a:off x="3733800" y="3374705"/>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029200" y="3679505"/>
            <a:ext cx="0" cy="43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0"/>
            <a:endCxn id="56" idx="2"/>
          </p:cNvCxnSpPr>
          <p:nvPr/>
        </p:nvCxnSpPr>
        <p:spPr>
          <a:xfrm flipV="1">
            <a:off x="5029200" y="2514600"/>
            <a:ext cx="0" cy="555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4419600" y="19050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Visualization</a:t>
            </a:r>
            <a:endParaRPr lang="en-US" sz="1400" b="1" dirty="0"/>
          </a:p>
        </p:txBody>
      </p:sp>
      <p:sp>
        <p:nvSpPr>
          <p:cNvPr id="58" name="Rounded Rectangle 57"/>
          <p:cNvSpPr/>
          <p:nvPr/>
        </p:nvSpPr>
        <p:spPr>
          <a:xfrm>
            <a:off x="2390775" y="1600200"/>
            <a:ext cx="4362450" cy="3450719"/>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6146" name="Picture 2" descr="http://www.panurgy.com/wp-content/uploads/2013/02/panurgy-icon-storage-blue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1650" y="4044043"/>
            <a:ext cx="762000" cy="71845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boostlabs.com/wp-content/uploads/2013/01/line-chart.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2" t="19543" r="21639" b="13007"/>
          <a:stretch/>
        </p:blipFill>
        <p:spPr bwMode="auto">
          <a:xfrm>
            <a:off x="5745126" y="1905000"/>
            <a:ext cx="723678" cy="5632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cxnSp>
        <p:nvCxnSpPr>
          <p:cNvPr id="45" name="Straight Arrow Connector 44"/>
          <p:cNvCxnSpPr>
            <a:stCxn id="3090" idx="1"/>
            <a:endCxn id="58" idx="3"/>
          </p:cNvCxnSpPr>
          <p:nvPr/>
        </p:nvCxnSpPr>
        <p:spPr>
          <a:xfrm flipH="1" flipV="1">
            <a:off x="6753225" y="3325560"/>
            <a:ext cx="485775"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Picture 8" descr="http://metschermusings.files.wordpress.com/2013/05/icon_light_bul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01670" y="5562600"/>
            <a:ext cx="1259199" cy="118064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28600" y="5052704"/>
            <a:ext cx="9144000" cy="1323439"/>
          </a:xfrm>
          <a:prstGeom prst="rect">
            <a:avLst/>
          </a:prstGeom>
        </p:spPr>
        <p:txBody>
          <a:bodyPr wrap="square">
            <a:spAutoFit/>
          </a:bodyPr>
          <a:lstStyle/>
          <a:p>
            <a:r>
              <a:rPr lang="en-US" sz="4000" b="1" dirty="0" smtClean="0"/>
              <a:t>What are the technologies that shall be used to enable such system?</a:t>
            </a:r>
            <a:endParaRPr lang="en-US" sz="4000" b="1" dirty="0"/>
          </a:p>
        </p:txBody>
      </p:sp>
      <p:pic>
        <p:nvPicPr>
          <p:cNvPr id="22"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25673" t="25840" r="36619" b="6095"/>
          <a:stretch/>
        </p:blipFill>
        <p:spPr bwMode="auto">
          <a:xfrm>
            <a:off x="4290766" y="1356090"/>
            <a:ext cx="4741159" cy="48138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017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Overview</a:t>
            </a:r>
            <a:endParaRPr lang="en-US" b="1" dirty="0"/>
          </a:p>
        </p:txBody>
      </p:sp>
      <p:pic>
        <p:nvPicPr>
          <p:cNvPr id="3090" name="Picture 18" descr="http://leadinganswers.typepad.com/leading_answers/images/2008/01/27/computer_user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433821"/>
            <a:ext cx="1792925" cy="17857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314" y="279482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019" y="2264093"/>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11" y="2634234"/>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http://www.clker.com/cliparts/8/d/3/5/11954359761592523971thegemini_wireless_sensor.svg.m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041" y="3317367"/>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http://www.duncansolutions.com/css/images/page-senso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504330" y="3011891"/>
            <a:ext cx="659423" cy="571500"/>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p:cNvSpPr/>
          <p:nvPr/>
        </p:nvSpPr>
        <p:spPr>
          <a:xfrm>
            <a:off x="2667000" y="3069905"/>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Messaging Queue</a:t>
            </a:r>
            <a:endParaRPr lang="en-US" sz="1400" b="1" dirty="0"/>
          </a:p>
        </p:txBody>
      </p:sp>
      <p:sp>
        <p:nvSpPr>
          <p:cNvPr id="31" name="Rounded Rectangle 30"/>
          <p:cNvSpPr/>
          <p:nvPr/>
        </p:nvSpPr>
        <p:spPr>
          <a:xfrm>
            <a:off x="4495800" y="3069904"/>
            <a:ext cx="1066800"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Streaming Engine</a:t>
            </a:r>
            <a:endParaRPr lang="en-US" sz="1400" b="1" dirty="0"/>
          </a:p>
        </p:txBody>
      </p:sp>
      <p:sp>
        <p:nvSpPr>
          <p:cNvPr id="32" name="Rounded Rectangle 31"/>
          <p:cNvSpPr/>
          <p:nvPr/>
        </p:nvSpPr>
        <p:spPr>
          <a:xfrm>
            <a:off x="4419600" y="41148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Persistence Module</a:t>
            </a:r>
            <a:endParaRPr lang="en-US" sz="1400" b="1" dirty="0"/>
          </a:p>
        </p:txBody>
      </p:sp>
      <p:cxnSp>
        <p:nvCxnSpPr>
          <p:cNvPr id="34" name="Straight Arrow Connector 33"/>
          <p:cNvCxnSpPr>
            <a:stCxn id="30" idx="3"/>
            <a:endCxn id="31" idx="1"/>
          </p:cNvCxnSpPr>
          <p:nvPr/>
        </p:nvCxnSpPr>
        <p:spPr>
          <a:xfrm>
            <a:off x="3733800" y="3374705"/>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029200" y="3679505"/>
            <a:ext cx="0" cy="43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0"/>
            <a:endCxn id="56" idx="2"/>
          </p:cNvCxnSpPr>
          <p:nvPr/>
        </p:nvCxnSpPr>
        <p:spPr>
          <a:xfrm flipV="1">
            <a:off x="5029200" y="2514600"/>
            <a:ext cx="0" cy="555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4419600" y="19050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Visualization</a:t>
            </a:r>
            <a:endParaRPr lang="en-US" sz="1400" b="1" dirty="0"/>
          </a:p>
        </p:txBody>
      </p:sp>
      <p:sp>
        <p:nvSpPr>
          <p:cNvPr id="58" name="Rounded Rectangle 57"/>
          <p:cNvSpPr/>
          <p:nvPr/>
        </p:nvSpPr>
        <p:spPr>
          <a:xfrm>
            <a:off x="2390775" y="1600200"/>
            <a:ext cx="4362450" cy="3450719"/>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45" name="Straight Arrow Connector 44"/>
          <p:cNvCxnSpPr>
            <a:stCxn id="3090" idx="1"/>
            <a:endCxn id="58" idx="3"/>
          </p:cNvCxnSpPr>
          <p:nvPr/>
        </p:nvCxnSpPr>
        <p:spPr>
          <a:xfrm flipH="1" flipV="1">
            <a:off x="6753225" y="3325560"/>
            <a:ext cx="485775"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Picture 2" descr="http://snowplowanalytics.com/assets/img/blog/2015/05/spark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46162" y="3088939"/>
            <a:ext cx="960863" cy="50023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upload.wikimedia.org/wikipedia/commons/thumb/5/5e/Cassandra_logo.svg/1280px-Cassandra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90722" y="4102443"/>
            <a:ext cx="905848" cy="6072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http://hortonworks.com/wp-content/uploads/2014/08/kafka-logo-wid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9322" y="2441255"/>
            <a:ext cx="1159192" cy="60931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https://cloud.google.com/solutions/rabbitmq/images/rabbitmq_logo.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7911" y="3776716"/>
            <a:ext cx="1439119" cy="4338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85255" y="2400410"/>
            <a:ext cx="1107063" cy="338554"/>
          </a:xfrm>
          <a:prstGeom prst="rect">
            <a:avLst/>
          </a:prstGeom>
          <a:noFill/>
        </p:spPr>
        <p:txBody>
          <a:bodyPr wrap="square" rtlCol="0">
            <a:spAutoFit/>
          </a:bodyPr>
          <a:lstStyle/>
          <a:p>
            <a:pPr algn="ctr"/>
            <a:r>
              <a:rPr lang="en-US" sz="1600" b="1" dirty="0" smtClean="0">
                <a:solidFill>
                  <a:schemeClr val="accent4">
                    <a:lumMod val="75000"/>
                  </a:schemeClr>
                </a:solidFill>
              </a:rPr>
              <a:t>Lightning</a:t>
            </a:r>
            <a:endParaRPr lang="en-US" sz="1400" b="1" dirty="0">
              <a:solidFill>
                <a:schemeClr val="accent4">
                  <a:lumMod val="75000"/>
                </a:schemeClr>
              </a:solidFill>
            </a:endParaRPr>
          </a:p>
        </p:txBody>
      </p:sp>
      <p:pic>
        <p:nvPicPr>
          <p:cNvPr id="7170" name="Picture 2" descr="https://avatars0.githubusercontent.com/u/10238128?v=3&amp;s=2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5043" y="1942071"/>
            <a:ext cx="511493" cy="51149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metschermusings.files.wordpress.com/2013/05/icon_light_bulb.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1670" y="5562600"/>
            <a:ext cx="1259199" cy="118064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228600" y="5052704"/>
            <a:ext cx="9144000" cy="1323439"/>
          </a:xfrm>
          <a:prstGeom prst="rect">
            <a:avLst/>
          </a:prstGeom>
        </p:spPr>
        <p:txBody>
          <a:bodyPr wrap="square">
            <a:spAutoFit/>
          </a:bodyPr>
          <a:lstStyle/>
          <a:p>
            <a:r>
              <a:rPr lang="en-US" sz="4000" b="1" dirty="0" smtClean="0"/>
              <a:t>What are the technologies that shall be used to enable such system?</a:t>
            </a:r>
            <a:endParaRPr lang="en-US" sz="4000" b="1" dirty="0"/>
          </a:p>
        </p:txBody>
      </p:sp>
    </p:spTree>
    <p:extLst>
      <p:ext uri="{BB962C8B-B14F-4D97-AF65-F5344CB8AC3E}">
        <p14:creationId xmlns:p14="http://schemas.microsoft.com/office/powerpoint/2010/main" val="24861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nodeType="withEffect">
                                  <p:stCondLst>
                                    <p:cond delay="0"/>
                                  </p:stCondLst>
                                  <p:childTnLst>
                                    <p:set>
                                      <p:cBhvr>
                                        <p:cTn id="18" dur="1" fill="hold">
                                          <p:stCondLst>
                                            <p:cond delay="0"/>
                                          </p:stCondLst>
                                        </p:cTn>
                                        <p:tgtEl>
                                          <p:spTgt spid="7170"/>
                                        </p:tgtEl>
                                        <p:attrNameLst>
                                          <p:attrName>style.visibility</p:attrName>
                                        </p:attrNameLst>
                                      </p:cBhvr>
                                      <p:to>
                                        <p:strVal val="visible"/>
                                      </p:to>
                                    </p:set>
                                    <p:animEffect transition="in" filter="barn(inVertical)">
                                      <p:cBhvr>
                                        <p:cTn id="1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Workflow</a:t>
            </a:r>
            <a:endParaRPr lang="en-US" b="1" dirty="0"/>
          </a:p>
        </p:txBody>
      </p:sp>
      <p:sp>
        <p:nvSpPr>
          <p:cNvPr id="4" name="AutoShape 2" descr="https://www.sharelatex.com/project/55c86fdec94e18ad561e0872/file/55d6f78abf5cd0cd1d1d9e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sharelatex.com/project/55c86fdec94e18ad561e0872/file/55d6f78abf5cd0cd1d1d9e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ounded Rectangle 6"/>
          <p:cNvSpPr/>
          <p:nvPr/>
        </p:nvSpPr>
        <p:spPr>
          <a:xfrm>
            <a:off x="612775" y="28194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SensorData</a:t>
            </a:r>
            <a:endParaRPr lang="en-US" sz="1400" b="1" dirty="0" smtClean="0"/>
          </a:p>
          <a:p>
            <a:pPr algn="ctr"/>
            <a:r>
              <a:rPr lang="en-US" sz="1400" b="1" dirty="0" smtClean="0"/>
              <a:t>Stream</a:t>
            </a:r>
            <a:endParaRPr lang="en-US" sz="1400" b="1" dirty="0"/>
          </a:p>
        </p:txBody>
      </p:sp>
      <p:sp>
        <p:nvSpPr>
          <p:cNvPr id="8" name="Rounded Rectangle 7"/>
          <p:cNvSpPr/>
          <p:nvPr/>
        </p:nvSpPr>
        <p:spPr>
          <a:xfrm>
            <a:off x="914400" y="1752600"/>
            <a:ext cx="1143000" cy="457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Cassandra</a:t>
            </a:r>
            <a:endParaRPr lang="en-US" sz="1400" b="1" dirty="0"/>
          </a:p>
        </p:txBody>
      </p:sp>
      <p:cxnSp>
        <p:nvCxnSpPr>
          <p:cNvPr id="9" name="Straight Arrow Connector 8"/>
          <p:cNvCxnSpPr>
            <a:stCxn id="7" idx="0"/>
            <a:endCxn id="8" idx="2"/>
          </p:cNvCxnSpPr>
          <p:nvPr/>
        </p:nvCxnSpPr>
        <p:spPr>
          <a:xfrm flipH="1" flipV="1">
            <a:off x="1485900" y="2209800"/>
            <a:ext cx="3175"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905250" y="2809875"/>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Environments</a:t>
            </a:r>
          </a:p>
          <a:p>
            <a:pPr algn="ctr"/>
            <a:r>
              <a:rPr lang="en-US" sz="1400" b="1" dirty="0" err="1" smtClean="0"/>
              <a:t>StateStream</a:t>
            </a:r>
            <a:endParaRPr lang="en-US" sz="1400" b="1" dirty="0"/>
          </a:p>
        </p:txBody>
      </p:sp>
      <p:sp>
        <p:nvSpPr>
          <p:cNvPr id="18" name="Rounded Rectangle 17"/>
          <p:cNvSpPr/>
          <p:nvPr/>
        </p:nvSpPr>
        <p:spPr>
          <a:xfrm rot="5400000">
            <a:off x="7967663" y="2405063"/>
            <a:ext cx="1590674" cy="457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Lightning </a:t>
            </a:r>
            <a:endParaRPr lang="en-US" sz="1400" b="1" dirty="0"/>
          </a:p>
        </p:txBody>
      </p:sp>
      <p:cxnSp>
        <p:nvCxnSpPr>
          <p:cNvPr id="19" name="Straight Arrow Connector 18"/>
          <p:cNvCxnSpPr>
            <a:stCxn id="7" idx="3"/>
            <a:endCxn id="17" idx="1"/>
          </p:cNvCxnSpPr>
          <p:nvPr/>
        </p:nvCxnSpPr>
        <p:spPr>
          <a:xfrm flipV="1">
            <a:off x="2365375" y="3114675"/>
            <a:ext cx="153987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p:cNvCxnSpPr>
          <p:nvPr/>
        </p:nvCxnSpPr>
        <p:spPr>
          <a:xfrm>
            <a:off x="5657850" y="3114675"/>
            <a:ext cx="2895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28" idx="1"/>
          </p:cNvCxnSpPr>
          <p:nvPr/>
        </p:nvCxnSpPr>
        <p:spPr>
          <a:xfrm flipV="1">
            <a:off x="2365375" y="2133600"/>
            <a:ext cx="911225"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276600" y="18288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FeatureVectors</a:t>
            </a:r>
            <a:endParaRPr lang="en-US" sz="1400" b="1" dirty="0" smtClean="0"/>
          </a:p>
          <a:p>
            <a:pPr algn="ctr"/>
            <a:r>
              <a:rPr lang="en-US" sz="1400" b="1" dirty="0" smtClean="0"/>
              <a:t>Stream</a:t>
            </a:r>
            <a:endParaRPr lang="en-US" sz="1400" b="1" dirty="0"/>
          </a:p>
        </p:txBody>
      </p:sp>
      <p:cxnSp>
        <p:nvCxnSpPr>
          <p:cNvPr id="30" name="Straight Arrow Connector 29"/>
          <p:cNvCxnSpPr>
            <a:stCxn id="28" idx="3"/>
          </p:cNvCxnSpPr>
          <p:nvPr/>
        </p:nvCxnSpPr>
        <p:spPr>
          <a:xfrm>
            <a:off x="5029200" y="2133600"/>
            <a:ext cx="8810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5924550" y="18288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ProblemState</a:t>
            </a:r>
            <a:endParaRPr lang="en-US" sz="1400" b="1" dirty="0" smtClean="0"/>
          </a:p>
          <a:p>
            <a:pPr algn="ctr"/>
            <a:r>
              <a:rPr lang="en-US" sz="1400" b="1" dirty="0" smtClean="0"/>
              <a:t>Stream</a:t>
            </a:r>
            <a:endParaRPr lang="en-US" sz="1400" b="1" dirty="0"/>
          </a:p>
        </p:txBody>
      </p:sp>
      <p:cxnSp>
        <p:nvCxnSpPr>
          <p:cNvPr id="38" name="Straight Arrow Connector 37"/>
          <p:cNvCxnSpPr>
            <a:stCxn id="35" idx="3"/>
          </p:cNvCxnSpPr>
          <p:nvPr/>
        </p:nvCxnSpPr>
        <p:spPr>
          <a:xfrm>
            <a:off x="7677150" y="2133600"/>
            <a:ext cx="857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225255" y="2209800"/>
            <a:ext cx="1195388" cy="304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b="1" dirty="0" err="1" smtClean="0"/>
              <a:t>UpdatedModels</a:t>
            </a:r>
            <a:endParaRPr lang="en-US" sz="1050" b="1" dirty="0"/>
          </a:p>
        </p:txBody>
      </p:sp>
      <p:sp>
        <p:nvSpPr>
          <p:cNvPr id="40" name="TextBox 39"/>
          <p:cNvSpPr txBox="1"/>
          <p:nvPr/>
        </p:nvSpPr>
        <p:spPr>
          <a:xfrm>
            <a:off x="2081097" y="2895600"/>
            <a:ext cx="2133600" cy="461665"/>
          </a:xfrm>
          <a:prstGeom prst="rect">
            <a:avLst/>
          </a:prstGeom>
          <a:noFill/>
        </p:spPr>
        <p:txBody>
          <a:bodyPr wrap="square" rtlCol="0">
            <a:spAutoFit/>
          </a:bodyPr>
          <a:lstStyle/>
          <a:p>
            <a:pPr algn="ctr"/>
            <a:r>
              <a:rPr lang="en-US" sz="1200" b="1" dirty="0" err="1" smtClean="0"/>
              <a:t>updateEnvironmens</a:t>
            </a:r>
            <a:endParaRPr lang="en-US" sz="1200" b="1" dirty="0" smtClean="0"/>
          </a:p>
          <a:p>
            <a:pPr algn="ctr"/>
            <a:r>
              <a:rPr lang="en-US" sz="1200" b="1" dirty="0" smtClean="0"/>
              <a:t>State</a:t>
            </a:r>
            <a:endParaRPr lang="en-US" sz="1200" b="1" dirty="0"/>
          </a:p>
        </p:txBody>
      </p:sp>
      <p:sp>
        <p:nvSpPr>
          <p:cNvPr id="43" name="TextBox 42"/>
          <p:cNvSpPr txBox="1"/>
          <p:nvPr/>
        </p:nvSpPr>
        <p:spPr>
          <a:xfrm>
            <a:off x="6096000" y="2891135"/>
            <a:ext cx="2133600" cy="276999"/>
          </a:xfrm>
          <a:prstGeom prst="rect">
            <a:avLst/>
          </a:prstGeom>
          <a:noFill/>
        </p:spPr>
        <p:txBody>
          <a:bodyPr wrap="square" rtlCol="0">
            <a:spAutoFit/>
          </a:bodyPr>
          <a:lstStyle/>
          <a:p>
            <a:pPr algn="ctr"/>
            <a:r>
              <a:rPr lang="en-US" sz="1200" b="1" dirty="0" smtClean="0"/>
              <a:t>visualize</a:t>
            </a:r>
            <a:endParaRPr lang="en-US" sz="1200" b="1" dirty="0"/>
          </a:p>
        </p:txBody>
      </p:sp>
      <p:sp>
        <p:nvSpPr>
          <p:cNvPr id="44" name="TextBox 43"/>
          <p:cNvSpPr txBox="1"/>
          <p:nvPr/>
        </p:nvSpPr>
        <p:spPr>
          <a:xfrm rot="18657543">
            <a:off x="1753447" y="2451699"/>
            <a:ext cx="2133600" cy="276999"/>
          </a:xfrm>
          <a:prstGeom prst="rect">
            <a:avLst/>
          </a:prstGeom>
          <a:noFill/>
        </p:spPr>
        <p:txBody>
          <a:bodyPr wrap="square" rtlCol="0">
            <a:spAutoFit/>
          </a:bodyPr>
          <a:lstStyle/>
          <a:p>
            <a:pPr algn="ctr"/>
            <a:r>
              <a:rPr lang="en-US" sz="1200" b="1" dirty="0" smtClean="0"/>
              <a:t>Create </a:t>
            </a:r>
            <a:endParaRPr lang="en-US" sz="1200" b="1" dirty="0"/>
          </a:p>
        </p:txBody>
      </p:sp>
      <p:sp>
        <p:nvSpPr>
          <p:cNvPr id="45" name="TextBox 44"/>
          <p:cNvSpPr txBox="1"/>
          <p:nvPr/>
        </p:nvSpPr>
        <p:spPr>
          <a:xfrm>
            <a:off x="4859337" y="1925888"/>
            <a:ext cx="1217613" cy="261610"/>
          </a:xfrm>
          <a:prstGeom prst="rect">
            <a:avLst/>
          </a:prstGeom>
          <a:noFill/>
        </p:spPr>
        <p:txBody>
          <a:bodyPr wrap="square" rtlCol="0">
            <a:spAutoFit/>
          </a:bodyPr>
          <a:lstStyle/>
          <a:p>
            <a:pPr algn="ctr"/>
            <a:r>
              <a:rPr lang="en-US" sz="1100" b="1" dirty="0" smtClean="0"/>
              <a:t>Predict / Train</a:t>
            </a:r>
            <a:endParaRPr lang="en-US" sz="1100" b="1" dirty="0"/>
          </a:p>
        </p:txBody>
      </p:sp>
      <p:sp>
        <p:nvSpPr>
          <p:cNvPr id="47" name="TextBox 46"/>
          <p:cNvSpPr txBox="1"/>
          <p:nvPr/>
        </p:nvSpPr>
        <p:spPr>
          <a:xfrm>
            <a:off x="7677150" y="1858458"/>
            <a:ext cx="857250" cy="276999"/>
          </a:xfrm>
          <a:prstGeom prst="rect">
            <a:avLst/>
          </a:prstGeom>
          <a:noFill/>
        </p:spPr>
        <p:txBody>
          <a:bodyPr wrap="square" rtlCol="0">
            <a:spAutoFit/>
          </a:bodyPr>
          <a:lstStyle/>
          <a:p>
            <a:pPr algn="ctr"/>
            <a:r>
              <a:rPr lang="en-US" sz="1200" b="1" dirty="0" smtClean="0"/>
              <a:t>visualize</a:t>
            </a:r>
            <a:endParaRPr lang="en-US" sz="1200" b="1" dirty="0"/>
          </a:p>
        </p:txBody>
      </p:sp>
      <p:sp>
        <p:nvSpPr>
          <p:cNvPr id="48" name="Rounded Rectangle 47"/>
          <p:cNvSpPr/>
          <p:nvPr/>
        </p:nvSpPr>
        <p:spPr>
          <a:xfrm>
            <a:off x="609600" y="37338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QueryRequest</a:t>
            </a:r>
            <a:endParaRPr lang="en-US" sz="1400" b="1" dirty="0" smtClean="0"/>
          </a:p>
          <a:p>
            <a:pPr algn="ctr"/>
            <a:r>
              <a:rPr lang="en-US" sz="1400" b="1" dirty="0" smtClean="0"/>
              <a:t>Stream</a:t>
            </a:r>
            <a:endParaRPr lang="en-US" sz="1400" b="1" dirty="0"/>
          </a:p>
        </p:txBody>
      </p:sp>
      <p:cxnSp>
        <p:nvCxnSpPr>
          <p:cNvPr id="49" name="Straight Arrow Connector 48"/>
          <p:cNvCxnSpPr>
            <a:stCxn id="48" idx="3"/>
          </p:cNvCxnSpPr>
          <p:nvPr/>
        </p:nvCxnSpPr>
        <p:spPr>
          <a:xfrm>
            <a:off x="2362200" y="40386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14550" y="3767435"/>
            <a:ext cx="2133600" cy="276999"/>
          </a:xfrm>
          <a:prstGeom prst="rect">
            <a:avLst/>
          </a:prstGeom>
          <a:noFill/>
        </p:spPr>
        <p:txBody>
          <a:bodyPr wrap="square" rtlCol="0">
            <a:spAutoFit/>
          </a:bodyPr>
          <a:lstStyle/>
          <a:p>
            <a:pPr algn="ctr"/>
            <a:r>
              <a:rPr lang="en-US" sz="1200" b="1" dirty="0" err="1" smtClean="0"/>
              <a:t>ProcessUserQueries</a:t>
            </a:r>
            <a:endParaRPr lang="en-US" sz="1200" b="1" dirty="0"/>
          </a:p>
        </p:txBody>
      </p:sp>
      <p:sp>
        <p:nvSpPr>
          <p:cNvPr id="54" name="Rounded Rectangle 53"/>
          <p:cNvSpPr/>
          <p:nvPr/>
        </p:nvSpPr>
        <p:spPr>
          <a:xfrm>
            <a:off x="3914775" y="3733800"/>
            <a:ext cx="1752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t>QueryResponse</a:t>
            </a:r>
            <a:endParaRPr lang="en-US" sz="1400" b="1" dirty="0" smtClean="0"/>
          </a:p>
          <a:p>
            <a:pPr algn="ctr"/>
            <a:r>
              <a:rPr lang="en-US" sz="1400" b="1" dirty="0" smtClean="0"/>
              <a:t>Stream</a:t>
            </a:r>
            <a:endParaRPr lang="en-US" sz="1400" b="1" dirty="0"/>
          </a:p>
        </p:txBody>
      </p:sp>
      <p:cxnSp>
        <p:nvCxnSpPr>
          <p:cNvPr id="55" name="Straight Arrow Connector 54"/>
          <p:cNvCxnSpPr>
            <a:stCxn id="54" idx="3"/>
            <a:endCxn id="76" idx="0"/>
          </p:cNvCxnSpPr>
          <p:nvPr/>
        </p:nvCxnSpPr>
        <p:spPr>
          <a:xfrm flipV="1">
            <a:off x="5667375" y="3548828"/>
            <a:ext cx="1362075" cy="489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rot="16200000">
            <a:off x="-206375" y="3905250"/>
            <a:ext cx="762000" cy="266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Kafka</a:t>
            </a:r>
            <a:endParaRPr lang="en-US" sz="1400" b="1" dirty="0"/>
          </a:p>
        </p:txBody>
      </p:sp>
      <p:sp>
        <p:nvSpPr>
          <p:cNvPr id="57" name="Rounded Rectangle 56"/>
          <p:cNvSpPr/>
          <p:nvPr/>
        </p:nvSpPr>
        <p:spPr>
          <a:xfrm rot="16200000">
            <a:off x="-206375" y="2990850"/>
            <a:ext cx="762000" cy="266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RMQ</a:t>
            </a:r>
            <a:endParaRPr lang="en-US" sz="1400" b="1" dirty="0"/>
          </a:p>
        </p:txBody>
      </p:sp>
      <p:cxnSp>
        <p:nvCxnSpPr>
          <p:cNvPr id="58" name="Straight Arrow Connector 57"/>
          <p:cNvCxnSpPr>
            <a:stCxn id="57" idx="2"/>
            <a:endCxn id="7" idx="1"/>
          </p:cNvCxnSpPr>
          <p:nvPr/>
        </p:nvCxnSpPr>
        <p:spPr>
          <a:xfrm>
            <a:off x="307975" y="3124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2"/>
            <a:endCxn id="48" idx="1"/>
          </p:cNvCxnSpPr>
          <p:nvPr/>
        </p:nvCxnSpPr>
        <p:spPr>
          <a:xfrm>
            <a:off x="307975" y="3124200"/>
            <a:ext cx="301625"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6" idx="2"/>
            <a:endCxn id="48" idx="1"/>
          </p:cNvCxnSpPr>
          <p:nvPr/>
        </p:nvCxnSpPr>
        <p:spPr>
          <a:xfrm>
            <a:off x="307975" y="4038600"/>
            <a:ext cx="3016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6" idx="2"/>
            <a:endCxn id="7" idx="1"/>
          </p:cNvCxnSpPr>
          <p:nvPr/>
        </p:nvCxnSpPr>
        <p:spPr>
          <a:xfrm flipV="1">
            <a:off x="307975" y="3124200"/>
            <a:ext cx="304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rot="16200000">
            <a:off x="6851049" y="4193574"/>
            <a:ext cx="642551" cy="266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Kafka</a:t>
            </a:r>
            <a:endParaRPr lang="en-US" sz="1400" b="1" dirty="0"/>
          </a:p>
        </p:txBody>
      </p:sp>
      <p:sp>
        <p:nvSpPr>
          <p:cNvPr id="76" name="Rounded Rectangle 75"/>
          <p:cNvSpPr/>
          <p:nvPr/>
        </p:nvSpPr>
        <p:spPr>
          <a:xfrm rot="16200000">
            <a:off x="6832342" y="3415478"/>
            <a:ext cx="660916" cy="266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smtClean="0"/>
              <a:t>RMQ</a:t>
            </a:r>
            <a:endParaRPr lang="en-US" sz="1400" b="1" dirty="0"/>
          </a:p>
        </p:txBody>
      </p:sp>
      <p:cxnSp>
        <p:nvCxnSpPr>
          <p:cNvPr id="77" name="Straight Arrow Connector 76"/>
          <p:cNvCxnSpPr>
            <a:stCxn id="54" idx="3"/>
            <a:endCxn id="75" idx="0"/>
          </p:cNvCxnSpPr>
          <p:nvPr/>
        </p:nvCxnSpPr>
        <p:spPr>
          <a:xfrm>
            <a:off x="5667375" y="4038600"/>
            <a:ext cx="1371600" cy="288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207543" y="4950676"/>
            <a:ext cx="2133600" cy="830997"/>
          </a:xfrm>
          <a:prstGeom prst="rect">
            <a:avLst/>
          </a:prstGeom>
          <a:noFill/>
        </p:spPr>
        <p:txBody>
          <a:bodyPr wrap="square" rtlCol="0">
            <a:spAutoFit/>
          </a:bodyPr>
          <a:lstStyle/>
          <a:p>
            <a:pPr algn="ctr"/>
            <a:r>
              <a:rPr lang="en-US" sz="1200" b="1" dirty="0" smtClean="0"/>
              <a:t>How long will it take for the goal variable to reach  “target” under the current environments state</a:t>
            </a:r>
            <a:endParaRPr lang="en-US" sz="1200" b="1" dirty="0"/>
          </a:p>
        </p:txBody>
      </p:sp>
      <p:cxnSp>
        <p:nvCxnSpPr>
          <p:cNvPr id="89" name="Straight Arrow Connector 88"/>
          <p:cNvCxnSpPr>
            <a:stCxn id="11" idx="3"/>
          </p:cNvCxnSpPr>
          <p:nvPr/>
        </p:nvCxnSpPr>
        <p:spPr>
          <a:xfrm flipV="1">
            <a:off x="2041749" y="5235369"/>
            <a:ext cx="104435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7" idx="2"/>
            <a:endCxn id="54" idx="0"/>
          </p:cNvCxnSpPr>
          <p:nvPr/>
        </p:nvCxnSpPr>
        <p:spPr>
          <a:xfrm>
            <a:off x="4781550" y="3419475"/>
            <a:ext cx="9525" cy="314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41" idx="2"/>
          </p:cNvCxnSpPr>
          <p:nvPr/>
        </p:nvCxnSpPr>
        <p:spPr>
          <a:xfrm flipH="1">
            <a:off x="4859337" y="2514600"/>
            <a:ext cx="963612" cy="1143000"/>
          </a:xfrm>
          <a:prstGeom prst="straightConnector1">
            <a:avLst/>
          </a:prstGeom>
          <a:ln w="19050">
            <a:prstDash val="lg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Folded Corner 10"/>
          <p:cNvSpPr/>
          <p:nvPr/>
        </p:nvSpPr>
        <p:spPr>
          <a:xfrm>
            <a:off x="901924" y="4819871"/>
            <a:ext cx="1139825" cy="83099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QID</a:t>
            </a:r>
          </a:p>
          <a:p>
            <a:r>
              <a:rPr lang="en-US" sz="1200" b="1" dirty="0" err="1"/>
              <a:t>ProblemName</a:t>
            </a:r>
            <a:endParaRPr lang="en-US" sz="1200" b="1" dirty="0"/>
          </a:p>
          <a:p>
            <a:r>
              <a:rPr lang="en-US" sz="1200" b="1" dirty="0" err="1"/>
              <a:t>Te_ID</a:t>
            </a:r>
            <a:endParaRPr lang="en-US" sz="1200" b="1" dirty="0"/>
          </a:p>
          <a:p>
            <a:r>
              <a:rPr lang="en-US" sz="1200" b="1" dirty="0" smtClean="0"/>
              <a:t>Target</a:t>
            </a:r>
            <a:endParaRPr lang="en-US" sz="1200" b="1" dirty="0"/>
          </a:p>
        </p:txBody>
      </p:sp>
      <p:sp>
        <p:nvSpPr>
          <p:cNvPr id="50" name="Folded Corner 49"/>
          <p:cNvSpPr/>
          <p:nvPr/>
        </p:nvSpPr>
        <p:spPr>
          <a:xfrm>
            <a:off x="890773" y="5781674"/>
            <a:ext cx="1139825" cy="41549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smtClean="0"/>
              <a:t>StateOverride</a:t>
            </a:r>
            <a:endParaRPr lang="en-US" sz="1200" b="1" dirty="0"/>
          </a:p>
        </p:txBody>
      </p:sp>
    </p:spTree>
    <p:extLst>
      <p:ext uri="{BB962C8B-B14F-4D97-AF65-F5344CB8AC3E}">
        <p14:creationId xmlns:p14="http://schemas.microsoft.com/office/powerpoint/2010/main" val="320628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Vertical)">
                                      <p:cBhvr>
                                        <p:cTn id="15" dur="500"/>
                                        <p:tgtEl>
                                          <p:spTgt spid="40"/>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arn(inVertic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inVertical)">
                                      <p:cBhvr>
                                        <p:cTn id="26" dur="500"/>
                                        <p:tgtEl>
                                          <p:spTgt spid="2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arn(inVertical)">
                                      <p:cBhvr>
                                        <p:cTn id="29" dur="500"/>
                                        <p:tgtEl>
                                          <p:spTgt spid="4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par>
                                <p:cTn id="38" presetID="16" presetClass="entr" presetSubtype="21"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inVertical)">
                                      <p:cBhvr>
                                        <p:cTn id="40" dur="500"/>
                                        <p:tgtEl>
                                          <p:spTgt spid="2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inVertical)">
                                      <p:cBhvr>
                                        <p:cTn id="48" dur="500"/>
                                        <p:tgtEl>
                                          <p:spTgt spid="3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barn(inVertical)">
                                      <p:cBhvr>
                                        <p:cTn id="51" dur="500"/>
                                        <p:tgtEl>
                                          <p:spTgt spid="45"/>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barn(inVertical)">
                                      <p:cBhvr>
                                        <p:cTn id="54" dur="500"/>
                                        <p:tgtEl>
                                          <p:spTgt spid="41"/>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arn(inVertical)">
                                      <p:cBhvr>
                                        <p:cTn id="57" dur="500"/>
                                        <p:tgtEl>
                                          <p:spTgt spid="3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barn(inVertical)">
                                      <p:cBhvr>
                                        <p:cTn id="62" dur="500"/>
                                        <p:tgtEl>
                                          <p:spTgt spid="47"/>
                                        </p:tgtEl>
                                      </p:cBhvr>
                                    </p:animEffect>
                                  </p:childTnLst>
                                </p:cTn>
                              </p:par>
                              <p:par>
                                <p:cTn id="63" presetID="16" presetClass="entr" presetSubtype="21"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barn(inVertical)">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arn(inVertical)">
                                      <p:cBhvr>
                                        <p:cTn id="70" dur="500"/>
                                        <p:tgtEl>
                                          <p:spTgt spid="11"/>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barn(inVertical)">
                                      <p:cBhvr>
                                        <p:cTn id="73" dur="500"/>
                                        <p:tgtEl>
                                          <p:spTgt spid="88"/>
                                        </p:tgtEl>
                                      </p:cBhvr>
                                    </p:animEffect>
                                  </p:childTnLst>
                                </p:cTn>
                              </p:par>
                              <p:par>
                                <p:cTn id="74" presetID="16" presetClass="entr" presetSubtype="21" fill="hold" nodeType="withEffect">
                                  <p:stCondLst>
                                    <p:cond delay="0"/>
                                  </p:stCondLst>
                                  <p:childTnLst>
                                    <p:set>
                                      <p:cBhvr>
                                        <p:cTn id="75" dur="1" fill="hold">
                                          <p:stCondLst>
                                            <p:cond delay="0"/>
                                          </p:stCondLst>
                                        </p:cTn>
                                        <p:tgtEl>
                                          <p:spTgt spid="89"/>
                                        </p:tgtEl>
                                        <p:attrNameLst>
                                          <p:attrName>style.visibility</p:attrName>
                                        </p:attrNameLst>
                                      </p:cBhvr>
                                      <p:to>
                                        <p:strVal val="visible"/>
                                      </p:to>
                                    </p:set>
                                    <p:animEffect transition="in" filter="barn(inVertical)">
                                      <p:cBhvr>
                                        <p:cTn id="76" dur="500"/>
                                        <p:tgtEl>
                                          <p:spTgt spid="8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barn(inVertical)">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barn(inVertical)">
                                      <p:cBhvr>
                                        <p:cTn id="86" dur="500"/>
                                        <p:tgtEl>
                                          <p:spTgt spid="49"/>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barn(inVertical)">
                                      <p:cBhvr>
                                        <p:cTn id="89" dur="500"/>
                                        <p:tgtEl>
                                          <p:spTgt spid="53"/>
                                        </p:tgtEl>
                                      </p:cBhvr>
                                    </p:animEffect>
                                  </p:childTnLst>
                                </p:cTn>
                              </p:par>
                              <p:par>
                                <p:cTn id="90" presetID="16" presetClass="entr" presetSubtype="21" fill="hold" nodeType="with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par>
                                <p:cTn id="93" presetID="16" presetClass="entr" presetSubtype="21" fill="hold"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barn(inVertical)">
                                      <p:cBhvr>
                                        <p:cTn id="95" dur="500"/>
                                        <p:tgtEl>
                                          <p:spTgt spid="92"/>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barn(inVertical)">
                                      <p:cBhvr>
                                        <p:cTn id="98" dur="500"/>
                                        <p:tgtEl>
                                          <p:spTgt spid="54"/>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barn(inVertical)">
                                      <p:cBhvr>
                                        <p:cTn id="103" dur="500"/>
                                        <p:tgtEl>
                                          <p:spTgt spid="77"/>
                                        </p:tgtEl>
                                      </p:cBhvr>
                                    </p:animEffect>
                                  </p:childTnLst>
                                </p:cTn>
                              </p:par>
                              <p:par>
                                <p:cTn id="104" presetID="16" presetClass="entr" presetSubtype="21" fill="hold"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barn(inVertical)">
                                      <p:cBhvr>
                                        <p:cTn id="106" dur="500"/>
                                        <p:tgtEl>
                                          <p:spTgt spid="55"/>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barn(inVertical)">
                                      <p:cBhvr>
                                        <p:cTn id="109" dur="500"/>
                                        <p:tgtEl>
                                          <p:spTgt spid="76"/>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barn(inVertical)">
                                      <p:cBhvr>
                                        <p:cTn id="1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28" grpId="0" animBg="1"/>
      <p:bldP spid="35" grpId="0" animBg="1"/>
      <p:bldP spid="41" grpId="0" animBg="1"/>
      <p:bldP spid="40" grpId="0"/>
      <p:bldP spid="43" grpId="0"/>
      <p:bldP spid="44" grpId="0"/>
      <p:bldP spid="45" grpId="0"/>
      <p:bldP spid="47" grpId="0"/>
      <p:bldP spid="53" grpId="0"/>
      <p:bldP spid="54" grpId="0" animBg="1"/>
      <p:bldP spid="75" grpId="0" animBg="1"/>
      <p:bldP spid="76" grpId="0" animBg="1"/>
      <p:bldP spid="88" grpId="0"/>
      <p:bldP spid="11"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pic>
        <p:nvPicPr>
          <p:cNvPr id="2052" name="Picture 4" descr="http://blog.eukhost.com/wp-content/uploads/2013/06/big-data-and-cloud-compu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57400"/>
            <a:ext cx="4953670" cy="2783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1600" y="2161380"/>
            <a:ext cx="4114800" cy="2462213"/>
          </a:xfrm>
          <a:prstGeom prst="rect">
            <a:avLst/>
          </a:prstGeom>
          <a:noFill/>
        </p:spPr>
        <p:txBody>
          <a:bodyPr wrap="square" rtlCol="0">
            <a:spAutoFit/>
          </a:bodyPr>
          <a:lstStyle/>
          <a:p>
            <a:r>
              <a:rPr lang="en-US" sz="2200" b="1" dirty="0" smtClean="0"/>
              <a:t>SMART: </a:t>
            </a:r>
            <a:r>
              <a:rPr lang="en-US" sz="2200" dirty="0" smtClean="0"/>
              <a:t>Real-time </a:t>
            </a:r>
            <a:r>
              <a:rPr lang="en-US" sz="2200" dirty="0"/>
              <a:t>Analytics for</a:t>
            </a:r>
            <a:br>
              <a:rPr lang="en-US" sz="2200" dirty="0"/>
            </a:br>
            <a:r>
              <a:rPr lang="en-US" sz="2200" dirty="0"/>
              <a:t>Environment Monitoring &amp; </a:t>
            </a:r>
            <a:r>
              <a:rPr lang="en-US" sz="2200" dirty="0" smtClean="0"/>
              <a:t>Actuation</a:t>
            </a:r>
          </a:p>
          <a:p>
            <a:endParaRPr lang="en-US" sz="2200" b="1" dirty="0" smtClean="0"/>
          </a:p>
          <a:p>
            <a:r>
              <a:rPr lang="en-US" sz="2200" b="1" dirty="0" smtClean="0"/>
              <a:t>Time: 45 Minutes </a:t>
            </a:r>
            <a:endParaRPr lang="en-US" sz="2200" b="1" dirty="0"/>
          </a:p>
          <a:p>
            <a:endParaRPr lang="en-US" sz="2200" b="1" dirty="0" smtClean="0"/>
          </a:p>
          <a:p>
            <a:endParaRPr lang="en-US" sz="2200" b="1" dirty="0"/>
          </a:p>
        </p:txBody>
      </p:sp>
    </p:spTree>
    <p:extLst>
      <p:ext uri="{BB962C8B-B14F-4D97-AF65-F5344CB8AC3E}">
        <p14:creationId xmlns:p14="http://schemas.microsoft.com/office/powerpoint/2010/main" val="3943947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Deployment </a:t>
            </a:r>
            <a:endParaRPr lang="en-US" b="1" dirty="0"/>
          </a:p>
        </p:txBody>
      </p:sp>
      <p:sp>
        <p:nvSpPr>
          <p:cNvPr id="124" name="Rounded Rectangle 123"/>
          <p:cNvSpPr/>
          <p:nvPr/>
        </p:nvSpPr>
        <p:spPr>
          <a:xfrm>
            <a:off x="2409825" y="3527105"/>
            <a:ext cx="1066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Messaging Queue</a:t>
            </a:r>
            <a:endParaRPr lang="en-US" sz="1400" b="1" dirty="0"/>
          </a:p>
        </p:txBody>
      </p:sp>
      <p:sp>
        <p:nvSpPr>
          <p:cNvPr id="125" name="Rounded Rectangle 124"/>
          <p:cNvSpPr/>
          <p:nvPr/>
        </p:nvSpPr>
        <p:spPr>
          <a:xfrm>
            <a:off x="4238625" y="3527104"/>
            <a:ext cx="1066800" cy="609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Streaming Engine</a:t>
            </a:r>
            <a:endParaRPr lang="en-US" sz="1400" b="1" dirty="0"/>
          </a:p>
        </p:txBody>
      </p:sp>
      <p:sp>
        <p:nvSpPr>
          <p:cNvPr id="126" name="Rounded Rectangle 125"/>
          <p:cNvSpPr/>
          <p:nvPr/>
        </p:nvSpPr>
        <p:spPr>
          <a:xfrm>
            <a:off x="4162425" y="45720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Persistence Module</a:t>
            </a:r>
            <a:endParaRPr lang="en-US" sz="1400" b="1" dirty="0"/>
          </a:p>
        </p:txBody>
      </p:sp>
      <p:cxnSp>
        <p:nvCxnSpPr>
          <p:cNvPr id="127" name="Straight Arrow Connector 126"/>
          <p:cNvCxnSpPr>
            <a:stCxn id="124" idx="3"/>
            <a:endCxn id="125" idx="1"/>
          </p:cNvCxnSpPr>
          <p:nvPr/>
        </p:nvCxnSpPr>
        <p:spPr>
          <a:xfrm>
            <a:off x="3476625" y="3831905"/>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25" idx="2"/>
            <a:endCxn id="126" idx="0"/>
          </p:cNvCxnSpPr>
          <p:nvPr/>
        </p:nvCxnSpPr>
        <p:spPr>
          <a:xfrm>
            <a:off x="4772025" y="4136705"/>
            <a:ext cx="0" cy="43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25" idx="0"/>
            <a:endCxn id="130" idx="2"/>
          </p:cNvCxnSpPr>
          <p:nvPr/>
        </p:nvCxnSpPr>
        <p:spPr>
          <a:xfrm flipV="1">
            <a:off x="4772025" y="2971800"/>
            <a:ext cx="0" cy="555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ounded Rectangle 129"/>
          <p:cNvSpPr/>
          <p:nvPr/>
        </p:nvSpPr>
        <p:spPr>
          <a:xfrm>
            <a:off x="4162425" y="2362200"/>
            <a:ext cx="1219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Visualization</a:t>
            </a:r>
            <a:endParaRPr lang="en-US" sz="1400" b="1" dirty="0"/>
          </a:p>
        </p:txBody>
      </p:sp>
      <p:sp>
        <p:nvSpPr>
          <p:cNvPr id="131" name="Rounded Rectangle 130"/>
          <p:cNvSpPr/>
          <p:nvPr/>
        </p:nvSpPr>
        <p:spPr>
          <a:xfrm>
            <a:off x="2133600" y="2057400"/>
            <a:ext cx="4362450" cy="3450719"/>
          </a:xfrm>
          <a:prstGeom prst="round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33" name="Picture 2" descr="http://snowplowanalytics.com/assets/img/blog/2015/05/spark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987" y="3546139"/>
            <a:ext cx="960863" cy="500232"/>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8"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3547" y="4559643"/>
            <a:ext cx="905848" cy="60720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4" descr="http://hortonworks.com/wp-content/uploads/2014/08/kafka-logo-wi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2147" y="2898455"/>
            <a:ext cx="1159192" cy="609319"/>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35" descr="https://cloud.google.com/solutions/rabbitmq/images/rabbitmq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0736" y="4233916"/>
            <a:ext cx="1439119" cy="433878"/>
          </a:xfrm>
          <a:prstGeom prst="rect">
            <a:avLst/>
          </a:prstGeom>
          <a:noFill/>
          <a:extLst>
            <a:ext uri="{909E8E84-426E-40DD-AFC4-6F175D3DCCD1}">
              <a14:hiddenFill xmlns:a14="http://schemas.microsoft.com/office/drawing/2010/main">
                <a:solidFill>
                  <a:srgbClr val="FFFFFF"/>
                </a:solidFill>
              </a14:hiddenFill>
            </a:ext>
          </a:extLst>
        </p:spPr>
      </p:pic>
      <p:sp>
        <p:nvSpPr>
          <p:cNvPr id="137" name="TextBox 136"/>
          <p:cNvSpPr txBox="1"/>
          <p:nvPr/>
        </p:nvSpPr>
        <p:spPr>
          <a:xfrm>
            <a:off x="5328080" y="2857610"/>
            <a:ext cx="1107063" cy="338554"/>
          </a:xfrm>
          <a:prstGeom prst="rect">
            <a:avLst/>
          </a:prstGeom>
          <a:noFill/>
        </p:spPr>
        <p:txBody>
          <a:bodyPr wrap="square" rtlCol="0">
            <a:spAutoFit/>
          </a:bodyPr>
          <a:lstStyle/>
          <a:p>
            <a:pPr algn="ctr"/>
            <a:r>
              <a:rPr lang="en-US" sz="1600" b="1" dirty="0" smtClean="0">
                <a:solidFill>
                  <a:schemeClr val="accent4">
                    <a:lumMod val="75000"/>
                  </a:schemeClr>
                </a:solidFill>
              </a:rPr>
              <a:t>Lightning</a:t>
            </a:r>
            <a:endParaRPr lang="en-US" sz="1400" b="1" dirty="0">
              <a:solidFill>
                <a:schemeClr val="accent4">
                  <a:lumMod val="75000"/>
                </a:schemeClr>
              </a:solidFill>
            </a:endParaRPr>
          </a:p>
        </p:txBody>
      </p:sp>
      <p:pic>
        <p:nvPicPr>
          <p:cNvPr id="138" name="Picture 2" descr="https://avatars0.githubusercontent.com/u/10238128?v=3&amp;s=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7868" y="2399271"/>
            <a:ext cx="511493" cy="51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255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Deployment </a:t>
            </a:r>
            <a:endParaRPr lang="en-US" b="1" dirty="0"/>
          </a:p>
        </p:txBody>
      </p:sp>
      <p:cxnSp>
        <p:nvCxnSpPr>
          <p:cNvPr id="13" name="Straight Arrow Connector 12"/>
          <p:cNvCxnSpPr/>
          <p:nvPr/>
        </p:nvCxnSpPr>
        <p:spPr>
          <a:xfrm>
            <a:off x="2972532" y="2908372"/>
            <a:ext cx="546856" cy="40957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242305" y="2538589"/>
            <a:ext cx="702302" cy="469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Picture 2" descr="http://snowplowanalytics.com/assets/img/blog/2015/05/spark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9344" y="3787581"/>
            <a:ext cx="960863" cy="5002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3490" y="4187017"/>
            <a:ext cx="905848" cy="6072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http://hortonworks.com/wp-content/uploads/2014/08/kafka-logo-wi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1528719"/>
            <a:ext cx="1159192" cy="6093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https://cloud.google.com/solutions/rabbitmq/images/rabbitmq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81121" y="4860852"/>
            <a:ext cx="1439119" cy="43387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708679" y="1534269"/>
            <a:ext cx="1107063" cy="338554"/>
          </a:xfrm>
          <a:prstGeom prst="rect">
            <a:avLst/>
          </a:prstGeom>
          <a:noFill/>
        </p:spPr>
        <p:txBody>
          <a:bodyPr wrap="square" rtlCol="0">
            <a:spAutoFit/>
          </a:bodyPr>
          <a:lstStyle/>
          <a:p>
            <a:pPr algn="ctr"/>
            <a:r>
              <a:rPr lang="en-US" sz="1600" b="1" dirty="0" smtClean="0">
                <a:solidFill>
                  <a:schemeClr val="accent4">
                    <a:lumMod val="75000"/>
                  </a:schemeClr>
                </a:solidFill>
              </a:rPr>
              <a:t>Lightning</a:t>
            </a:r>
            <a:endParaRPr lang="en-US" sz="1400" b="1" dirty="0">
              <a:solidFill>
                <a:schemeClr val="accent4">
                  <a:lumMod val="75000"/>
                </a:schemeClr>
              </a:solidFill>
            </a:endParaRPr>
          </a:p>
        </p:txBody>
      </p:sp>
      <p:pic>
        <p:nvPicPr>
          <p:cNvPr id="24" name="Picture 2" descr="https://avatars0.githubusercontent.com/u/10238128?v=3&amp;s=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2714" y="1447800"/>
            <a:ext cx="511493" cy="5114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7415" y="2430555"/>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7457" y="2680814"/>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89134" y="2127838"/>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84370" y="3668519"/>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9487" y="3896077"/>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65015" y="4211581"/>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19973" y="2819192"/>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5090" y="3046750"/>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00618" y="3362254"/>
            <a:ext cx="455117" cy="45511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flipV="1">
            <a:off x="3519388" y="3896077"/>
            <a:ext cx="367620" cy="36483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8"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9090" y="2083471"/>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66637" y="3978430"/>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21754" y="4205988"/>
            <a:ext cx="455117" cy="45511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http://icons.iconarchive.com/icons/icons-land/vista-hardware-devices/256/Home-Serv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7282" y="4521492"/>
            <a:ext cx="455117" cy="455117"/>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a:off x="5394705" y="3487410"/>
            <a:ext cx="549902" cy="491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 name="Picture 8" descr="http://metschermusings.files.wordpress.com/2013/05/icon_light_bul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96200" y="5486400"/>
            <a:ext cx="1259199" cy="118064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a:xfrm>
            <a:off x="533400" y="5715000"/>
            <a:ext cx="9144000" cy="707886"/>
          </a:xfrm>
          <a:prstGeom prst="rect">
            <a:avLst/>
          </a:prstGeom>
        </p:spPr>
        <p:txBody>
          <a:bodyPr wrap="square">
            <a:spAutoFit/>
          </a:bodyPr>
          <a:lstStyle/>
          <a:p>
            <a:r>
              <a:rPr lang="en-US" sz="4000" b="1" dirty="0" smtClean="0"/>
              <a:t>How can we deploy such system ?</a:t>
            </a:r>
            <a:endParaRPr lang="en-US" sz="4000" b="1" dirty="0"/>
          </a:p>
        </p:txBody>
      </p:sp>
    </p:spTree>
    <p:extLst>
      <p:ext uri="{BB962C8B-B14F-4D97-AF65-F5344CB8AC3E}">
        <p14:creationId xmlns:p14="http://schemas.microsoft.com/office/powerpoint/2010/main" val="946990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Deployment</a:t>
            </a:r>
            <a:endParaRPr lang="en-US" b="1" dirty="0"/>
          </a:p>
        </p:txBody>
      </p:sp>
      <p:pic>
        <p:nvPicPr>
          <p:cNvPr id="6" name="Picture 2" descr="http://siliconangle.com/files/2013/09/homepage-docker-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786152"/>
            <a:ext cx="2242019" cy="18552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ave.works/img/weave-logo@2x.png"/>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724400" y="3209259"/>
            <a:ext cx="3907048" cy="10158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12066" y="2786152"/>
            <a:ext cx="990600" cy="1862048"/>
          </a:xfrm>
          <a:prstGeom prst="rect">
            <a:avLst/>
          </a:prstGeom>
          <a:noFill/>
        </p:spPr>
        <p:txBody>
          <a:bodyPr wrap="square" rtlCol="0">
            <a:spAutoFit/>
          </a:bodyPr>
          <a:lstStyle/>
          <a:p>
            <a:pPr algn="ctr"/>
            <a:r>
              <a:rPr lang="en-US" sz="11500" b="1" dirty="0" smtClean="0"/>
              <a:t>+</a:t>
            </a:r>
            <a:endParaRPr lang="en-US" sz="11500" b="1" dirty="0"/>
          </a:p>
        </p:txBody>
      </p:sp>
    </p:spTree>
    <p:extLst>
      <p:ext uri="{BB962C8B-B14F-4D97-AF65-F5344CB8AC3E}">
        <p14:creationId xmlns:p14="http://schemas.microsoft.com/office/powerpoint/2010/main" val="385990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Deployment</a:t>
            </a:r>
            <a:endParaRPr lang="en-US" b="1" dirty="0"/>
          </a:p>
        </p:txBody>
      </p:sp>
      <p:sp>
        <p:nvSpPr>
          <p:cNvPr id="9" name="Rounded Rectangle 8"/>
          <p:cNvSpPr/>
          <p:nvPr/>
        </p:nvSpPr>
        <p:spPr>
          <a:xfrm>
            <a:off x="947767" y="2389505"/>
            <a:ext cx="2971800" cy="2698219"/>
          </a:xfrm>
          <a:prstGeom prst="roundRect">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500"/>
          </a:p>
        </p:txBody>
      </p:sp>
      <p:sp>
        <p:nvSpPr>
          <p:cNvPr id="10" name="Rounded Rectangle 9"/>
          <p:cNvSpPr/>
          <p:nvPr/>
        </p:nvSpPr>
        <p:spPr>
          <a:xfrm>
            <a:off x="4316364" y="4184860"/>
            <a:ext cx="2808249" cy="1805727"/>
          </a:xfrm>
          <a:prstGeom prst="roundRect">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500"/>
          </a:p>
        </p:txBody>
      </p:sp>
      <p:sp>
        <p:nvSpPr>
          <p:cNvPr id="11" name="Rounded Rectangle 10"/>
          <p:cNvSpPr/>
          <p:nvPr/>
        </p:nvSpPr>
        <p:spPr>
          <a:xfrm>
            <a:off x="5176868" y="2092389"/>
            <a:ext cx="3093390" cy="1954967"/>
          </a:xfrm>
          <a:prstGeom prst="roundRect">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500"/>
          </a:p>
        </p:txBody>
      </p:sp>
      <p:sp>
        <p:nvSpPr>
          <p:cNvPr id="12" name="Rectangle 11"/>
          <p:cNvSpPr/>
          <p:nvPr/>
        </p:nvSpPr>
        <p:spPr>
          <a:xfrm>
            <a:off x="5841811" y="5096371"/>
            <a:ext cx="914400"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Spark</a:t>
            </a:r>
          </a:p>
          <a:p>
            <a:pPr algn="ctr"/>
            <a:r>
              <a:rPr lang="en-US" sz="1500" b="1" dirty="0" smtClean="0"/>
              <a:t>Master</a:t>
            </a:r>
            <a:endParaRPr lang="en-US" sz="1500" b="1" dirty="0"/>
          </a:p>
        </p:txBody>
      </p:sp>
      <p:sp>
        <p:nvSpPr>
          <p:cNvPr id="13" name="Rectangle 12"/>
          <p:cNvSpPr/>
          <p:nvPr/>
        </p:nvSpPr>
        <p:spPr>
          <a:xfrm>
            <a:off x="5505179" y="4262911"/>
            <a:ext cx="1152754" cy="41259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Lightning</a:t>
            </a:r>
            <a:endParaRPr lang="en-US" sz="1500" b="1" dirty="0"/>
          </a:p>
        </p:txBody>
      </p:sp>
      <p:sp>
        <p:nvSpPr>
          <p:cNvPr id="14" name="Rectangle 13"/>
          <p:cNvSpPr/>
          <p:nvPr/>
        </p:nvSpPr>
        <p:spPr>
          <a:xfrm>
            <a:off x="4462644" y="5488348"/>
            <a:ext cx="1244381" cy="4235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err="1" smtClean="0"/>
              <a:t>cassandra</a:t>
            </a:r>
            <a:endParaRPr lang="en-US" sz="1500" b="1" dirty="0"/>
          </a:p>
        </p:txBody>
      </p:sp>
      <p:sp>
        <p:nvSpPr>
          <p:cNvPr id="15" name="Rectangle 14"/>
          <p:cNvSpPr/>
          <p:nvPr/>
        </p:nvSpPr>
        <p:spPr>
          <a:xfrm>
            <a:off x="5724625" y="2257915"/>
            <a:ext cx="914400"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Spark</a:t>
            </a:r>
          </a:p>
          <a:p>
            <a:pPr algn="ctr"/>
            <a:r>
              <a:rPr lang="en-US" sz="1500" b="1" dirty="0" smtClean="0"/>
              <a:t>worker</a:t>
            </a:r>
            <a:endParaRPr lang="en-US" sz="1500" b="1" dirty="0"/>
          </a:p>
        </p:txBody>
      </p:sp>
      <p:sp>
        <p:nvSpPr>
          <p:cNvPr id="16" name="Rectangle 15"/>
          <p:cNvSpPr/>
          <p:nvPr/>
        </p:nvSpPr>
        <p:spPr>
          <a:xfrm>
            <a:off x="6947909" y="2367034"/>
            <a:ext cx="914400"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err="1" smtClean="0"/>
              <a:t>kafka</a:t>
            </a:r>
            <a:endParaRPr lang="en-US" sz="1500" b="1" dirty="0"/>
          </a:p>
        </p:txBody>
      </p:sp>
      <p:sp>
        <p:nvSpPr>
          <p:cNvPr id="17" name="Rectangle 16"/>
          <p:cNvSpPr/>
          <p:nvPr/>
        </p:nvSpPr>
        <p:spPr>
          <a:xfrm>
            <a:off x="6639025" y="3353790"/>
            <a:ext cx="1223284"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Zookeeper</a:t>
            </a:r>
            <a:endParaRPr lang="en-US" sz="1500" b="1" dirty="0"/>
          </a:p>
        </p:txBody>
      </p:sp>
      <p:sp>
        <p:nvSpPr>
          <p:cNvPr id="18" name="Rectangle 17"/>
          <p:cNvSpPr/>
          <p:nvPr/>
        </p:nvSpPr>
        <p:spPr>
          <a:xfrm>
            <a:off x="2110082" y="4413987"/>
            <a:ext cx="980555" cy="523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b="1" dirty="0" smtClean="0"/>
              <a:t>Weave</a:t>
            </a:r>
            <a:endParaRPr lang="en-US" sz="1500" b="1" dirty="0"/>
          </a:p>
        </p:txBody>
      </p:sp>
      <p:sp>
        <p:nvSpPr>
          <p:cNvPr id="19" name="Rectangle 18"/>
          <p:cNvSpPr/>
          <p:nvPr/>
        </p:nvSpPr>
        <p:spPr>
          <a:xfrm>
            <a:off x="5281285" y="3156901"/>
            <a:ext cx="980555" cy="523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b="1" dirty="0" smtClean="0"/>
              <a:t>Weave</a:t>
            </a:r>
            <a:endParaRPr lang="en-US" sz="1500" b="1" dirty="0"/>
          </a:p>
        </p:txBody>
      </p:sp>
      <p:sp>
        <p:nvSpPr>
          <p:cNvPr id="20" name="Rectangle 19"/>
          <p:cNvSpPr/>
          <p:nvPr/>
        </p:nvSpPr>
        <p:spPr>
          <a:xfrm>
            <a:off x="4517190" y="4786772"/>
            <a:ext cx="980555" cy="523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b="1" dirty="0" smtClean="0"/>
              <a:t>Weave</a:t>
            </a:r>
            <a:endParaRPr lang="en-US" sz="1500" b="1" dirty="0"/>
          </a:p>
        </p:txBody>
      </p:sp>
      <p:cxnSp>
        <p:nvCxnSpPr>
          <p:cNvPr id="21" name="Straight Arrow Connector 20"/>
          <p:cNvCxnSpPr>
            <a:endCxn id="19" idx="1"/>
          </p:cNvCxnSpPr>
          <p:nvPr/>
        </p:nvCxnSpPr>
        <p:spPr>
          <a:xfrm flipV="1">
            <a:off x="3090637" y="3418420"/>
            <a:ext cx="2190648" cy="1197924"/>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8" idx="3"/>
            <a:endCxn id="20" idx="1"/>
          </p:cNvCxnSpPr>
          <p:nvPr/>
        </p:nvCxnSpPr>
        <p:spPr>
          <a:xfrm>
            <a:off x="3090637" y="4675506"/>
            <a:ext cx="1426553" cy="372785"/>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pic>
        <p:nvPicPr>
          <p:cNvPr id="23"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266776"/>
            <a:ext cx="723552" cy="7235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3473" y="2057400"/>
            <a:ext cx="723552" cy="7235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cons.iconarchive.com/icons/icons-land/vista-hardware-devices/256/Home-Server-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8006" y="4138346"/>
            <a:ext cx="723552" cy="72355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stCxn id="18" idx="0"/>
          </p:cNvCxnSpPr>
          <p:nvPr/>
        </p:nvCxnSpPr>
        <p:spPr>
          <a:xfrm flipH="1" flipV="1">
            <a:off x="1879017" y="3379270"/>
            <a:ext cx="721343" cy="10347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0"/>
          </p:cNvCxnSpPr>
          <p:nvPr/>
        </p:nvCxnSpPr>
        <p:spPr>
          <a:xfrm flipV="1">
            <a:off x="2600360" y="3132418"/>
            <a:ext cx="490277" cy="128156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p:cNvCxnSpPr>
          <p:nvPr/>
        </p:nvCxnSpPr>
        <p:spPr>
          <a:xfrm flipV="1">
            <a:off x="2600360" y="4138346"/>
            <a:ext cx="735116" cy="275641"/>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0"/>
          </p:cNvCxnSpPr>
          <p:nvPr/>
        </p:nvCxnSpPr>
        <p:spPr>
          <a:xfrm>
            <a:off x="1745967" y="4226770"/>
            <a:ext cx="854393" cy="187217"/>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519475" y="2856232"/>
            <a:ext cx="719082"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err="1" smtClean="0"/>
              <a:t>kafka</a:t>
            </a:r>
            <a:endParaRPr lang="en-US" sz="1500" b="1" dirty="0"/>
          </a:p>
        </p:txBody>
      </p:sp>
      <p:sp>
        <p:nvSpPr>
          <p:cNvPr id="31" name="Rectangle 30"/>
          <p:cNvSpPr/>
          <p:nvPr/>
        </p:nvSpPr>
        <p:spPr>
          <a:xfrm>
            <a:off x="1123776" y="3703733"/>
            <a:ext cx="1244381"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err="1" smtClean="0"/>
              <a:t>cassandra</a:t>
            </a:r>
            <a:endParaRPr lang="en-US" sz="1500" b="1" dirty="0"/>
          </a:p>
        </p:txBody>
      </p:sp>
      <p:sp>
        <p:nvSpPr>
          <p:cNvPr id="32" name="Rectangle 31"/>
          <p:cNvSpPr/>
          <p:nvPr/>
        </p:nvSpPr>
        <p:spPr>
          <a:xfrm>
            <a:off x="2633437" y="2609381"/>
            <a:ext cx="914400"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Spark</a:t>
            </a:r>
          </a:p>
          <a:p>
            <a:pPr algn="ctr"/>
            <a:r>
              <a:rPr lang="en-US" sz="1500" b="1" dirty="0" smtClean="0"/>
              <a:t>worker</a:t>
            </a:r>
            <a:endParaRPr lang="en-US" sz="1500" b="1" dirty="0"/>
          </a:p>
        </p:txBody>
      </p:sp>
      <p:sp>
        <p:nvSpPr>
          <p:cNvPr id="33" name="Rectangle 32"/>
          <p:cNvSpPr/>
          <p:nvPr/>
        </p:nvSpPr>
        <p:spPr>
          <a:xfrm>
            <a:off x="2849888" y="3615309"/>
            <a:ext cx="971176"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RMQ</a:t>
            </a:r>
            <a:endParaRPr lang="en-US" sz="1500" b="1" dirty="0"/>
          </a:p>
        </p:txBody>
      </p:sp>
      <p:cxnSp>
        <p:nvCxnSpPr>
          <p:cNvPr id="34" name="Straight Arrow Connector 33"/>
          <p:cNvCxnSpPr>
            <a:endCxn id="13" idx="2"/>
          </p:cNvCxnSpPr>
          <p:nvPr/>
        </p:nvCxnSpPr>
        <p:spPr>
          <a:xfrm flipV="1">
            <a:off x="5505179" y="4675506"/>
            <a:ext cx="576377" cy="3727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12" idx="1"/>
          </p:cNvCxnSpPr>
          <p:nvPr/>
        </p:nvCxnSpPr>
        <p:spPr>
          <a:xfrm>
            <a:off x="5497745" y="5048291"/>
            <a:ext cx="344066" cy="30959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 idx="2"/>
            <a:endCxn id="14" idx="0"/>
          </p:cNvCxnSpPr>
          <p:nvPr/>
        </p:nvCxnSpPr>
        <p:spPr>
          <a:xfrm>
            <a:off x="5007468" y="5309809"/>
            <a:ext cx="77367" cy="17853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0"/>
            <a:endCxn id="15" idx="2"/>
          </p:cNvCxnSpPr>
          <p:nvPr/>
        </p:nvCxnSpPr>
        <p:spPr>
          <a:xfrm flipV="1">
            <a:off x="5771563" y="2780952"/>
            <a:ext cx="410262" cy="3759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6" idx="2"/>
          </p:cNvCxnSpPr>
          <p:nvPr/>
        </p:nvCxnSpPr>
        <p:spPr>
          <a:xfrm flipV="1">
            <a:off x="6261840" y="2890071"/>
            <a:ext cx="1143269" cy="52834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3"/>
            <a:endCxn id="17" idx="1"/>
          </p:cNvCxnSpPr>
          <p:nvPr/>
        </p:nvCxnSpPr>
        <p:spPr>
          <a:xfrm>
            <a:off x="6261840" y="3418420"/>
            <a:ext cx="377185" cy="19688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0" idx="0"/>
          </p:cNvCxnSpPr>
          <p:nvPr/>
        </p:nvCxnSpPr>
        <p:spPr>
          <a:xfrm flipH="1">
            <a:off x="5007468" y="3679938"/>
            <a:ext cx="717158" cy="1106834"/>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787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par>
                                <p:cTn id="32" presetID="22" presetClass="entr" presetSubtype="4"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par>
                                <p:cTn id="35" presetID="22" presetClass="entr" presetSubtype="4"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par>
                                <p:cTn id="38" presetID="22" presetClass="entr" presetSubtype="4"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down)">
                                      <p:cBhvr>
                                        <p:cTn id="40" dur="500"/>
                                        <p:tgtEl>
                                          <p:spTgt spid="34"/>
                                        </p:tgtEl>
                                      </p:cBhvr>
                                    </p:animEffect>
                                  </p:childTnLst>
                                </p:cTn>
                              </p:par>
                              <p:par>
                                <p:cTn id="41" presetID="22" presetClass="entr" presetSubtype="4"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down)">
                                      <p:cBhvr>
                                        <p:cTn id="46" dur="500"/>
                                        <p:tgtEl>
                                          <p:spTgt spid="3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b="1" dirty="0"/>
          </a:p>
        </p:txBody>
      </p:sp>
      <p:sp>
        <p:nvSpPr>
          <p:cNvPr id="4" name="Content Placeholder 2"/>
          <p:cNvSpPr>
            <a:spLocks noGrp="1"/>
          </p:cNvSpPr>
          <p:nvPr>
            <p:ph idx="1"/>
          </p:nvPr>
        </p:nvSpPr>
        <p:spPr>
          <a:xfrm>
            <a:off x="457200" y="1371600"/>
            <a:ext cx="8229600" cy="4525963"/>
          </a:xfrm>
        </p:spPr>
        <p:txBody>
          <a:bodyPr>
            <a:normAutofit/>
          </a:bodyPr>
          <a:lstStyle/>
          <a:p>
            <a:r>
              <a:rPr lang="en-US" dirty="0" smtClean="0"/>
              <a:t>Motivation</a:t>
            </a:r>
          </a:p>
          <a:p>
            <a:r>
              <a:rPr lang="en-US" dirty="0" smtClean="0"/>
              <a:t>System Modeling &amp; Description</a:t>
            </a:r>
          </a:p>
          <a:p>
            <a:r>
              <a:rPr lang="en-US" dirty="0" smtClean="0"/>
              <a:t>System Deployment </a:t>
            </a:r>
          </a:p>
        </p:txBody>
      </p:sp>
      <p:sp>
        <p:nvSpPr>
          <p:cNvPr id="7" name="Rectangle 6"/>
          <p:cNvSpPr/>
          <p:nvPr/>
        </p:nvSpPr>
        <p:spPr>
          <a:xfrm>
            <a:off x="152400" y="3483114"/>
            <a:ext cx="4343400" cy="707886"/>
          </a:xfrm>
          <a:prstGeom prst="rect">
            <a:avLst/>
          </a:prstGeom>
        </p:spPr>
        <p:txBody>
          <a:bodyPr wrap="square">
            <a:spAutoFit/>
          </a:bodyPr>
          <a:lstStyle/>
          <a:p>
            <a:pPr algn="ctr"/>
            <a:r>
              <a:rPr lang="en-US" sz="2000" b="1" dirty="0" smtClean="0"/>
              <a:t>1- How </a:t>
            </a:r>
            <a:r>
              <a:rPr lang="en-US" sz="2000" b="1" dirty="0"/>
              <a:t>To [efficiently] Store and Query </a:t>
            </a:r>
            <a:endParaRPr lang="en-US" sz="2000" b="1" dirty="0" smtClean="0"/>
          </a:p>
          <a:p>
            <a:pPr algn="ctr"/>
            <a:r>
              <a:rPr lang="en-US" sz="2000" b="1" dirty="0" smtClean="0"/>
              <a:t>the </a:t>
            </a:r>
            <a:r>
              <a:rPr lang="en-US" sz="2000" b="1" dirty="0"/>
              <a:t>big data and make use of it ?</a:t>
            </a:r>
          </a:p>
        </p:txBody>
      </p:sp>
      <p:sp>
        <p:nvSpPr>
          <p:cNvPr id="8" name="Rectangle 7"/>
          <p:cNvSpPr/>
          <p:nvPr/>
        </p:nvSpPr>
        <p:spPr>
          <a:xfrm>
            <a:off x="141249" y="5930448"/>
            <a:ext cx="4267200" cy="400110"/>
          </a:xfrm>
          <a:prstGeom prst="rect">
            <a:avLst/>
          </a:prstGeom>
        </p:spPr>
        <p:txBody>
          <a:bodyPr wrap="square">
            <a:spAutoFit/>
          </a:bodyPr>
          <a:lstStyle/>
          <a:p>
            <a:r>
              <a:rPr lang="en-US" sz="2000" b="1" dirty="0" smtClean="0"/>
              <a:t>3- How can we deploy such system ?</a:t>
            </a:r>
            <a:endParaRPr lang="en-US" sz="2000" b="1" dirty="0"/>
          </a:p>
        </p:txBody>
      </p:sp>
      <p:sp>
        <p:nvSpPr>
          <p:cNvPr id="9" name="Rectangle 8"/>
          <p:cNvSpPr/>
          <p:nvPr/>
        </p:nvSpPr>
        <p:spPr>
          <a:xfrm>
            <a:off x="4648201" y="3487416"/>
            <a:ext cx="4190999" cy="707886"/>
          </a:xfrm>
          <a:prstGeom prst="rect">
            <a:avLst/>
          </a:prstGeom>
        </p:spPr>
        <p:txBody>
          <a:bodyPr wrap="square">
            <a:spAutoFit/>
          </a:bodyPr>
          <a:lstStyle/>
          <a:p>
            <a:pPr algn="ctr"/>
            <a:r>
              <a:rPr lang="en-US" sz="2000" b="1" dirty="0" smtClean="0"/>
              <a:t>2- What are the technologies that shall be used to enable such system?</a:t>
            </a:r>
            <a:endParaRPr lang="en-US" sz="2000" b="1" dirty="0"/>
          </a:p>
        </p:txBody>
      </p:sp>
      <p:sp>
        <p:nvSpPr>
          <p:cNvPr id="10" name="TextBox 9"/>
          <p:cNvSpPr txBox="1"/>
          <p:nvPr/>
        </p:nvSpPr>
        <p:spPr>
          <a:xfrm>
            <a:off x="636549" y="4245255"/>
            <a:ext cx="3276600" cy="830997"/>
          </a:xfrm>
          <a:prstGeom prst="rect">
            <a:avLst/>
          </a:prstGeom>
          <a:noFill/>
        </p:spPr>
        <p:txBody>
          <a:bodyPr wrap="square" rtlCol="0">
            <a:spAutoFit/>
          </a:bodyPr>
          <a:lstStyle/>
          <a:p>
            <a:pPr algn="ctr"/>
            <a:r>
              <a:rPr lang="en-US" sz="2400" b="1" dirty="0" smtClean="0">
                <a:solidFill>
                  <a:schemeClr val="bg1">
                    <a:lumMod val="50000"/>
                  </a:schemeClr>
                </a:solidFill>
              </a:rPr>
              <a:t>System model and architecture</a:t>
            </a:r>
            <a:endParaRPr lang="en-US" sz="2400" b="1" dirty="0">
              <a:solidFill>
                <a:schemeClr val="bg1">
                  <a:lumMod val="50000"/>
                </a:schemeClr>
              </a:solidFill>
            </a:endParaRPr>
          </a:p>
        </p:txBody>
      </p:sp>
      <p:pic>
        <p:nvPicPr>
          <p:cNvPr id="12" name="Picture 2" descr="http://snowplowanalytics.com/assets/img/blog/2015/05/spark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234755"/>
            <a:ext cx="960863" cy="5002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4288977"/>
            <a:ext cx="905848" cy="6072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http://hortonworks.com/wp-content/uploads/2014/08/kafka-logo-wid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267" y="4794888"/>
            <a:ext cx="1159192" cy="6093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cloud.google.com/solutions/rabbitmq/images/rabbitmq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32509" y="4361010"/>
            <a:ext cx="1439119" cy="4338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avatars0.githubusercontent.com/u/10238128?v=3&amp;s=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6321" y="4896179"/>
            <a:ext cx="511493" cy="5114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iliconangle.com/files/2013/09/homepage-docker-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99115" y="5680141"/>
            <a:ext cx="1088488" cy="9007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eave.works/img/weave-logo@2x.png"/>
          <p:cNvPicPr>
            <a:picLocks noChangeAspect="1" noChangeArrowheads="1"/>
          </p:cNvPicPr>
          <p:nvPr/>
        </p:nvPicPr>
        <p:blipFill>
          <a:blip r:embed="rId9">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437452" y="5803228"/>
            <a:ext cx="2517495" cy="6545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isymmetry.com/assets/uploads/2015/02/big-data-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47755" y="1143000"/>
            <a:ext cx="2300395" cy="196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Big Data Analytics</a:t>
            </a:r>
          </a:p>
          <a:p>
            <a:pPr lvl="1"/>
            <a:r>
              <a:rPr lang="en-US" dirty="0" smtClean="0"/>
              <a:t>Time Series Data</a:t>
            </a:r>
          </a:p>
          <a:p>
            <a:pPr lvl="1"/>
            <a:r>
              <a:rPr lang="en-US" dirty="0" smtClean="0"/>
              <a:t>Environmental Monitoring and Actuation</a:t>
            </a:r>
          </a:p>
          <a:p>
            <a:r>
              <a:rPr lang="en-US" dirty="0" smtClean="0"/>
              <a:t>Technologies</a:t>
            </a:r>
          </a:p>
          <a:p>
            <a:pPr lvl="1"/>
            <a:r>
              <a:rPr lang="en-US" dirty="0" smtClean="0"/>
              <a:t>Rapidly Changing Ecosystem</a:t>
            </a:r>
          </a:p>
          <a:p>
            <a:r>
              <a:rPr lang="en-US" dirty="0" smtClean="0"/>
              <a:t> Thesis</a:t>
            </a:r>
          </a:p>
          <a:p>
            <a:pPr lvl="1"/>
            <a:r>
              <a:rPr lang="en-US" dirty="0" smtClean="0"/>
              <a:t>Research [Available Systems, Technologies, Particular Technologies]</a:t>
            </a:r>
          </a:p>
          <a:p>
            <a:pPr lvl="1"/>
            <a:r>
              <a:rPr lang="en-US" dirty="0" smtClean="0"/>
              <a:t>Implementation [time-series API, SMART]</a:t>
            </a:r>
          </a:p>
          <a:p>
            <a:pPr lvl="1"/>
            <a:r>
              <a:rPr lang="en-US" dirty="0" smtClean="0"/>
              <a:t>Deployment [Scripts, </a:t>
            </a:r>
            <a:r>
              <a:rPr lang="en-US" dirty="0" err="1" smtClean="0"/>
              <a:t>Docker</a:t>
            </a:r>
            <a:r>
              <a:rPr lang="en-US" dirty="0" smtClean="0"/>
              <a:t>-images]</a:t>
            </a:r>
          </a:p>
          <a:p>
            <a:pPr lvl="1"/>
            <a:r>
              <a:rPr lang="en-US" dirty="0" smtClean="0"/>
              <a:t>Research Community [Web]</a:t>
            </a:r>
          </a:p>
        </p:txBody>
      </p:sp>
      <p:pic>
        <p:nvPicPr>
          <p:cNvPr id="4" name="Picture 2" descr="https://avatars0.githubusercontent.com/u/10238128?v=3&amp;s=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649" y="5627649"/>
            <a:ext cx="511493" cy="51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3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Autofit/>
          </a:bodyPr>
          <a:lstStyle/>
          <a:p>
            <a:r>
              <a:rPr lang="en-US" sz="9600" b="1" dirty="0" smtClean="0"/>
              <a:t>Demo</a:t>
            </a:r>
            <a:endParaRPr lang="en-US" sz="9600" b="1" dirty="0"/>
          </a:p>
        </p:txBody>
      </p:sp>
    </p:spTree>
    <p:extLst>
      <p:ext uri="{BB962C8B-B14F-4D97-AF65-F5344CB8AC3E}">
        <p14:creationId xmlns:p14="http://schemas.microsoft.com/office/powerpoint/2010/main" val="2690994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Heating Problem</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Environment Name </a:t>
            </a:r>
            <a:r>
              <a:rPr lang="en-US" dirty="0" smtClean="0"/>
              <a:t>: Room</a:t>
            </a:r>
          </a:p>
          <a:p>
            <a:r>
              <a:rPr lang="en-US" b="1" dirty="0" smtClean="0"/>
              <a:t>Environment Variables</a:t>
            </a:r>
          </a:p>
          <a:p>
            <a:pPr lvl="1"/>
            <a:r>
              <a:rPr lang="en-US" dirty="0" smtClean="0"/>
              <a:t>Room Occupants</a:t>
            </a:r>
          </a:p>
          <a:p>
            <a:pPr lvl="1"/>
            <a:r>
              <a:rPr lang="en-US" dirty="0" smtClean="0"/>
              <a:t>Outside Temperature </a:t>
            </a:r>
          </a:p>
          <a:p>
            <a:pPr lvl="1"/>
            <a:r>
              <a:rPr lang="en-US" dirty="0" smtClean="0"/>
              <a:t>Heating Level</a:t>
            </a:r>
          </a:p>
          <a:p>
            <a:pPr lvl="1"/>
            <a:r>
              <a:rPr lang="en-US" dirty="0"/>
              <a:t>Room </a:t>
            </a:r>
            <a:r>
              <a:rPr lang="en-US" dirty="0" smtClean="0"/>
              <a:t>Temperature</a:t>
            </a:r>
          </a:p>
          <a:p>
            <a:r>
              <a:rPr lang="en-US" b="1" dirty="0" smtClean="0"/>
              <a:t>Environment Attributes</a:t>
            </a:r>
          </a:p>
          <a:p>
            <a:pPr lvl="1"/>
            <a:r>
              <a:rPr lang="en-US" dirty="0" smtClean="0"/>
              <a:t>Room Material</a:t>
            </a:r>
          </a:p>
          <a:p>
            <a:pPr lvl="1"/>
            <a:r>
              <a:rPr lang="en-US" dirty="0" smtClean="0"/>
              <a:t>Heating Capacity</a:t>
            </a:r>
          </a:p>
          <a:p>
            <a:pPr lvl="1"/>
            <a:r>
              <a:rPr lang="en-US" dirty="0" smtClean="0"/>
              <a:t>Room Volume</a:t>
            </a:r>
          </a:p>
        </p:txBody>
      </p:sp>
      <p:sp>
        <p:nvSpPr>
          <p:cNvPr id="8" name="Rectangle 7"/>
          <p:cNvSpPr/>
          <p:nvPr/>
        </p:nvSpPr>
        <p:spPr>
          <a:xfrm>
            <a:off x="5410200" y="1676400"/>
            <a:ext cx="3657600" cy="480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TextBox 8"/>
          <p:cNvSpPr txBox="1"/>
          <p:nvPr/>
        </p:nvSpPr>
        <p:spPr>
          <a:xfrm>
            <a:off x="5410200" y="1828800"/>
            <a:ext cx="3581400" cy="3970318"/>
          </a:xfrm>
          <a:prstGeom prst="rect">
            <a:avLst/>
          </a:prstGeom>
          <a:noFill/>
        </p:spPr>
        <p:txBody>
          <a:bodyPr wrap="square" rtlCol="0">
            <a:spAutoFit/>
          </a:bodyPr>
          <a:lstStyle/>
          <a:p>
            <a:pPr algn="ctr"/>
            <a:r>
              <a:rPr lang="en-US" b="1" dirty="0" smtClean="0"/>
              <a:t>Room Simulation</a:t>
            </a:r>
          </a:p>
          <a:p>
            <a:pPr algn="ctr"/>
            <a:endParaRPr lang="en-US" b="1" dirty="0"/>
          </a:p>
          <a:p>
            <a:pPr marL="285750" indent="-285750">
              <a:buFont typeface="Arial" pitchFamily="34" charset="0"/>
              <a:buChar char="•"/>
            </a:pPr>
            <a:r>
              <a:rPr lang="en-US" b="1" dirty="0" smtClean="0"/>
              <a:t>Room Occupants: </a:t>
            </a:r>
            <a:r>
              <a:rPr lang="en-US" dirty="0" smtClean="0"/>
              <a:t>Randomly changing [0-30]</a:t>
            </a:r>
          </a:p>
          <a:p>
            <a:pPr marL="285750" indent="-285750">
              <a:buFont typeface="Arial" pitchFamily="34" charset="0"/>
              <a:buChar char="•"/>
            </a:pPr>
            <a:r>
              <a:rPr lang="en-US" b="1" dirty="0" smtClean="0"/>
              <a:t>Outside Temperature: </a:t>
            </a:r>
            <a:r>
              <a:rPr lang="en-US" dirty="0" smtClean="0"/>
              <a:t>0</a:t>
            </a:r>
            <a:endParaRPr lang="en-US" b="1" dirty="0"/>
          </a:p>
          <a:p>
            <a:pPr marL="285750" indent="-285750">
              <a:buFont typeface="Arial" pitchFamily="34" charset="0"/>
              <a:buChar char="•"/>
            </a:pPr>
            <a:r>
              <a:rPr lang="en-US" b="1" dirty="0" smtClean="0"/>
              <a:t>Heating Level :  </a:t>
            </a:r>
          </a:p>
          <a:p>
            <a:pPr marL="742950" lvl="1" indent="-285750">
              <a:buFont typeface="Arial" pitchFamily="34" charset="0"/>
              <a:buChar char="•"/>
            </a:pPr>
            <a:r>
              <a:rPr lang="en-US" dirty="0" smtClean="0"/>
              <a:t>if temp &gt;=30 heating=2  (temp starts to </a:t>
            </a:r>
            <a:r>
              <a:rPr lang="en-US" dirty="0" err="1" smtClean="0"/>
              <a:t>dec.</a:t>
            </a:r>
            <a:r>
              <a:rPr lang="en-US" dirty="0" smtClean="0"/>
              <a:t>)</a:t>
            </a:r>
            <a:endParaRPr lang="en-US" dirty="0"/>
          </a:p>
          <a:p>
            <a:pPr marL="742950" lvl="1" indent="-285750">
              <a:buFont typeface="Arial" pitchFamily="34" charset="0"/>
              <a:buChar char="•"/>
            </a:pPr>
            <a:r>
              <a:rPr lang="en-US" dirty="0" smtClean="0"/>
              <a:t>If temp &lt;= 10 heating=4 (temp start to </a:t>
            </a:r>
            <a:r>
              <a:rPr lang="en-US" dirty="0" err="1" smtClean="0"/>
              <a:t>inc.</a:t>
            </a:r>
            <a:r>
              <a:rPr lang="en-US" dirty="0" smtClean="0"/>
              <a:t>)</a:t>
            </a:r>
          </a:p>
          <a:p>
            <a:pPr marL="285750" indent="-285750">
              <a:buFont typeface="Arial" pitchFamily="34" charset="0"/>
              <a:buChar char="•"/>
            </a:pPr>
            <a:r>
              <a:rPr lang="en-US" b="1" dirty="0" smtClean="0"/>
              <a:t>Room Temperature:</a:t>
            </a:r>
          </a:p>
          <a:p>
            <a:pPr marL="742950" lvl="1" indent="-285750">
              <a:buFont typeface="Arial" pitchFamily="34" charset="0"/>
              <a:buChar char="•"/>
            </a:pPr>
            <a:r>
              <a:rPr lang="en-US" dirty="0" smtClean="0"/>
              <a:t>    heating level</a:t>
            </a:r>
          </a:p>
          <a:p>
            <a:pPr marL="742950" lvl="1" indent="-285750">
              <a:buFont typeface="Arial" pitchFamily="34" charset="0"/>
              <a:buChar char="•"/>
            </a:pPr>
            <a:r>
              <a:rPr lang="en-US" dirty="0"/>
              <a:t> </a:t>
            </a:r>
            <a:r>
              <a:rPr lang="en-US" dirty="0" smtClean="0"/>
              <a:t>    room occupants</a:t>
            </a:r>
          </a:p>
          <a:p>
            <a:pPr marL="742950" lvl="1" indent="-285750">
              <a:buFont typeface="Arial" pitchFamily="34" charset="0"/>
              <a:buChar char="•"/>
            </a:pPr>
            <a:r>
              <a:rPr lang="en-US" dirty="0"/>
              <a:t> </a:t>
            </a:r>
            <a:r>
              <a:rPr lang="en-US" dirty="0" smtClean="0"/>
              <a:t>    external temperature</a:t>
            </a:r>
          </a:p>
        </p:txBody>
      </p:sp>
      <p:pic>
        <p:nvPicPr>
          <p:cNvPr id="2050" name="Picture 2" descr="http://www.i2symbol.com/images/symbols/math/proportional_to_u221D_icon_128x1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27" y="4810221"/>
            <a:ext cx="457201"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i2symbol.com/images/symbols/math/proportional_to_u221D_icon_128x1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26" y="5105400"/>
            <a:ext cx="457201" cy="4572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i2symbol.com/images/symbols/math/proportional_to_u221D_icon_128x12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6527" y="5341917"/>
            <a:ext cx="457201" cy="45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0705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ym typeface="Wingdings" pitchFamily="2" charset="2"/>
              </a:rPr>
              <a:t>DEMO </a:t>
            </a:r>
            <a:endParaRPr lang="en-US" b="1" dirty="0"/>
          </a:p>
        </p:txBody>
      </p:sp>
      <p:pic>
        <p:nvPicPr>
          <p:cNvPr id="4" name="Picture 8" descr="http://www.clker.com/cliparts/8/d/3/5/11954359761592523971thegemini_wireless_sensor.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875" y="2700570"/>
            <a:ext cx="519273" cy="6831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www.duncansolutions.com/css/images/page-senso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269188" y="2774596"/>
            <a:ext cx="659423" cy="57150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2583842" y="1778644"/>
            <a:ext cx="4027536" cy="2698219"/>
          </a:xfrm>
          <a:prstGeom prst="roundRect">
            <a:avLst/>
          </a:prstGeom>
          <a:solidFill>
            <a:schemeClr val="accent1">
              <a:alpha val="18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500"/>
          </a:p>
        </p:txBody>
      </p:sp>
      <p:sp>
        <p:nvSpPr>
          <p:cNvPr id="7" name="Rectangle 6"/>
          <p:cNvSpPr/>
          <p:nvPr/>
        </p:nvSpPr>
        <p:spPr>
          <a:xfrm>
            <a:off x="4005625" y="2825719"/>
            <a:ext cx="980555" cy="52303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500" b="1" dirty="0" smtClean="0"/>
              <a:t>Weave</a:t>
            </a:r>
            <a:endParaRPr lang="en-US" sz="1500" b="1" dirty="0"/>
          </a:p>
        </p:txBody>
      </p:sp>
      <p:pic>
        <p:nvPicPr>
          <p:cNvPr id="8" name="Picture 2" descr="http://icons.iconarchive.com/icons/icons-land/vista-hardware-devices/256/Home-Serv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8075" y="1655915"/>
            <a:ext cx="723552" cy="72355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121627" y="3734298"/>
            <a:ext cx="1244381"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RMQ</a:t>
            </a:r>
            <a:endParaRPr lang="en-US" sz="1500" b="1" dirty="0"/>
          </a:p>
        </p:txBody>
      </p:sp>
      <p:sp>
        <p:nvSpPr>
          <p:cNvPr id="15" name="Rectangle 14"/>
          <p:cNvSpPr/>
          <p:nvPr/>
        </p:nvSpPr>
        <p:spPr>
          <a:xfrm>
            <a:off x="3286617" y="2114670"/>
            <a:ext cx="914400"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Spark Driver</a:t>
            </a:r>
            <a:endParaRPr lang="en-US" sz="1500" b="1" dirty="0"/>
          </a:p>
        </p:txBody>
      </p:sp>
      <p:sp>
        <p:nvSpPr>
          <p:cNvPr id="22" name="Rectangle 21"/>
          <p:cNvSpPr/>
          <p:nvPr/>
        </p:nvSpPr>
        <p:spPr>
          <a:xfrm>
            <a:off x="4986180" y="2079611"/>
            <a:ext cx="1244381"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Cassandra</a:t>
            </a:r>
            <a:endParaRPr lang="en-US" sz="1500" b="1" dirty="0"/>
          </a:p>
        </p:txBody>
      </p:sp>
      <p:sp>
        <p:nvSpPr>
          <p:cNvPr id="27" name="Rectangle 26"/>
          <p:cNvSpPr/>
          <p:nvPr/>
        </p:nvSpPr>
        <p:spPr>
          <a:xfrm>
            <a:off x="4984923" y="3646449"/>
            <a:ext cx="1244381" cy="52303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500" b="1" dirty="0" smtClean="0"/>
              <a:t>Lightning</a:t>
            </a:r>
            <a:endParaRPr lang="en-US" sz="1500" b="1" dirty="0"/>
          </a:p>
        </p:txBody>
      </p:sp>
      <p:sp>
        <p:nvSpPr>
          <p:cNvPr id="53" name="TextBox 52"/>
          <p:cNvSpPr txBox="1"/>
          <p:nvPr/>
        </p:nvSpPr>
        <p:spPr>
          <a:xfrm>
            <a:off x="0" y="1447800"/>
            <a:ext cx="9143999" cy="369332"/>
          </a:xfrm>
          <a:prstGeom prst="rect">
            <a:avLst/>
          </a:prstGeom>
          <a:noFill/>
        </p:spPr>
        <p:txBody>
          <a:bodyPr wrap="square" rtlCol="0">
            <a:spAutoFit/>
          </a:bodyPr>
          <a:lstStyle/>
          <a:p>
            <a:pPr algn="ctr"/>
            <a:r>
              <a:rPr lang="en-US" b="1" dirty="0" smtClean="0"/>
              <a:t>Local SMART Cluster</a:t>
            </a:r>
            <a:endParaRPr lang="en-US" b="1" dirty="0"/>
          </a:p>
        </p:txBody>
      </p:sp>
      <p:pic>
        <p:nvPicPr>
          <p:cNvPr id="56" name="Picture 18" descr="http://leadinganswers.typepad.com/leading_answers/images/2008/01/27/computer_users_2.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2475" y="2117870"/>
            <a:ext cx="1792925" cy="178575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a:stCxn id="56" idx="1"/>
          </p:cNvCxnSpPr>
          <p:nvPr/>
        </p:nvCxnSpPr>
        <p:spPr>
          <a:xfrm flipH="1" flipV="1">
            <a:off x="6636700" y="3009609"/>
            <a:ext cx="485775" cy="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85800" y="4648200"/>
            <a:ext cx="3680208" cy="923330"/>
          </a:xfrm>
          <a:prstGeom prst="rect">
            <a:avLst/>
          </a:prstGeom>
          <a:noFill/>
        </p:spPr>
        <p:txBody>
          <a:bodyPr wrap="square" rtlCol="0">
            <a:spAutoFit/>
          </a:bodyPr>
          <a:lstStyle/>
          <a:p>
            <a:r>
              <a:rPr lang="en-US" b="1" dirty="0" smtClean="0"/>
              <a:t>Prediction Problems Settings:  </a:t>
            </a:r>
          </a:p>
          <a:p>
            <a:pPr marL="742950" lvl="1" indent="-285750">
              <a:buFont typeface="Arial" pitchFamily="34" charset="0"/>
              <a:buChar char="•"/>
            </a:pPr>
            <a:r>
              <a:rPr lang="en-US" dirty="0" smtClean="0"/>
              <a:t>Normalized Polynomial </a:t>
            </a:r>
          </a:p>
          <a:p>
            <a:pPr marL="742950" lvl="1" indent="-285750">
              <a:buFont typeface="Arial" pitchFamily="34" charset="0"/>
              <a:buChar char="•"/>
            </a:pPr>
            <a:r>
              <a:rPr lang="en-US" dirty="0" smtClean="0"/>
              <a:t>Normalized Linear</a:t>
            </a:r>
            <a:endParaRPr lang="en-US" dirty="0"/>
          </a:p>
        </p:txBody>
      </p:sp>
      <p:sp>
        <p:nvSpPr>
          <p:cNvPr id="67" name="TextBox 66"/>
          <p:cNvSpPr txBox="1"/>
          <p:nvPr/>
        </p:nvSpPr>
        <p:spPr>
          <a:xfrm>
            <a:off x="4366008" y="4648200"/>
            <a:ext cx="4701791" cy="1200329"/>
          </a:xfrm>
          <a:prstGeom prst="rect">
            <a:avLst/>
          </a:prstGeom>
          <a:noFill/>
        </p:spPr>
        <p:txBody>
          <a:bodyPr wrap="square" rtlCol="0">
            <a:spAutoFit/>
          </a:bodyPr>
          <a:lstStyle/>
          <a:p>
            <a:r>
              <a:rPr lang="en-US" b="1" dirty="0" smtClean="0"/>
              <a:t>Visualization:</a:t>
            </a:r>
          </a:p>
          <a:p>
            <a:pPr marL="742950" lvl="1" indent="-285750">
              <a:buFont typeface="Arial" pitchFamily="34" charset="0"/>
              <a:buChar char="•"/>
            </a:pPr>
            <a:r>
              <a:rPr lang="en-US" dirty="0" smtClean="0"/>
              <a:t>Environments State</a:t>
            </a:r>
          </a:p>
          <a:p>
            <a:pPr marL="742950" lvl="1" indent="-285750">
              <a:buFont typeface="Arial" pitchFamily="34" charset="0"/>
              <a:buChar char="•"/>
            </a:pPr>
            <a:r>
              <a:rPr lang="en-US" dirty="0" smtClean="0"/>
              <a:t>Prediction Problems Accuracy</a:t>
            </a:r>
          </a:p>
          <a:p>
            <a:pPr marL="742950" lvl="1" indent="-285750">
              <a:buFont typeface="Arial" pitchFamily="34" charset="0"/>
              <a:buChar char="•"/>
            </a:pPr>
            <a:r>
              <a:rPr lang="en-US" dirty="0" smtClean="0"/>
              <a:t>Prediction Problems #feature vectors</a:t>
            </a:r>
            <a:endParaRPr lang="en-US" dirty="0"/>
          </a:p>
        </p:txBody>
      </p:sp>
      <p:sp>
        <p:nvSpPr>
          <p:cNvPr id="68" name="TextBox 67"/>
          <p:cNvSpPr txBox="1"/>
          <p:nvPr/>
        </p:nvSpPr>
        <p:spPr>
          <a:xfrm>
            <a:off x="702934" y="5715000"/>
            <a:ext cx="3328230" cy="1200329"/>
          </a:xfrm>
          <a:prstGeom prst="rect">
            <a:avLst/>
          </a:prstGeom>
          <a:noFill/>
        </p:spPr>
        <p:txBody>
          <a:bodyPr wrap="square" rtlCol="0">
            <a:spAutoFit/>
          </a:bodyPr>
          <a:lstStyle/>
          <a:p>
            <a:r>
              <a:rPr lang="en-US" b="1" dirty="0" smtClean="0"/>
              <a:t>Simulation Settings: </a:t>
            </a:r>
          </a:p>
          <a:p>
            <a:pPr marL="742950" lvl="1" indent="-285750">
              <a:buFont typeface="Arial" pitchFamily="34" charset="0"/>
              <a:buChar char="•"/>
            </a:pPr>
            <a:r>
              <a:rPr lang="en-US" b="1" dirty="0" smtClean="0"/>
              <a:t>Spark:</a:t>
            </a:r>
          </a:p>
          <a:p>
            <a:pPr marL="1200150" lvl="2" indent="-285750">
              <a:buFont typeface="Arial" pitchFamily="34" charset="0"/>
              <a:buChar char="•"/>
            </a:pPr>
            <a:r>
              <a:rPr lang="en-US" dirty="0" smtClean="0"/>
              <a:t>Stream: 2 minutes</a:t>
            </a:r>
          </a:p>
          <a:p>
            <a:pPr marL="1200150" lvl="2" indent="-285750">
              <a:buFont typeface="Arial" pitchFamily="34" charset="0"/>
              <a:buChar char="•"/>
            </a:pPr>
            <a:r>
              <a:rPr lang="en-US" dirty="0" smtClean="0"/>
              <a:t>Train : 60 minutes</a:t>
            </a:r>
          </a:p>
        </p:txBody>
      </p:sp>
      <p:sp>
        <p:nvSpPr>
          <p:cNvPr id="70" name="Rectangle 69"/>
          <p:cNvSpPr/>
          <p:nvPr/>
        </p:nvSpPr>
        <p:spPr>
          <a:xfrm>
            <a:off x="4984923" y="6172200"/>
            <a:ext cx="2254077" cy="5334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t>1 minute = 1 second</a:t>
            </a:r>
            <a:endParaRPr lang="en-US" b="1" dirty="0"/>
          </a:p>
        </p:txBody>
      </p:sp>
    </p:spTree>
    <p:extLst>
      <p:ext uri="{BB962C8B-B14F-4D97-AF65-F5344CB8AC3E}">
        <p14:creationId xmlns:p14="http://schemas.microsoft.com/office/powerpoint/2010/main" val="2515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arn(inVertical)">
                                      <p:cBhvr>
                                        <p:cTn id="25" dur="500"/>
                                        <p:tgtEl>
                                          <p:spTgt spid="2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barn(inVertical)">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par>
                                <p:cTn id="34" presetID="16" presetClass="entr" presetSubtype="21"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barn(inVertical)">
                                      <p:cBhvr>
                                        <p:cTn id="41" dur="500"/>
                                        <p:tgtEl>
                                          <p:spTgt spid="56"/>
                                        </p:tgtEl>
                                      </p:cBhvr>
                                    </p:animEffect>
                                  </p:childTnLst>
                                </p:cTn>
                              </p:par>
                              <p:par>
                                <p:cTn id="42" presetID="16" presetClass="entr" presetSubtype="21"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barn(inVertical)">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barn(inVertical)">
                                      <p:cBhvr>
                                        <p:cTn id="49" dur="500"/>
                                        <p:tgtEl>
                                          <p:spTgt spid="66"/>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barn(inVertical)">
                                      <p:cBhvr>
                                        <p:cTn id="52" dur="500"/>
                                        <p:tgtEl>
                                          <p:spTgt spid="67"/>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barn(inVertical)">
                                      <p:cBhvr>
                                        <p:cTn id="55" dur="500"/>
                                        <p:tgtEl>
                                          <p:spTgt spid="68"/>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barn(inVertical)">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2" grpId="0" animBg="1"/>
      <p:bldP spid="27" grpId="0" animBg="1"/>
      <p:bldP spid="53" grpId="0"/>
      <p:bldP spid="66" grpId="0"/>
      <p:bldP spid="67" grpId="0"/>
      <p:bldP spid="68" grpId="0"/>
      <p:bldP spid="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System </a:t>
            </a:r>
            <a:r>
              <a:rPr lang="en-US" dirty="0" smtClean="0"/>
              <a:t>Modeling &amp; Description</a:t>
            </a:r>
          </a:p>
          <a:p>
            <a:r>
              <a:rPr lang="en-US" dirty="0" smtClean="0"/>
              <a:t>System Deployment </a:t>
            </a:r>
          </a:p>
          <a:p>
            <a:pPr marL="0" indent="0">
              <a:buNone/>
            </a:pPr>
            <a:endParaRPr lang="en-US" dirty="0" smtClean="0"/>
          </a:p>
          <a:p>
            <a:r>
              <a:rPr lang="en-US" dirty="0" smtClean="0"/>
              <a:t>Live Demo</a:t>
            </a:r>
          </a:p>
          <a:p>
            <a:r>
              <a:rPr lang="en-US" dirty="0" smtClean="0"/>
              <a:t>Questions</a:t>
            </a:r>
            <a:endParaRPr lang="en-US" dirty="0"/>
          </a:p>
        </p:txBody>
      </p:sp>
    </p:spTree>
    <p:extLst>
      <p:ext uri="{BB962C8B-B14F-4D97-AF65-F5344CB8AC3E}">
        <p14:creationId xmlns:p14="http://schemas.microsoft.com/office/powerpoint/2010/main" val="3465357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pic>
        <p:nvPicPr>
          <p:cNvPr id="4" name="Picture 6" descr="https://lh6.ggpht.com/eE1jgS6UIo0l18XoEiJvZmrfLa5qCpv0IuBKnLLtQoyniDQnxGfJ45lLw76J2Mj2_5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2665" y="1645120"/>
            <a:ext cx="1350779" cy="13507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efergy.com/skin/frontend/uk/default/images/hometab/elite_smart_v2_front_on_2310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950" y="3528328"/>
            <a:ext cx="1415810" cy="9674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http://www.polarshop.com.au/wp-content/uploads/2014/06/h7_heart_rate_sensor_500x500_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8605" b="24527"/>
          <a:stretch/>
        </p:blipFill>
        <p:spPr bwMode="auto">
          <a:xfrm>
            <a:off x="2877713" y="3326427"/>
            <a:ext cx="1775757" cy="83227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www.rsrit.com/blog/wp-content/uploads/2015/03/Big-Data-Will-Have-an-Increasing-Impact-in-Your-Business-Lif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471" y="1608162"/>
            <a:ext cx="2673242" cy="26732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ople.sc.fsu.edu/~jburkardt/datasets/time_series/airline_passengers.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8709" t="5923" r="8347" b="6804"/>
          <a:stretch/>
        </p:blipFill>
        <p:spPr bwMode="auto">
          <a:xfrm>
            <a:off x="6477000" y="1143000"/>
            <a:ext cx="2209800" cy="17458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www-scf.usc.edu/~magkotsi/figures/term_structure/data_time_series.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5845"/>
          <a:stretch/>
        </p:blipFill>
        <p:spPr bwMode="auto">
          <a:xfrm>
            <a:off x="6553200" y="2808893"/>
            <a:ext cx="2133600" cy="19644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futurlec.com/Pictures/FLOWMETER3.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44" y="1538314"/>
            <a:ext cx="1676355" cy="17881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reviversoft.com/blog/wp-content/uploads/2010/08/battery-optimizer-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80114" y="4975617"/>
            <a:ext cx="1470449" cy="1413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gallery.yopriceville.com/downloadfullsize/send/72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80832" y="4975616"/>
            <a:ext cx="1873702" cy="1534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metschermusings.files.wordpress.com/2013/05/icon_light_bulb.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53365" y="4880713"/>
            <a:ext cx="1838928" cy="17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1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5128"/>
                                        </p:tgtEl>
                                        <p:attrNameLst>
                                          <p:attrName>style.visibility</p:attrName>
                                        </p:attrNameLst>
                                      </p:cBhvr>
                                      <p:to>
                                        <p:strVal val="visible"/>
                                      </p:to>
                                    </p:set>
                                    <p:animEffect transition="in" filter="wipe(down)">
                                      <p:cBhvr>
                                        <p:cTn id="21" dur="500"/>
                                        <p:tgtEl>
                                          <p:spTgt spid="51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124"/>
                                        </p:tgtEl>
                                        <p:attrNameLst>
                                          <p:attrName>style.visibility</p:attrName>
                                        </p:attrNameLst>
                                      </p:cBhvr>
                                      <p:to>
                                        <p:strVal val="visible"/>
                                      </p:to>
                                    </p:set>
                                    <p:animEffect transition="in" filter="wipe(down)">
                                      <p:cBhvr>
                                        <p:cTn id="26" dur="500"/>
                                        <p:tgtEl>
                                          <p:spTgt spid="5124"/>
                                        </p:tgtEl>
                                      </p:cBhvr>
                                    </p:animEffect>
                                  </p:childTnLst>
                                </p:cTn>
                              </p:par>
                              <p:par>
                                <p:cTn id="27" presetID="22" presetClass="entr" presetSubtype="4" fill="hold" nodeType="withEffect">
                                  <p:stCondLst>
                                    <p:cond delay="0"/>
                                  </p:stCondLst>
                                  <p:childTnLst>
                                    <p:set>
                                      <p:cBhvr>
                                        <p:cTn id="28" dur="1" fill="hold">
                                          <p:stCondLst>
                                            <p:cond delay="0"/>
                                          </p:stCondLst>
                                        </p:cTn>
                                        <p:tgtEl>
                                          <p:spTgt spid="5126"/>
                                        </p:tgtEl>
                                        <p:attrNameLst>
                                          <p:attrName>style.visibility</p:attrName>
                                        </p:attrNameLst>
                                      </p:cBhvr>
                                      <p:to>
                                        <p:strVal val="visible"/>
                                      </p:to>
                                    </p:set>
                                    <p:animEffect transition="in" filter="wipe(down)">
                                      <p:cBhvr>
                                        <p:cTn id="29" dur="500"/>
                                        <p:tgtEl>
                                          <p:spTgt spid="512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30"/>
                                        </p:tgtEl>
                                        <p:attrNameLst>
                                          <p:attrName>style.visibility</p:attrName>
                                        </p:attrNameLst>
                                      </p:cBhvr>
                                      <p:to>
                                        <p:strVal val="visible"/>
                                      </p:to>
                                    </p:set>
                                    <p:animEffect transition="in" filter="wipe(down)">
                                      <p:cBhvr>
                                        <p:cTn id="34" dur="500"/>
                                        <p:tgtEl>
                                          <p:spTgt spid="1030"/>
                                        </p:tgtEl>
                                      </p:cBhvr>
                                    </p:animEffect>
                                  </p:childTnLst>
                                </p:cTn>
                              </p:par>
                              <p:par>
                                <p:cTn id="35" presetID="2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32"/>
                                        </p:tgtEl>
                                        <p:attrNameLst>
                                          <p:attrName>style.visibility</p:attrName>
                                        </p:attrNameLst>
                                      </p:cBhvr>
                                      <p:to>
                                        <p:strVal val="visible"/>
                                      </p:to>
                                    </p:set>
                                    <p:animEffect transition="in" filter="wipe(down)">
                                      <p:cBhvr>
                                        <p:cTn id="4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Rectangle 2"/>
          <p:cNvSpPr/>
          <p:nvPr/>
        </p:nvSpPr>
        <p:spPr>
          <a:xfrm>
            <a:off x="0" y="2590800"/>
            <a:ext cx="9144000" cy="1446550"/>
          </a:xfrm>
          <a:prstGeom prst="rect">
            <a:avLst/>
          </a:prstGeom>
        </p:spPr>
        <p:txBody>
          <a:bodyPr wrap="square">
            <a:spAutoFit/>
          </a:bodyPr>
          <a:lstStyle/>
          <a:p>
            <a:pPr algn="ctr"/>
            <a:r>
              <a:rPr lang="en-US" sz="4400" b="1" dirty="0" smtClean="0"/>
              <a:t>How </a:t>
            </a:r>
            <a:r>
              <a:rPr lang="en-US" sz="4400" b="1" dirty="0"/>
              <a:t>To [efficiently] Store and </a:t>
            </a:r>
            <a:r>
              <a:rPr lang="en-US" sz="4400" b="1" dirty="0" smtClean="0"/>
              <a:t>Query the big data and make use of it ?</a:t>
            </a:r>
            <a:endParaRPr lang="en-US" sz="4400" b="1" dirty="0"/>
          </a:p>
        </p:txBody>
      </p:sp>
      <p:pic>
        <p:nvPicPr>
          <p:cNvPr id="15" name="Picture 8" descr="http://metschermusings.files.wordpress.com/2013/05/icon_light_bul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2536" y="4191000"/>
            <a:ext cx="1838928" cy="17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3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Environment Monitoring and Actuation</a:t>
            </a:r>
            <a:endParaRPr lang="en-US" sz="3600" b="1" dirty="0"/>
          </a:p>
        </p:txBody>
      </p:sp>
      <p:pic>
        <p:nvPicPr>
          <p:cNvPr id="27" name="Picture 4" descr="http://www.orgonite-brasil.com/images/stories/virtuemart/category/category_ro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77" y="2172778"/>
            <a:ext cx="4116314" cy="38470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icons.iconarchive.com/icons/iconsmind/outline/512/Celsius-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0627" y="1724947"/>
            <a:ext cx="1569527" cy="1569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8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Environment Monitoring and Actuation</a:t>
            </a:r>
            <a:endParaRPr lang="en-US" sz="3600" b="1" dirty="0"/>
          </a:p>
        </p:txBody>
      </p:sp>
      <p:pic>
        <p:nvPicPr>
          <p:cNvPr id="27" name="Picture 4" descr="http://www.orgonite-brasil.com/images/stories/virtuemart/category/category_ro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77" y="2172778"/>
            <a:ext cx="4116314" cy="384702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solarsystemscope.com/nexus/content/planet_images/render_su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550" y="1251489"/>
            <a:ext cx="2000250" cy="20002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http://pngimg.com/upload/cloud_PNG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560" y="2057400"/>
            <a:ext cx="2643960" cy="171564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http://img4.wikia.nocookie.net/__cb20131203010131/halo/images/f/f2/Early_icon_Sensor_Upgra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44277" y="2554585"/>
            <a:ext cx="655548" cy="723363"/>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http://www.jtooker.com/projects/WSNmo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7651" y="1916141"/>
            <a:ext cx="9144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http://www.i2clipart.com/cliparts/e/9/2/7/clipart-strain-gauge-e92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2677" y="1830954"/>
            <a:ext cx="6096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http://css-pulse.com/wp-content/uploads/2012/09/Bravo-DSCBV300.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47877" y="2960985"/>
            <a:ext cx="1014923" cy="1014923"/>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http://en.hdyo.org/assets/ask-question-2-fb180173e13f21ad6ae73ba29b08cd0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671471" y="4419600"/>
            <a:ext cx="2288296" cy="228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02"/>
                                        </p:tgtEl>
                                        <p:attrNameLst>
                                          <p:attrName>style.visibility</p:attrName>
                                        </p:attrNameLst>
                                      </p:cBhvr>
                                      <p:to>
                                        <p:strVal val="visible"/>
                                      </p:to>
                                    </p:set>
                                    <p:animEffect transition="in" filter="barn(inVertical)">
                                      <p:cBhvr>
                                        <p:cTn id="7" dur="500"/>
                                        <p:tgtEl>
                                          <p:spTgt spid="3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Environment Monitoring and Actuation</a:t>
            </a:r>
            <a:endParaRPr lang="en-US" sz="3600" b="1" dirty="0"/>
          </a:p>
        </p:txBody>
      </p:sp>
      <p:pic>
        <p:nvPicPr>
          <p:cNvPr id="6148"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0258"/>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09206" y="2262168"/>
            <a:ext cx="2362200" cy="369332"/>
          </a:xfrm>
          <a:prstGeom prst="rect">
            <a:avLst/>
          </a:prstGeom>
          <a:noFill/>
        </p:spPr>
        <p:txBody>
          <a:bodyPr wrap="square" rtlCol="0">
            <a:spAutoFit/>
          </a:bodyPr>
          <a:lstStyle/>
          <a:p>
            <a:r>
              <a:rPr lang="en-US" dirty="0" smtClean="0"/>
              <a:t># people in the room</a:t>
            </a:r>
            <a:endParaRPr lang="en-US" dirty="0"/>
          </a:p>
        </p:txBody>
      </p:sp>
      <p:sp>
        <p:nvSpPr>
          <p:cNvPr id="7" name="TextBox 6"/>
          <p:cNvSpPr txBox="1"/>
          <p:nvPr/>
        </p:nvSpPr>
        <p:spPr>
          <a:xfrm>
            <a:off x="1809206" y="2631500"/>
            <a:ext cx="2362200" cy="369332"/>
          </a:xfrm>
          <a:prstGeom prst="rect">
            <a:avLst/>
          </a:prstGeom>
          <a:noFill/>
        </p:spPr>
        <p:txBody>
          <a:bodyPr wrap="square" rtlCol="0">
            <a:spAutoFit/>
          </a:bodyPr>
          <a:lstStyle/>
          <a:p>
            <a:r>
              <a:rPr lang="en-US" dirty="0" smtClean="0"/>
              <a:t>outside temperature</a:t>
            </a:r>
            <a:endParaRPr lang="en-US" dirty="0"/>
          </a:p>
        </p:txBody>
      </p:sp>
      <p:sp>
        <p:nvSpPr>
          <p:cNvPr id="8" name="TextBox 7"/>
          <p:cNvSpPr txBox="1"/>
          <p:nvPr/>
        </p:nvSpPr>
        <p:spPr>
          <a:xfrm>
            <a:off x="1809206" y="3023659"/>
            <a:ext cx="2457994" cy="369332"/>
          </a:xfrm>
          <a:prstGeom prst="rect">
            <a:avLst/>
          </a:prstGeom>
          <a:noFill/>
        </p:spPr>
        <p:txBody>
          <a:bodyPr wrap="square" rtlCol="0">
            <a:spAutoFit/>
          </a:bodyPr>
          <a:lstStyle/>
          <a:p>
            <a:r>
              <a:rPr lang="en-US" dirty="0" smtClean="0"/>
              <a:t>heating level</a:t>
            </a:r>
            <a:endParaRPr lang="en-US" dirty="0"/>
          </a:p>
        </p:txBody>
      </p:sp>
      <p:pic>
        <p:nvPicPr>
          <p:cNvPr id="6150" name="Picture 6" descr="http://www.tritekcp.com/wp-content/uploads/2011/02/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188131"/>
            <a:ext cx="1598844" cy="14181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77000" y="1622814"/>
            <a:ext cx="2133600" cy="1200329"/>
          </a:xfrm>
          <a:prstGeom prst="rect">
            <a:avLst/>
          </a:prstGeom>
        </p:spPr>
        <p:txBody>
          <a:bodyPr wrap="square">
            <a:spAutoFit/>
          </a:bodyPr>
          <a:lstStyle/>
          <a:p>
            <a:r>
              <a:rPr lang="en-US" dirty="0"/>
              <a:t>how long is it going to take to get the room temperature to 20 </a:t>
            </a:r>
            <a:r>
              <a:rPr lang="en-US" dirty="0" smtClean="0"/>
              <a:t>degrees ?</a:t>
            </a:r>
            <a:endParaRPr lang="en-US" dirty="0"/>
          </a:p>
        </p:txBody>
      </p:sp>
      <p:sp>
        <p:nvSpPr>
          <p:cNvPr id="6" name="Rectangle 5"/>
          <p:cNvSpPr/>
          <p:nvPr/>
        </p:nvSpPr>
        <p:spPr>
          <a:xfrm>
            <a:off x="6477000" y="3024374"/>
            <a:ext cx="2514600" cy="1477328"/>
          </a:xfrm>
          <a:prstGeom prst="rect">
            <a:avLst/>
          </a:prstGeom>
        </p:spPr>
        <p:txBody>
          <a:bodyPr wrap="square">
            <a:spAutoFit/>
          </a:bodyPr>
          <a:lstStyle/>
          <a:p>
            <a:r>
              <a:rPr lang="en-US" dirty="0"/>
              <a:t>what if we changed the heating level to 4 instead of 2.  will it take less time to heat up the room </a:t>
            </a:r>
            <a:r>
              <a:rPr lang="en-US" dirty="0" smtClean="0"/>
              <a:t>? </a:t>
            </a:r>
            <a:endParaRPr lang="en-US" dirty="0"/>
          </a:p>
        </p:txBody>
      </p:sp>
      <p:pic>
        <p:nvPicPr>
          <p:cNvPr id="13"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809206" y="3513310"/>
            <a:ext cx="2362200" cy="369332"/>
          </a:xfrm>
          <a:prstGeom prst="rect">
            <a:avLst/>
          </a:prstGeom>
          <a:noFill/>
        </p:spPr>
        <p:txBody>
          <a:bodyPr wrap="square" rtlCol="0">
            <a:spAutoFit/>
          </a:bodyPr>
          <a:lstStyle/>
          <a:p>
            <a:r>
              <a:rPr lang="en-US" dirty="0" smtClean="0"/>
              <a:t># people in the room</a:t>
            </a:r>
            <a:endParaRPr lang="en-US" dirty="0"/>
          </a:p>
        </p:txBody>
      </p:sp>
      <p:sp>
        <p:nvSpPr>
          <p:cNvPr id="15" name="TextBox 14"/>
          <p:cNvSpPr txBox="1"/>
          <p:nvPr/>
        </p:nvSpPr>
        <p:spPr>
          <a:xfrm>
            <a:off x="1809206" y="3882642"/>
            <a:ext cx="2362200" cy="369332"/>
          </a:xfrm>
          <a:prstGeom prst="rect">
            <a:avLst/>
          </a:prstGeom>
          <a:noFill/>
        </p:spPr>
        <p:txBody>
          <a:bodyPr wrap="square" rtlCol="0">
            <a:spAutoFit/>
          </a:bodyPr>
          <a:lstStyle/>
          <a:p>
            <a:r>
              <a:rPr lang="en-US" dirty="0" smtClean="0"/>
              <a:t>outside temperature</a:t>
            </a:r>
            <a:endParaRPr lang="en-US" dirty="0"/>
          </a:p>
        </p:txBody>
      </p:sp>
      <p:sp>
        <p:nvSpPr>
          <p:cNvPr id="16" name="TextBox 15"/>
          <p:cNvSpPr txBox="1"/>
          <p:nvPr/>
        </p:nvSpPr>
        <p:spPr>
          <a:xfrm>
            <a:off x="1809206" y="4274801"/>
            <a:ext cx="2457994" cy="369332"/>
          </a:xfrm>
          <a:prstGeom prst="rect">
            <a:avLst/>
          </a:prstGeom>
          <a:noFill/>
        </p:spPr>
        <p:txBody>
          <a:bodyPr wrap="square" rtlCol="0">
            <a:spAutoFit/>
          </a:bodyPr>
          <a:lstStyle/>
          <a:p>
            <a:r>
              <a:rPr lang="en-US" dirty="0" smtClean="0"/>
              <a:t>heating level</a:t>
            </a:r>
            <a:endParaRPr lang="en-US" dirty="0"/>
          </a:p>
        </p:txBody>
      </p:sp>
      <p:pic>
        <p:nvPicPr>
          <p:cNvPr id="17"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 y="54864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56954" y="5418310"/>
            <a:ext cx="2362200" cy="369332"/>
          </a:xfrm>
          <a:prstGeom prst="rect">
            <a:avLst/>
          </a:prstGeom>
          <a:noFill/>
        </p:spPr>
        <p:txBody>
          <a:bodyPr wrap="square" rtlCol="0">
            <a:spAutoFit/>
          </a:bodyPr>
          <a:lstStyle/>
          <a:p>
            <a:r>
              <a:rPr lang="en-US" dirty="0" smtClean="0"/>
              <a:t># people in the room</a:t>
            </a:r>
            <a:endParaRPr lang="en-US" dirty="0"/>
          </a:p>
        </p:txBody>
      </p:sp>
      <p:sp>
        <p:nvSpPr>
          <p:cNvPr id="19" name="TextBox 18"/>
          <p:cNvSpPr txBox="1"/>
          <p:nvPr/>
        </p:nvSpPr>
        <p:spPr>
          <a:xfrm>
            <a:off x="1756954" y="5787642"/>
            <a:ext cx="2362200" cy="369332"/>
          </a:xfrm>
          <a:prstGeom prst="rect">
            <a:avLst/>
          </a:prstGeom>
          <a:noFill/>
        </p:spPr>
        <p:txBody>
          <a:bodyPr wrap="square" rtlCol="0">
            <a:spAutoFit/>
          </a:bodyPr>
          <a:lstStyle/>
          <a:p>
            <a:r>
              <a:rPr lang="en-US" dirty="0" smtClean="0"/>
              <a:t>outside temperature</a:t>
            </a:r>
            <a:endParaRPr lang="en-US" dirty="0"/>
          </a:p>
        </p:txBody>
      </p:sp>
      <p:sp>
        <p:nvSpPr>
          <p:cNvPr id="20" name="TextBox 19"/>
          <p:cNvSpPr txBox="1"/>
          <p:nvPr/>
        </p:nvSpPr>
        <p:spPr>
          <a:xfrm>
            <a:off x="1756954" y="6179801"/>
            <a:ext cx="2457994" cy="369332"/>
          </a:xfrm>
          <a:prstGeom prst="rect">
            <a:avLst/>
          </a:prstGeom>
          <a:noFill/>
        </p:spPr>
        <p:txBody>
          <a:bodyPr wrap="square" rtlCol="0">
            <a:spAutoFit/>
          </a:bodyPr>
          <a:lstStyle/>
          <a:p>
            <a:r>
              <a:rPr lang="en-US" dirty="0" smtClean="0"/>
              <a:t>heating level</a:t>
            </a:r>
            <a:endParaRPr lang="en-US" dirty="0"/>
          </a:p>
        </p:txBody>
      </p:sp>
      <p:pic>
        <p:nvPicPr>
          <p:cNvPr id="21" name="Picture 6" descr="http://www.tritekcp.com/wp-content/uploads/2011/02/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082" y="3703009"/>
            <a:ext cx="1598844" cy="14181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www.tritekcp.com/wp-content/uploads/2011/02/gears.png"/>
          <p:cNvPicPr>
            <a:picLocks noChangeAspect="1" noChangeArrowheads="1"/>
          </p:cNvPicPr>
          <p:nvPr/>
        </p:nvPicPr>
        <p:blipFill>
          <a:blip r:embed="rId4">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4648200" y="2438400"/>
            <a:ext cx="1426726" cy="12654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www.tritekcp.com/wp-content/uploads/2011/02/gears.png"/>
          <p:cNvPicPr>
            <a:picLocks noChangeAspect="1" noChangeArrowheads="1"/>
          </p:cNvPicPr>
          <p:nvPr/>
        </p:nvPicPr>
        <p:blipFill>
          <a:blip r:embed="rId4">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4704682" y="3953278"/>
            <a:ext cx="1426726" cy="1265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47848" y="4788784"/>
            <a:ext cx="1447800" cy="584775"/>
          </a:xfrm>
          <a:prstGeom prst="rect">
            <a:avLst/>
          </a:prstGeom>
          <a:noFill/>
        </p:spPr>
        <p:txBody>
          <a:bodyPr wrap="square" rtlCol="0">
            <a:spAutoFit/>
          </a:bodyPr>
          <a:lstStyle/>
          <a:p>
            <a:r>
              <a:rPr lang="en-US" sz="3200" dirty="0" smtClean="0"/>
              <a:t>.. </a:t>
            </a:r>
            <a:endParaRPr lang="en-US" sz="3200" dirty="0"/>
          </a:p>
        </p:txBody>
      </p:sp>
    </p:spTree>
    <p:extLst>
      <p:ext uri="{BB962C8B-B14F-4D97-AF65-F5344CB8AC3E}">
        <p14:creationId xmlns:p14="http://schemas.microsoft.com/office/powerpoint/2010/main" val="42523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inVertical)">
                                      <p:cBhvr>
                                        <p:cTn id="21" dur="500"/>
                                        <p:tgtEl>
                                          <p:spTgt spid="25"/>
                                        </p:tgtEl>
                                      </p:cBhvr>
                                    </p:animEffect>
                                  </p:childTnLst>
                                </p:cTn>
                              </p:par>
                              <p:par>
                                <p:cTn id="22" presetID="16" presetClass="entr" presetSubtype="21"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par>
                                <p:cTn id="30" presetID="16" presetClass="entr" presetSubtype="21"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arn(inVertical)">
                                      <p:cBhvr>
                                        <p:cTn id="38" dur="500"/>
                                        <p:tgtEl>
                                          <p:spTgt spid="19"/>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8" grpId="0"/>
      <p:bldP spid="19" grpId="0"/>
      <p:bldP spid="2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Environment Monitoring and Actuation</a:t>
            </a:r>
            <a:endParaRPr lang="en-US" sz="3600" b="1" dirty="0"/>
          </a:p>
        </p:txBody>
      </p:sp>
      <p:pic>
        <p:nvPicPr>
          <p:cNvPr id="6148"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0258"/>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09206" y="2262168"/>
            <a:ext cx="2362200" cy="369332"/>
          </a:xfrm>
          <a:prstGeom prst="rect">
            <a:avLst/>
          </a:prstGeom>
          <a:noFill/>
        </p:spPr>
        <p:txBody>
          <a:bodyPr wrap="square" rtlCol="0">
            <a:spAutoFit/>
          </a:bodyPr>
          <a:lstStyle/>
          <a:p>
            <a:r>
              <a:rPr lang="en-US" dirty="0" smtClean="0"/>
              <a:t># people in the room</a:t>
            </a:r>
            <a:endParaRPr lang="en-US" dirty="0"/>
          </a:p>
        </p:txBody>
      </p:sp>
      <p:sp>
        <p:nvSpPr>
          <p:cNvPr id="7" name="TextBox 6"/>
          <p:cNvSpPr txBox="1"/>
          <p:nvPr/>
        </p:nvSpPr>
        <p:spPr>
          <a:xfrm>
            <a:off x="1809206" y="2631500"/>
            <a:ext cx="2362200" cy="369332"/>
          </a:xfrm>
          <a:prstGeom prst="rect">
            <a:avLst/>
          </a:prstGeom>
          <a:noFill/>
        </p:spPr>
        <p:txBody>
          <a:bodyPr wrap="square" rtlCol="0">
            <a:spAutoFit/>
          </a:bodyPr>
          <a:lstStyle/>
          <a:p>
            <a:r>
              <a:rPr lang="en-US" dirty="0" smtClean="0"/>
              <a:t>outside temperature</a:t>
            </a:r>
            <a:endParaRPr lang="en-US" dirty="0"/>
          </a:p>
        </p:txBody>
      </p:sp>
      <p:sp>
        <p:nvSpPr>
          <p:cNvPr id="8" name="TextBox 7"/>
          <p:cNvSpPr txBox="1"/>
          <p:nvPr/>
        </p:nvSpPr>
        <p:spPr>
          <a:xfrm>
            <a:off x="1809206" y="3023659"/>
            <a:ext cx="2457994" cy="369332"/>
          </a:xfrm>
          <a:prstGeom prst="rect">
            <a:avLst/>
          </a:prstGeom>
          <a:noFill/>
        </p:spPr>
        <p:txBody>
          <a:bodyPr wrap="square" rtlCol="0">
            <a:spAutoFit/>
          </a:bodyPr>
          <a:lstStyle/>
          <a:p>
            <a:r>
              <a:rPr lang="en-US" dirty="0" smtClean="0"/>
              <a:t>heating level</a:t>
            </a:r>
            <a:endParaRPr lang="en-US" dirty="0"/>
          </a:p>
        </p:txBody>
      </p:sp>
      <p:pic>
        <p:nvPicPr>
          <p:cNvPr id="6150" name="Picture 6" descr="http://www.tritekcp.com/wp-content/uploads/2011/02/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188131"/>
            <a:ext cx="1598844" cy="14181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77000" y="1622814"/>
            <a:ext cx="2133600" cy="1200329"/>
          </a:xfrm>
          <a:prstGeom prst="rect">
            <a:avLst/>
          </a:prstGeom>
        </p:spPr>
        <p:txBody>
          <a:bodyPr wrap="square">
            <a:spAutoFit/>
          </a:bodyPr>
          <a:lstStyle/>
          <a:p>
            <a:r>
              <a:rPr lang="en-US" dirty="0"/>
              <a:t>how long is it going to take to get the room temperature to 20 </a:t>
            </a:r>
            <a:r>
              <a:rPr lang="en-US" dirty="0" smtClean="0"/>
              <a:t>degrees ?</a:t>
            </a:r>
            <a:endParaRPr lang="en-US" dirty="0"/>
          </a:p>
        </p:txBody>
      </p:sp>
      <p:sp>
        <p:nvSpPr>
          <p:cNvPr id="6" name="Rectangle 5"/>
          <p:cNvSpPr/>
          <p:nvPr/>
        </p:nvSpPr>
        <p:spPr>
          <a:xfrm>
            <a:off x="6477000" y="3024374"/>
            <a:ext cx="2514600" cy="1477328"/>
          </a:xfrm>
          <a:prstGeom prst="rect">
            <a:avLst/>
          </a:prstGeom>
        </p:spPr>
        <p:txBody>
          <a:bodyPr wrap="square">
            <a:spAutoFit/>
          </a:bodyPr>
          <a:lstStyle/>
          <a:p>
            <a:r>
              <a:rPr lang="en-US" dirty="0"/>
              <a:t>what if we changed the heating level to 4 instead of 2.  will it take less time to heat up the room </a:t>
            </a:r>
            <a:r>
              <a:rPr lang="en-US" dirty="0" smtClean="0"/>
              <a:t>? </a:t>
            </a:r>
            <a:endParaRPr lang="en-US" dirty="0"/>
          </a:p>
        </p:txBody>
      </p:sp>
      <p:pic>
        <p:nvPicPr>
          <p:cNvPr id="13"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809206" y="3513310"/>
            <a:ext cx="2362200" cy="369332"/>
          </a:xfrm>
          <a:prstGeom prst="rect">
            <a:avLst/>
          </a:prstGeom>
          <a:noFill/>
        </p:spPr>
        <p:txBody>
          <a:bodyPr wrap="square" rtlCol="0">
            <a:spAutoFit/>
          </a:bodyPr>
          <a:lstStyle/>
          <a:p>
            <a:r>
              <a:rPr lang="en-US" dirty="0" smtClean="0"/>
              <a:t># people in the room</a:t>
            </a:r>
            <a:endParaRPr lang="en-US" dirty="0"/>
          </a:p>
        </p:txBody>
      </p:sp>
      <p:sp>
        <p:nvSpPr>
          <p:cNvPr id="15" name="TextBox 14"/>
          <p:cNvSpPr txBox="1"/>
          <p:nvPr/>
        </p:nvSpPr>
        <p:spPr>
          <a:xfrm>
            <a:off x="1809206" y="3882642"/>
            <a:ext cx="2362200" cy="369332"/>
          </a:xfrm>
          <a:prstGeom prst="rect">
            <a:avLst/>
          </a:prstGeom>
          <a:noFill/>
        </p:spPr>
        <p:txBody>
          <a:bodyPr wrap="square" rtlCol="0">
            <a:spAutoFit/>
          </a:bodyPr>
          <a:lstStyle/>
          <a:p>
            <a:r>
              <a:rPr lang="en-US" dirty="0" smtClean="0"/>
              <a:t>outside temperature</a:t>
            </a:r>
            <a:endParaRPr lang="en-US" dirty="0"/>
          </a:p>
        </p:txBody>
      </p:sp>
      <p:sp>
        <p:nvSpPr>
          <p:cNvPr id="16" name="TextBox 15"/>
          <p:cNvSpPr txBox="1"/>
          <p:nvPr/>
        </p:nvSpPr>
        <p:spPr>
          <a:xfrm>
            <a:off x="1809206" y="4274801"/>
            <a:ext cx="2457994" cy="369332"/>
          </a:xfrm>
          <a:prstGeom prst="rect">
            <a:avLst/>
          </a:prstGeom>
          <a:noFill/>
        </p:spPr>
        <p:txBody>
          <a:bodyPr wrap="square" rtlCol="0">
            <a:spAutoFit/>
          </a:bodyPr>
          <a:lstStyle/>
          <a:p>
            <a:r>
              <a:rPr lang="en-US" dirty="0" smtClean="0"/>
              <a:t>heating level</a:t>
            </a:r>
            <a:endParaRPr lang="en-US" dirty="0"/>
          </a:p>
        </p:txBody>
      </p:sp>
      <p:pic>
        <p:nvPicPr>
          <p:cNvPr id="17" name="Picture 4" descr="http://png-5.findicons.com/files/icons/2711/free_icons_for_windows8_metro/256/electrical_sen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 y="548640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56954" y="5418310"/>
            <a:ext cx="2362200" cy="369332"/>
          </a:xfrm>
          <a:prstGeom prst="rect">
            <a:avLst/>
          </a:prstGeom>
          <a:noFill/>
        </p:spPr>
        <p:txBody>
          <a:bodyPr wrap="square" rtlCol="0">
            <a:spAutoFit/>
          </a:bodyPr>
          <a:lstStyle/>
          <a:p>
            <a:r>
              <a:rPr lang="en-US" dirty="0" smtClean="0"/>
              <a:t># people in the room</a:t>
            </a:r>
            <a:endParaRPr lang="en-US" dirty="0"/>
          </a:p>
        </p:txBody>
      </p:sp>
      <p:sp>
        <p:nvSpPr>
          <p:cNvPr id="19" name="TextBox 18"/>
          <p:cNvSpPr txBox="1"/>
          <p:nvPr/>
        </p:nvSpPr>
        <p:spPr>
          <a:xfrm>
            <a:off x="1756954" y="5787642"/>
            <a:ext cx="2362200" cy="369332"/>
          </a:xfrm>
          <a:prstGeom prst="rect">
            <a:avLst/>
          </a:prstGeom>
          <a:noFill/>
        </p:spPr>
        <p:txBody>
          <a:bodyPr wrap="square" rtlCol="0">
            <a:spAutoFit/>
          </a:bodyPr>
          <a:lstStyle/>
          <a:p>
            <a:r>
              <a:rPr lang="en-US" dirty="0" smtClean="0"/>
              <a:t>outside temperature</a:t>
            </a:r>
            <a:endParaRPr lang="en-US" dirty="0"/>
          </a:p>
        </p:txBody>
      </p:sp>
      <p:sp>
        <p:nvSpPr>
          <p:cNvPr id="20" name="TextBox 19"/>
          <p:cNvSpPr txBox="1"/>
          <p:nvPr/>
        </p:nvSpPr>
        <p:spPr>
          <a:xfrm>
            <a:off x="1756954" y="6179801"/>
            <a:ext cx="2457994" cy="369332"/>
          </a:xfrm>
          <a:prstGeom prst="rect">
            <a:avLst/>
          </a:prstGeom>
          <a:noFill/>
        </p:spPr>
        <p:txBody>
          <a:bodyPr wrap="square" rtlCol="0">
            <a:spAutoFit/>
          </a:bodyPr>
          <a:lstStyle/>
          <a:p>
            <a:r>
              <a:rPr lang="en-US" dirty="0" smtClean="0"/>
              <a:t>heating level</a:t>
            </a:r>
            <a:endParaRPr lang="en-US" dirty="0"/>
          </a:p>
        </p:txBody>
      </p:sp>
      <p:pic>
        <p:nvPicPr>
          <p:cNvPr id="21" name="Picture 6" descr="http://www.tritekcp.com/wp-content/uploads/2011/02/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082" y="3703009"/>
            <a:ext cx="1598844" cy="14181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www.tritekcp.com/wp-content/uploads/2011/02/gears.png"/>
          <p:cNvPicPr>
            <a:picLocks noChangeAspect="1" noChangeArrowheads="1"/>
          </p:cNvPicPr>
          <p:nvPr/>
        </p:nvPicPr>
        <p:blipFill>
          <a:blip r:embed="rId4">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4648200" y="2438400"/>
            <a:ext cx="1426726" cy="126548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www.tritekcp.com/wp-content/uploads/2011/02/gears.png"/>
          <p:cNvPicPr>
            <a:picLocks noChangeAspect="1" noChangeArrowheads="1"/>
          </p:cNvPicPr>
          <p:nvPr/>
        </p:nvPicPr>
        <p:blipFill>
          <a:blip r:embed="rId4">
            <a:duotone>
              <a:prstClr val="black"/>
              <a:schemeClr val="accent1">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a:off x="4704682" y="3953278"/>
            <a:ext cx="1426726" cy="126548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www.webopedia.com/imagesvr_ce/7679/cloud-computing-define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297167">
            <a:off x="900863" y="2048396"/>
            <a:ext cx="7012293" cy="23198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77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3492</Words>
  <Application>Microsoft Office PowerPoint</Application>
  <PresentationFormat>On-screen Show (4:3)</PresentationFormat>
  <Paragraphs>435</Paragraphs>
  <Slides>28</Slides>
  <Notes>25</Notes>
  <HiddenSlides>1</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SMART: Real-time Analytics for Environment Monitoring &amp; Actuation</vt:lpstr>
      <vt:lpstr>Overview</vt:lpstr>
      <vt:lpstr>Overview</vt:lpstr>
      <vt:lpstr>Motivation</vt:lpstr>
      <vt:lpstr>Motivation</vt:lpstr>
      <vt:lpstr>Environment Monitoring and Actuation</vt:lpstr>
      <vt:lpstr>Environment Monitoring and Actuation</vt:lpstr>
      <vt:lpstr>Environment Monitoring and Actuation</vt:lpstr>
      <vt:lpstr>Environment Monitoring and Actuation</vt:lpstr>
      <vt:lpstr>HL Architecture</vt:lpstr>
      <vt:lpstr>HL Architecture</vt:lpstr>
      <vt:lpstr>System Modeling</vt:lpstr>
      <vt:lpstr>System Modeling</vt:lpstr>
      <vt:lpstr>System Modeling</vt:lpstr>
      <vt:lpstr>System Modeling</vt:lpstr>
      <vt:lpstr>Technologies</vt:lpstr>
      <vt:lpstr>Technologies</vt:lpstr>
      <vt:lpstr>Technology Overview</vt:lpstr>
      <vt:lpstr>Workflow</vt:lpstr>
      <vt:lpstr>System Deployment </vt:lpstr>
      <vt:lpstr>System Deployment </vt:lpstr>
      <vt:lpstr>System Deployment</vt:lpstr>
      <vt:lpstr>System Deployment</vt:lpstr>
      <vt:lpstr>Summary</vt:lpstr>
      <vt:lpstr>Conclusion</vt:lpstr>
      <vt:lpstr>Demo</vt:lpstr>
      <vt:lpstr>Heating Problem</vt:lpstr>
      <vt:lpstr>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elsioufy</dc:creator>
  <cp:lastModifiedBy>elsioufy</cp:lastModifiedBy>
  <cp:revision>540</cp:revision>
  <dcterms:created xsi:type="dcterms:W3CDTF">2015-08-22T10:55:14Z</dcterms:created>
  <dcterms:modified xsi:type="dcterms:W3CDTF">2015-08-23T21:19:13Z</dcterms:modified>
</cp:coreProperties>
</file>