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0"/>
  </p:notesMasterIdLst>
  <p:handoutMasterIdLst>
    <p:handoutMasterId r:id="rId11"/>
  </p:handoutMasterIdLst>
  <p:sldIdLst>
    <p:sldId id="260" r:id="rId2"/>
    <p:sldId id="291" r:id="rId3"/>
    <p:sldId id="257" r:id="rId4"/>
    <p:sldId id="294" r:id="rId5"/>
    <p:sldId id="302" r:id="rId6"/>
    <p:sldId id="308" r:id="rId7"/>
    <p:sldId id="303" r:id="rId8"/>
    <p:sldId id="30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3300"/>
    <a:srgbClr val="0033CC"/>
    <a:srgbClr val="000099"/>
    <a:srgbClr val="008000"/>
    <a:srgbClr val="006600"/>
    <a:srgbClr val="292929"/>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23" autoAdjust="0"/>
  </p:normalViewPr>
  <p:slideViewPr>
    <p:cSldViewPr snapToGrid="0">
      <p:cViewPr varScale="1">
        <p:scale>
          <a:sx n="88" d="100"/>
          <a:sy n="88" d="100"/>
        </p:scale>
        <p:origin x="1800" y="67"/>
      </p:cViewPr>
      <p:guideLst/>
    </p:cSldViewPr>
  </p:slideViewPr>
  <p:notesTextViewPr>
    <p:cViewPr>
      <p:scale>
        <a:sx n="1" d="1"/>
        <a:sy n="1" d="1"/>
      </p:scale>
      <p:origin x="0" y="0"/>
    </p:cViewPr>
  </p:notesTextViewPr>
  <p:notesViewPr>
    <p:cSldViewPr snapToGrid="0">
      <p:cViewPr varScale="1">
        <p:scale>
          <a:sx n="88" d="100"/>
          <a:sy n="88" d="100"/>
        </p:scale>
        <p:origin x="3819"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080228-AA52-420E-B754-8D6FB64A40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EEB222-3177-4862-9A2E-804998A36B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347FCD-4104-406A-A39B-5BEB4653AB02}" type="datetimeFigureOut">
              <a:rPr lang="en-US" smtClean="0"/>
              <a:t>9/3/2023</a:t>
            </a:fld>
            <a:endParaRPr lang="en-US"/>
          </a:p>
        </p:txBody>
      </p:sp>
      <p:sp>
        <p:nvSpPr>
          <p:cNvPr id="4" name="Footer Placeholder 3">
            <a:extLst>
              <a:ext uri="{FF2B5EF4-FFF2-40B4-BE49-F238E27FC236}">
                <a16:creationId xmlns:a16="http://schemas.microsoft.com/office/drawing/2014/main" id="{222D1931-4A41-4CD5-A0F2-612F1694A1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DBCA2B-B822-4B54-845E-662E45620B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016D65-3843-4B7D-8C11-0534AB7F32DE}" type="slidenum">
              <a:rPr lang="en-US" smtClean="0"/>
              <a:t>‹#›</a:t>
            </a:fld>
            <a:endParaRPr lang="en-US"/>
          </a:p>
        </p:txBody>
      </p:sp>
    </p:spTree>
    <p:extLst>
      <p:ext uri="{BB962C8B-B14F-4D97-AF65-F5344CB8AC3E}">
        <p14:creationId xmlns:p14="http://schemas.microsoft.com/office/powerpoint/2010/main" val="3617176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F6ED-E1D1-40C7-A246-F65D423A4F17}" type="datetimeFigureOut">
              <a:rPr lang="en-US" smtClean="0"/>
              <a:t>9/3/2023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1FF9E-B896-4718-9D36-B2B43339C1A1}" type="slidenum">
              <a:rPr lang="en-US" smtClean="0"/>
              <a:t>‹#›</a:t>
            </a:fld>
            <a:endParaRPr lang="en-US"/>
          </a:p>
        </p:txBody>
      </p:sp>
    </p:spTree>
    <p:extLst>
      <p:ext uri="{BB962C8B-B14F-4D97-AF65-F5344CB8AC3E}">
        <p14:creationId xmlns:p14="http://schemas.microsoft.com/office/powerpoint/2010/main" val="57423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this lesson, where we are going to do a quick overview of JavaScript</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1</a:t>
            </a:fld>
            <a:endParaRPr lang="en-US"/>
          </a:p>
        </p:txBody>
      </p:sp>
    </p:spTree>
    <p:extLst>
      <p:ext uri="{BB962C8B-B14F-4D97-AF65-F5344CB8AC3E}">
        <p14:creationId xmlns:p14="http://schemas.microsoft.com/office/powerpoint/2010/main" val="32667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3 core components of modern front end web development is HTML, CSS and JavaScript. HTML provides structure and content of the web page, while CSS adds on styling and layout so that the content is presented in a visually attractive manner. Finally, JavaScript allows the web page content to change dynamically in response to user interaction with it. For .</a:t>
            </a:r>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actions such as. the user moving the mouse over certain web content or clicking on specific elements on the page will cause certain elements to change in size, move, appear or disappear. </a:t>
            </a:r>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2</a:t>
            </a:fld>
            <a:endParaRPr lang="en-US"/>
          </a:p>
        </p:txBody>
      </p:sp>
    </p:spTree>
    <p:extLst>
      <p:ext uri="{BB962C8B-B14F-4D97-AF65-F5344CB8AC3E}">
        <p14:creationId xmlns:p14="http://schemas.microsoft.com/office/powerpoint/2010/main" val="403530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(JS) is a lightweight programming language that can either be interpreted or compiled before executed inside a browser. Early versions of JS were interpreted but the latest versions of the JavaScript engine in modern browsers such as Chrome, Edge, Firefox and Safari all use just-in-time or JIT compilation.  </a:t>
            </a:r>
          </a:p>
          <a:p>
            <a:endParaRPr lang="en-US" dirty="0"/>
          </a:p>
          <a:p>
            <a:r>
              <a:rPr lang="en-US" dirty="0"/>
              <a:t>JavaScript is most well known as the primary (and in fact the only) scripting language for web pages at this point in time. All modern browsers have a special component called a JavaScript engine that performs JIT compilation and execution of JavaScript code. However, JavaScript has also found adoption in a multitude of  environments and is also widely used to implement programs that run on servers. Servers are special programs that run on high end computers that provide all the web content that you get in your browser such as </a:t>
            </a:r>
            <a:r>
              <a:rPr lang="en-US" dirty="0" err="1"/>
              <a:t>Youtube</a:t>
            </a:r>
            <a:r>
              <a:rPr lang="en-US" dirty="0"/>
              <a:t>, </a:t>
            </a:r>
            <a:r>
              <a:rPr lang="en-US" dirty="0" err="1"/>
              <a:t>Tik</a:t>
            </a:r>
            <a:r>
              <a:rPr lang="en-US" dirty="0"/>
              <a:t> Tok, Twitter, Instagram and so on.</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3</a:t>
            </a:fld>
            <a:endParaRPr lang="en-US"/>
          </a:p>
        </p:txBody>
      </p:sp>
    </p:spTree>
    <p:extLst>
      <p:ext uri="{BB962C8B-B14F-4D97-AF65-F5344CB8AC3E}">
        <p14:creationId xmlns:p14="http://schemas.microsoft.com/office/powerpoint/2010/main" val="147190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1995, JavaScript was created by a Netscape developer named Brendan </a:t>
            </a:r>
            <a:r>
              <a:rPr lang="en-US" dirty="0" err="1"/>
              <a:t>Eich</a:t>
            </a:r>
            <a:r>
              <a:rPr lang="en-US" dirty="0"/>
              <a:t>. It underwent several name changes: from the initial name of Mocha to </a:t>
            </a:r>
            <a:r>
              <a:rPr lang="en-US" dirty="0" err="1"/>
              <a:t>LiveScript</a:t>
            </a:r>
            <a:r>
              <a:rPr lang="en-US" dirty="0"/>
              <a:t> and then finally to JavaScript. The final name change was due to Netscape wanting to leverage on Java's fame at that point of time, although it is </a:t>
            </a:r>
            <a:r>
              <a:rPr lang="en-US" dirty="0" err="1"/>
              <a:t>importat</a:t>
            </a:r>
            <a:r>
              <a:rPr lang="en-US" dirty="0"/>
              <a:t> to stress that JavaScript is a very different language from Java as you will soon see in the upcoming labs.</a:t>
            </a:r>
          </a:p>
          <a:p>
            <a:endParaRPr lang="en-US" dirty="0"/>
          </a:p>
          <a:p>
            <a:r>
              <a:rPr lang="en-US" dirty="0"/>
              <a:t>In 1997, JavaScript 1.1 was submitted to the European Computer Manufacturers Association (ECMA) as a proposal. A technical committee  was assigned to standardize the language to make it a general-purpose, cross-platform, and vendor-neutral scripting language. The standard for this was known as ECMA-262, and JavaScript is officially known as ECMAScript (often pronounced </a:t>
            </a:r>
            <a:r>
              <a:rPr lang="en-US" dirty="0" err="1"/>
              <a:t>Ek</a:t>
            </a:r>
            <a:r>
              <a:rPr lang="en-US" dirty="0"/>
              <a:t>-ma-script).</a:t>
            </a:r>
          </a:p>
          <a:p>
            <a:endParaRPr lang="en-US" dirty="0"/>
          </a:p>
          <a:p>
            <a:r>
              <a:rPr lang="en-US" dirty="0"/>
              <a:t>The first significant revision of the language was ES5 which was in 2009, and the second and what is considered the latest major update to the language is ES6 or ECMA2015. Although there have been yearly updates since then up to 2021, ES6 is considered by many developers as “Modern JavaScript” because of all the major additions that incorporated many new features that are widely used in all JavaScript programs created today. They allow the developer to write more concise and precise code, as we will see later in the upcoming labs. </a:t>
            </a:r>
          </a:p>
          <a:p>
            <a:endParaRPr lang="en-US" dirty="0"/>
          </a:p>
          <a:p>
            <a:r>
              <a:rPr lang="en-US" dirty="0"/>
              <a:t>ES6 is fully supported by the latest version of all major browsers (Chrome, Edge, Firefox and so on). The later versions have varying degrees of support for the newly introduced features, so to ensure that your JavaScript program can run on any browser, it is best to confine the feature set that you use to ES6 or ECMA2015</a:t>
            </a:r>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4</a:t>
            </a:fld>
            <a:endParaRPr lang="en-US"/>
          </a:p>
        </p:txBody>
      </p:sp>
    </p:spTree>
    <p:extLst>
      <p:ext uri="{BB962C8B-B14F-4D97-AF65-F5344CB8AC3E}">
        <p14:creationId xmlns:p14="http://schemas.microsoft.com/office/powerpoint/2010/main" val="4219956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the JavaScript engine is the Core software component in the browser that executes JavaScript code.</a:t>
            </a:r>
          </a:p>
          <a:p>
            <a:r>
              <a:rPr lang="en-US" dirty="0"/>
              <a:t>Early engines were pure interpreters; modern-day engines use just-in-time compilation for optimal performance. It runs in tandem with the rendering engine of the browser</a:t>
            </a:r>
          </a:p>
          <a:p>
            <a:endParaRPr lang="en-US" dirty="0"/>
          </a:p>
          <a:p>
            <a:r>
              <a:rPr lang="en-US" dirty="0"/>
              <a:t>Some common JavaScript engines include</a:t>
            </a:r>
          </a:p>
          <a:p>
            <a:r>
              <a:rPr lang="en-US" dirty="0"/>
              <a:t>V8 for Chrome, also used for Node.js. Chromium is the open source browser project headed by Google which is the basis for the Chrome browser.</a:t>
            </a:r>
          </a:p>
          <a:p>
            <a:r>
              <a:rPr lang="en-US" dirty="0" err="1"/>
              <a:t>Spidermonkey</a:t>
            </a:r>
            <a:r>
              <a:rPr lang="en-US" dirty="0"/>
              <a:t> for Firefox used by Mozilla</a:t>
            </a:r>
          </a:p>
          <a:p>
            <a:r>
              <a:rPr lang="en-US" dirty="0" err="1"/>
              <a:t>JavaScriptCore</a:t>
            </a:r>
            <a:r>
              <a:rPr lang="en-US" dirty="0"/>
              <a:t> for Safari used by Apple</a:t>
            </a:r>
          </a:p>
          <a:p>
            <a:r>
              <a:rPr lang="en-US" dirty="0"/>
              <a:t>Chakra for IE (but Edge uses Chromium now)</a:t>
            </a:r>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5</a:t>
            </a:fld>
            <a:endParaRPr lang="en-US"/>
          </a:p>
        </p:txBody>
      </p:sp>
    </p:spTree>
    <p:extLst>
      <p:ext uri="{BB962C8B-B14F-4D97-AF65-F5344CB8AC3E}">
        <p14:creationId xmlns:p14="http://schemas.microsoft.com/office/powerpoint/2010/main" val="3116153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common JavaScript engines include</a:t>
            </a:r>
          </a:p>
          <a:p>
            <a:r>
              <a:rPr lang="en-US" dirty="0"/>
              <a:t>V8 for Chrome, also used for Node.js. Chromium is the open source browser project headed by Google which is the basis for the Chrome browser.</a:t>
            </a:r>
          </a:p>
          <a:p>
            <a:r>
              <a:rPr lang="en-US" dirty="0" err="1"/>
              <a:t>Spidermonkey</a:t>
            </a:r>
            <a:r>
              <a:rPr lang="en-US" dirty="0"/>
              <a:t> for Firefox used by Mozilla</a:t>
            </a:r>
          </a:p>
          <a:p>
            <a:r>
              <a:rPr lang="en-US" dirty="0" err="1"/>
              <a:t>JavaScriptCore</a:t>
            </a:r>
            <a:r>
              <a:rPr lang="en-US" dirty="0"/>
              <a:t> for Safari used by Apple</a:t>
            </a:r>
          </a:p>
          <a:p>
            <a:r>
              <a:rPr lang="en-US" dirty="0"/>
              <a:t>Chakra for IE (but Edge uses Chromium now)</a:t>
            </a:r>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6</a:t>
            </a:fld>
            <a:endParaRPr lang="en-US"/>
          </a:p>
        </p:txBody>
      </p:sp>
    </p:spTree>
    <p:extLst>
      <p:ext uri="{BB962C8B-B14F-4D97-AF65-F5344CB8AC3E}">
        <p14:creationId xmlns:p14="http://schemas.microsoft.com/office/powerpoint/2010/main" val="2980663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has over the years gained a reputation as a very versatile language that can used in a wide variety of domains and applications: from developing web applications to specialized libraries for machine learning, AI and also embedded devices in IoT scenarios.</a:t>
            </a:r>
          </a:p>
          <a:p>
            <a:endParaRPr lang="en-US" dirty="0"/>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7</a:t>
            </a:fld>
            <a:endParaRPr lang="en-US"/>
          </a:p>
        </p:txBody>
      </p:sp>
    </p:spTree>
    <p:extLst>
      <p:ext uri="{BB962C8B-B14F-4D97-AF65-F5344CB8AC3E}">
        <p14:creationId xmlns:p14="http://schemas.microsoft.com/office/powerpoint/2010/main" val="28238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currently ranks as the most widely used language on the latest </a:t>
            </a:r>
            <a:r>
              <a:rPr lang="en-US" dirty="0" err="1"/>
              <a:t>StackOverflow</a:t>
            </a:r>
            <a:r>
              <a:rPr lang="en-US" dirty="0"/>
              <a:t> developer survey, making it almost a </a:t>
            </a:r>
            <a:r>
              <a:rPr lang="en-US" dirty="0" err="1"/>
              <a:t>prereqquisite</a:t>
            </a:r>
            <a:r>
              <a:rPr lang="en-US" dirty="0"/>
              <a:t> skill for any software developer to have on their job resume. Notice as well that HTML/CSS ranks second.</a:t>
            </a:r>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8</a:t>
            </a:fld>
            <a:endParaRPr lang="en-US"/>
          </a:p>
        </p:txBody>
      </p:sp>
    </p:spTree>
    <p:extLst>
      <p:ext uri="{BB962C8B-B14F-4D97-AF65-F5344CB8AC3E}">
        <p14:creationId xmlns:p14="http://schemas.microsoft.com/office/powerpoint/2010/main" val="3292878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2957-E719-4AE5-AACE-1C1FFE9C995D}"/>
              </a:ext>
            </a:extLst>
          </p:cNvPr>
          <p:cNvSpPr>
            <a:spLocks noGrp="1"/>
          </p:cNvSpPr>
          <p:nvPr>
            <p:ph type="ctrTitle"/>
          </p:nvPr>
        </p:nvSpPr>
        <p:spPr>
          <a:xfrm>
            <a:off x="1171575" y="1712913"/>
            <a:ext cx="9144000" cy="2387600"/>
          </a:xfrm>
          <a:scene3d>
            <a:camera prst="orthographicFront"/>
            <a:lightRig rig="threePt" dir="t"/>
          </a:scene3d>
          <a:sp3d>
            <a:bevelT/>
          </a:sp3d>
        </p:spPr>
        <p:txBody>
          <a:bodyPr anchor="b">
            <a:normAutofit/>
          </a:bodyPr>
          <a:lstStyle>
            <a:lvl1pPr algn="ctr">
              <a:defRPr sz="6600">
                <a:solidFill>
                  <a:schemeClr val="tx1"/>
                </a:solidFill>
                <a:latin typeface="Georgia" panose="02040502050405020303"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A7FA3E99-F189-4923-9FB6-FE14319CAEBD}"/>
              </a:ext>
            </a:extLst>
          </p:cNvPr>
          <p:cNvSpPr>
            <a:spLocks noGrp="1"/>
          </p:cNvSpPr>
          <p:nvPr>
            <p:ph type="subTitle" idx="1"/>
          </p:nvPr>
        </p:nvSpPr>
        <p:spPr>
          <a:xfrm>
            <a:off x="1524000" y="4695826"/>
            <a:ext cx="9144000" cy="1655762"/>
          </a:xfrm>
        </p:spPr>
        <p:txBody>
          <a:bodyPr>
            <a:normAutofit/>
          </a:bodyPr>
          <a:lstStyle>
            <a:lvl1pPr marL="0" indent="0" algn="ctr">
              <a:buNone/>
              <a:defRPr sz="4800" b="1">
                <a:solidFill>
                  <a:srgbClr val="000099"/>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Picture 5" descr="Logo&#10;&#10;Description automatically generated">
            <a:extLst>
              <a:ext uri="{FF2B5EF4-FFF2-40B4-BE49-F238E27FC236}">
                <a16:creationId xmlns:a16="http://schemas.microsoft.com/office/drawing/2014/main" id="{977A9DD3-CC72-45C0-B933-249062D6FE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1862" y="36513"/>
            <a:ext cx="1676400" cy="1676400"/>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778047C9-6668-4641-A0E1-81860AE103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4468" y="6438840"/>
            <a:ext cx="1957465" cy="315331"/>
          </a:xfrm>
          <a:prstGeom prst="rect">
            <a:avLst/>
          </a:prstGeom>
        </p:spPr>
      </p:pic>
    </p:spTree>
    <p:extLst>
      <p:ext uri="{BB962C8B-B14F-4D97-AF65-F5344CB8AC3E}">
        <p14:creationId xmlns:p14="http://schemas.microsoft.com/office/powerpoint/2010/main" val="106495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66F4-4487-4FB9-B67B-7FF66C361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3C0ED-4311-4635-8DD7-1978EE600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79977-C818-4E33-8EC4-4B569DFFF3B7}"/>
              </a:ext>
            </a:extLst>
          </p:cNvPr>
          <p:cNvSpPr>
            <a:spLocks noGrp="1"/>
          </p:cNvSpPr>
          <p:nvPr>
            <p:ph type="dt" sz="half" idx="10"/>
          </p:nvPr>
        </p:nvSpPr>
        <p:spPr/>
        <p:txBody>
          <a:bodyPr/>
          <a:lstStyle/>
          <a:p>
            <a:fld id="{8546575E-568F-43AC-B90E-124DEB9485D9}" type="datetime1">
              <a:rPr lang="en-US" smtClean="0"/>
              <a:t>9/3/2023</a:t>
            </a:fld>
            <a:endParaRPr lang="en-US"/>
          </a:p>
        </p:txBody>
      </p:sp>
      <p:sp>
        <p:nvSpPr>
          <p:cNvPr id="5" name="Footer Placeholder 4">
            <a:extLst>
              <a:ext uri="{FF2B5EF4-FFF2-40B4-BE49-F238E27FC236}">
                <a16:creationId xmlns:a16="http://schemas.microsoft.com/office/drawing/2014/main" id="{F9FAA8D8-CC77-4435-8D85-801B920C4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39AFF-AD93-44DA-AE20-DC4A74087CDB}"/>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67683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7DC47-F382-491A-88C7-62B110AE68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D1588-8B5B-43E3-A897-0E02D52D74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C81EF-1DBE-4FA9-BC10-C99E589CDA41}"/>
              </a:ext>
            </a:extLst>
          </p:cNvPr>
          <p:cNvSpPr>
            <a:spLocks noGrp="1"/>
          </p:cNvSpPr>
          <p:nvPr>
            <p:ph type="dt" sz="half" idx="10"/>
          </p:nvPr>
        </p:nvSpPr>
        <p:spPr/>
        <p:txBody>
          <a:bodyPr/>
          <a:lstStyle/>
          <a:p>
            <a:fld id="{C3357083-4168-4D1F-9A76-361D4E1744C2}" type="datetime1">
              <a:rPr lang="en-US" smtClean="0"/>
              <a:t>9/3/2023</a:t>
            </a:fld>
            <a:endParaRPr lang="en-US"/>
          </a:p>
        </p:txBody>
      </p:sp>
      <p:sp>
        <p:nvSpPr>
          <p:cNvPr id="5" name="Footer Placeholder 4">
            <a:extLst>
              <a:ext uri="{FF2B5EF4-FFF2-40B4-BE49-F238E27FC236}">
                <a16:creationId xmlns:a16="http://schemas.microsoft.com/office/drawing/2014/main" id="{E16C93AD-90FB-4C81-A50F-7353E87B8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B3658-350A-4C4E-A36D-9809B16A8F51}"/>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8106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B4AF-540B-43D3-B05D-652EF7CCBFED}"/>
              </a:ext>
            </a:extLst>
          </p:cNvPr>
          <p:cNvSpPr>
            <a:spLocks noGrp="1"/>
          </p:cNvSpPr>
          <p:nvPr>
            <p:ph type="title"/>
          </p:nvPr>
        </p:nvSpPr>
        <p:spPr/>
        <p:txBody>
          <a:bodyPr>
            <a:normAutofit/>
          </a:bodyPr>
          <a:lstStyle>
            <a:lvl1pPr>
              <a:defRPr sz="6000">
                <a:solidFill>
                  <a:schemeClr val="tx1">
                    <a:lumMod val="75000"/>
                    <a:lumOff val="25000"/>
                  </a:schemeClr>
                </a:solidFill>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4D2F38E-8421-4E59-A5D7-E5FAA4167FAC}"/>
              </a:ext>
            </a:extLst>
          </p:cNvPr>
          <p:cNvSpPr>
            <a:spLocks noGrp="1"/>
          </p:cNvSpPr>
          <p:nvPr>
            <p:ph idx="1" hasCustomPrompt="1"/>
          </p:nvPr>
        </p:nvSpPr>
        <p:spPr/>
        <p:txBody>
          <a:bodyPr/>
          <a:lstStyle>
            <a:lvl1pPr marL="228600" indent="-228600">
              <a:buFont typeface="Wingdings" panose="05000000000000000000" pitchFamily="2" charset="2"/>
              <a:buChar char="v"/>
              <a:defRPr sz="4400">
                <a:solidFill>
                  <a:schemeClr val="accent1">
                    <a:lumMod val="50000"/>
                  </a:schemeClr>
                </a:solidFill>
                <a:latin typeface="Segoe UI" panose="020B0502040204020203" pitchFamily="34" charset="0"/>
                <a:cs typeface="Segoe UI" panose="020B0502040204020203" pitchFamily="34" charset="0"/>
              </a:defRPr>
            </a:lvl1pPr>
            <a:lvl2pPr>
              <a:defRPr sz="3600">
                <a:solidFill>
                  <a:srgbClr val="336600"/>
                </a:solidFill>
              </a:defRPr>
            </a:lvl2pPr>
            <a:lvl3pPr>
              <a:defRPr sz="3200">
                <a:solidFill>
                  <a:srgbClr val="008000"/>
                </a:solidFill>
              </a:defRPr>
            </a:lvl3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0F652D3-B06D-4E4A-BCDF-4BA471B97C43}"/>
              </a:ext>
            </a:extLst>
          </p:cNvPr>
          <p:cNvSpPr>
            <a:spLocks noGrp="1"/>
          </p:cNvSpPr>
          <p:nvPr>
            <p:ph type="sldNum" sz="quarter" idx="12"/>
          </p:nvPr>
        </p:nvSpPr>
        <p:spPr>
          <a:xfrm>
            <a:off x="3895725" y="6369048"/>
            <a:ext cx="2743200" cy="365125"/>
          </a:xfrm>
        </p:spPr>
        <p:txBody>
          <a:bodyPr/>
          <a:lstStyle/>
          <a:p>
            <a:fld id="{1D8ACFD3-EB1D-4FB7-8892-41DABF4B6051}" type="slidenum">
              <a:rPr lang="en-US" smtClean="0"/>
              <a:t>‹#›</a:t>
            </a:fld>
            <a:endParaRPr lang="en-US" dirty="0"/>
          </a:p>
        </p:txBody>
      </p:sp>
      <p:pic>
        <p:nvPicPr>
          <p:cNvPr id="8" name="Picture 7" descr="A black text on a white background&#10;&#10;Description automatically generated">
            <a:extLst>
              <a:ext uri="{FF2B5EF4-FFF2-40B4-BE49-F238E27FC236}">
                <a16:creationId xmlns:a16="http://schemas.microsoft.com/office/drawing/2014/main" id="{C7BF6272-2525-46FE-A2D0-3B852EB990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3149" y="6356349"/>
            <a:ext cx="1957465" cy="315331"/>
          </a:xfrm>
          <a:prstGeom prst="rect">
            <a:avLst/>
          </a:prstGeom>
        </p:spPr>
      </p:pic>
    </p:spTree>
    <p:extLst>
      <p:ext uri="{BB962C8B-B14F-4D97-AF65-F5344CB8AC3E}">
        <p14:creationId xmlns:p14="http://schemas.microsoft.com/office/powerpoint/2010/main" val="200446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9AD1-FCE8-44E9-B00F-A946EBA4B7BB}"/>
              </a:ext>
            </a:extLst>
          </p:cNvPr>
          <p:cNvSpPr>
            <a:spLocks noGrp="1"/>
          </p:cNvSpPr>
          <p:nvPr>
            <p:ph type="title"/>
          </p:nvPr>
        </p:nvSpPr>
        <p:spPr>
          <a:xfrm>
            <a:off x="831850" y="1709738"/>
            <a:ext cx="10515600" cy="2852737"/>
          </a:xfrm>
        </p:spPr>
        <p:txBody>
          <a:bodyPr anchor="b">
            <a:normAutofit/>
          </a:bodyPr>
          <a:lstStyle>
            <a:lvl1pPr algn="ctr">
              <a:defRPr sz="6600">
                <a:solidFill>
                  <a:schemeClr val="tx1">
                    <a:lumMod val="65000"/>
                    <a:lumOff val="35000"/>
                  </a:schemeClr>
                </a:solidFill>
                <a:latin typeface="Gill Sans MT" panose="020B0502020104020203"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ED8A984-2692-4A7E-B234-C9C236B1396D}"/>
              </a:ext>
            </a:extLst>
          </p:cNvPr>
          <p:cNvSpPr>
            <a:spLocks noGrp="1"/>
          </p:cNvSpPr>
          <p:nvPr>
            <p:ph type="body" idx="1"/>
          </p:nvPr>
        </p:nvSpPr>
        <p:spPr>
          <a:xfrm>
            <a:off x="831850" y="4589463"/>
            <a:ext cx="10515600" cy="1500187"/>
          </a:xfrm>
        </p:spPr>
        <p:txBody>
          <a:bodyPr>
            <a:normAutofit/>
          </a:bodyPr>
          <a:lstStyle>
            <a:lvl1pPr marL="0" indent="0" algn="ctr">
              <a:buNone/>
              <a:defRPr sz="5400" b="1">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50703B48-55F8-4208-AA20-E810D95BF262}"/>
              </a:ext>
            </a:extLst>
          </p:cNvPr>
          <p:cNvSpPr>
            <a:spLocks noGrp="1"/>
          </p:cNvSpPr>
          <p:nvPr>
            <p:ph type="sldNum" sz="quarter" idx="12"/>
          </p:nvPr>
        </p:nvSpPr>
        <p:spPr>
          <a:xfrm>
            <a:off x="3743325" y="6356349"/>
            <a:ext cx="2743200" cy="365125"/>
          </a:xfrm>
        </p:spPr>
        <p:txBody>
          <a:bodyPr/>
          <a:lstStyle/>
          <a:p>
            <a:fld id="{1D8ACFD3-EB1D-4FB7-8892-41DABF4B6051}"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EC471FB-F467-47F2-A806-F0824635EA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1862" y="36513"/>
            <a:ext cx="1676400" cy="1676400"/>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606B456F-D325-4BA3-8F3F-8867FCAB603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3149" y="6356349"/>
            <a:ext cx="1957465" cy="315331"/>
          </a:xfrm>
          <a:prstGeom prst="rect">
            <a:avLst/>
          </a:prstGeom>
        </p:spPr>
      </p:pic>
    </p:spTree>
    <p:extLst>
      <p:ext uri="{BB962C8B-B14F-4D97-AF65-F5344CB8AC3E}">
        <p14:creationId xmlns:p14="http://schemas.microsoft.com/office/powerpoint/2010/main" val="21139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356A-98A6-487E-A17C-306136C1A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0B1B06-862F-4EC9-B875-085A16528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FAEDF-ED42-41B2-A23F-F80CA57DA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2B0D609-CE2A-4D7D-990F-C64DDD6BA0F8}"/>
              </a:ext>
            </a:extLst>
          </p:cNvPr>
          <p:cNvSpPr>
            <a:spLocks noGrp="1"/>
          </p:cNvSpPr>
          <p:nvPr>
            <p:ph type="sldNum" sz="quarter" idx="12"/>
          </p:nvPr>
        </p:nvSpPr>
        <p:spPr>
          <a:xfrm>
            <a:off x="4454980" y="6356350"/>
            <a:ext cx="2743200" cy="365125"/>
          </a:xfrm>
        </p:spPr>
        <p:txBody>
          <a:bodyPr/>
          <a:lstStyle/>
          <a:p>
            <a:fld id="{1D8ACFD3-EB1D-4FB7-8892-41DABF4B6051}" type="slidenum">
              <a:rPr lang="en-US" smtClean="0"/>
              <a:t>‹#›</a:t>
            </a:fld>
            <a:endParaRPr lang="en-US"/>
          </a:p>
        </p:txBody>
      </p:sp>
      <p:pic>
        <p:nvPicPr>
          <p:cNvPr id="9" name="Picture 8" descr="A black text on a white background&#10;&#10;Description automatically generated">
            <a:extLst>
              <a:ext uri="{FF2B5EF4-FFF2-40B4-BE49-F238E27FC236}">
                <a16:creationId xmlns:a16="http://schemas.microsoft.com/office/drawing/2014/main" id="{6575EFFD-E1AB-41B1-8D8A-A548AD701E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3149" y="6356349"/>
            <a:ext cx="1957465" cy="315331"/>
          </a:xfrm>
          <a:prstGeom prst="rect">
            <a:avLst/>
          </a:prstGeom>
        </p:spPr>
      </p:pic>
    </p:spTree>
    <p:extLst>
      <p:ext uri="{BB962C8B-B14F-4D97-AF65-F5344CB8AC3E}">
        <p14:creationId xmlns:p14="http://schemas.microsoft.com/office/powerpoint/2010/main" val="241194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CA34-959E-4714-B8C0-1734C1ECA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78B63-608C-4414-B5E6-AC9DA10FA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7128E-9891-4AF6-B68F-D67750C18E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DD24C-617E-4A49-876F-513E9B569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06E83-13C5-427E-8FEE-28AE7137B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553F7-E0A0-4BDF-B5DA-18C180CC1FA4}"/>
              </a:ext>
            </a:extLst>
          </p:cNvPr>
          <p:cNvSpPr>
            <a:spLocks noGrp="1"/>
          </p:cNvSpPr>
          <p:nvPr>
            <p:ph type="dt" sz="half" idx="10"/>
          </p:nvPr>
        </p:nvSpPr>
        <p:spPr/>
        <p:txBody>
          <a:bodyPr/>
          <a:lstStyle/>
          <a:p>
            <a:fld id="{4A09810F-BB01-431F-A36B-01A80F00F9A2}" type="datetime1">
              <a:rPr lang="en-US" smtClean="0"/>
              <a:t>9/3/2023</a:t>
            </a:fld>
            <a:endParaRPr lang="en-US"/>
          </a:p>
        </p:txBody>
      </p:sp>
      <p:sp>
        <p:nvSpPr>
          <p:cNvPr id="8" name="Footer Placeholder 7">
            <a:extLst>
              <a:ext uri="{FF2B5EF4-FFF2-40B4-BE49-F238E27FC236}">
                <a16:creationId xmlns:a16="http://schemas.microsoft.com/office/drawing/2014/main" id="{859B75C7-0C4D-4D18-A44E-036770CD3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F33EF-7F68-4AC8-81E9-58EC4329B94F}"/>
              </a:ext>
            </a:extLst>
          </p:cNvPr>
          <p:cNvSpPr>
            <a:spLocks noGrp="1"/>
          </p:cNvSpPr>
          <p:nvPr>
            <p:ph type="sldNum" sz="quarter" idx="12"/>
          </p:nvPr>
        </p:nvSpPr>
        <p:spPr/>
        <p:txBody>
          <a:bodyPr/>
          <a:lstStyle/>
          <a:p>
            <a:fld id="{1D8ACFD3-EB1D-4FB7-8892-41DABF4B6051}" type="slidenum">
              <a:rPr lang="en-US" smtClean="0"/>
              <a:t>‹#›</a:t>
            </a:fld>
            <a:endParaRPr lang="en-US"/>
          </a:p>
        </p:txBody>
      </p:sp>
      <p:pic>
        <p:nvPicPr>
          <p:cNvPr id="11" name="Picture 10">
            <a:extLst>
              <a:ext uri="{FF2B5EF4-FFF2-40B4-BE49-F238E27FC236}">
                <a16:creationId xmlns:a16="http://schemas.microsoft.com/office/drawing/2014/main" id="{8414983C-FF67-4C06-9968-789A4DD9CA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spTree>
    <p:extLst>
      <p:ext uri="{BB962C8B-B14F-4D97-AF65-F5344CB8AC3E}">
        <p14:creationId xmlns:p14="http://schemas.microsoft.com/office/powerpoint/2010/main" val="374879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F71E-065B-4ADD-8BC1-F6F7E0234700}"/>
              </a:ext>
            </a:extLst>
          </p:cNvPr>
          <p:cNvSpPr>
            <a:spLocks noGrp="1"/>
          </p:cNvSpPr>
          <p:nvPr>
            <p:ph type="title" hasCustomPrompt="1"/>
          </p:nvPr>
        </p:nvSpPr>
        <p:spPr/>
        <p:txBody>
          <a:bodyPr>
            <a:normAutofit/>
          </a:bodyPr>
          <a:lstStyle>
            <a:lvl1pPr>
              <a:defRPr sz="6000">
                <a:latin typeface="Garamond" panose="02020404030301010803" pitchFamily="18"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8395FD1F-7528-4508-8EE0-2803F540DCBC}"/>
              </a:ext>
            </a:extLst>
          </p:cNvPr>
          <p:cNvSpPr>
            <a:spLocks noGrp="1"/>
          </p:cNvSpPr>
          <p:nvPr>
            <p:ph type="sldNum" sz="quarter" idx="12"/>
          </p:nvPr>
        </p:nvSpPr>
        <p:spPr>
          <a:xfrm>
            <a:off x="3917950" y="6356350"/>
            <a:ext cx="2743200" cy="365125"/>
          </a:xfrm>
        </p:spPr>
        <p:txBody>
          <a:bodyPr/>
          <a:lstStyle/>
          <a:p>
            <a:fld id="{1D8ACFD3-EB1D-4FB7-8892-41DABF4B6051}" type="slidenum">
              <a:rPr lang="en-US" smtClean="0"/>
              <a:t>‹#›</a:t>
            </a:fld>
            <a:endParaRPr lang="en-US"/>
          </a:p>
        </p:txBody>
      </p:sp>
      <p:pic>
        <p:nvPicPr>
          <p:cNvPr id="7" name="Picture 6" descr="A black text on a white background&#10;&#10;Description automatically generated">
            <a:extLst>
              <a:ext uri="{FF2B5EF4-FFF2-40B4-BE49-F238E27FC236}">
                <a16:creationId xmlns:a16="http://schemas.microsoft.com/office/drawing/2014/main" id="{D67C9952-090C-49C6-AA6D-1F4423A18C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3149" y="6356349"/>
            <a:ext cx="1957465" cy="315331"/>
          </a:xfrm>
          <a:prstGeom prst="rect">
            <a:avLst/>
          </a:prstGeom>
        </p:spPr>
      </p:pic>
    </p:spTree>
    <p:extLst>
      <p:ext uri="{BB962C8B-B14F-4D97-AF65-F5344CB8AC3E}">
        <p14:creationId xmlns:p14="http://schemas.microsoft.com/office/powerpoint/2010/main" val="217743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2AED8-9BA2-412D-A467-1BF928C51437}"/>
              </a:ext>
            </a:extLst>
          </p:cNvPr>
          <p:cNvSpPr>
            <a:spLocks noGrp="1"/>
          </p:cNvSpPr>
          <p:nvPr>
            <p:ph type="sldNum" sz="quarter" idx="12"/>
          </p:nvPr>
        </p:nvSpPr>
        <p:spPr>
          <a:xfrm>
            <a:off x="3892550" y="6356349"/>
            <a:ext cx="2743200" cy="365125"/>
          </a:xfrm>
        </p:spPr>
        <p:txBody>
          <a:bodyPr/>
          <a:lstStyle/>
          <a:p>
            <a:fld id="{1D8ACFD3-EB1D-4FB7-8892-41DABF4B6051}" type="slidenum">
              <a:rPr lang="en-US" smtClean="0"/>
              <a:t>‹#›</a:t>
            </a:fld>
            <a:endParaRPr lang="en-US"/>
          </a:p>
        </p:txBody>
      </p:sp>
      <p:pic>
        <p:nvPicPr>
          <p:cNvPr id="6" name="Picture 5" descr="A black text on a white background&#10;&#10;Description automatically generated">
            <a:extLst>
              <a:ext uri="{FF2B5EF4-FFF2-40B4-BE49-F238E27FC236}">
                <a16:creationId xmlns:a16="http://schemas.microsoft.com/office/drawing/2014/main" id="{5AE60D75-8E03-4564-B534-21B0B1AF18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3149" y="6356349"/>
            <a:ext cx="1957465" cy="315331"/>
          </a:xfrm>
          <a:prstGeom prst="rect">
            <a:avLst/>
          </a:prstGeom>
        </p:spPr>
      </p:pic>
    </p:spTree>
    <p:extLst>
      <p:ext uri="{BB962C8B-B14F-4D97-AF65-F5344CB8AC3E}">
        <p14:creationId xmlns:p14="http://schemas.microsoft.com/office/powerpoint/2010/main" val="34810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920A-62F3-4316-8695-94F123BAA549}"/>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B4E9F02-F9F6-4E1B-B431-2F05EA9D5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1A35C-C569-41C9-91D4-544E94AF6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B69FE-C2EB-42CA-8D24-52C3423A7B4E}"/>
              </a:ext>
            </a:extLst>
          </p:cNvPr>
          <p:cNvSpPr>
            <a:spLocks noGrp="1"/>
          </p:cNvSpPr>
          <p:nvPr>
            <p:ph type="dt" sz="half" idx="10"/>
          </p:nvPr>
        </p:nvSpPr>
        <p:spPr/>
        <p:txBody>
          <a:bodyPr/>
          <a:lstStyle/>
          <a:p>
            <a:fld id="{99B6BA1C-0431-441A-9684-27D3820DDA76}" type="datetime1">
              <a:rPr lang="en-US" smtClean="0"/>
              <a:t>9/3/2023</a:t>
            </a:fld>
            <a:endParaRPr lang="en-US"/>
          </a:p>
        </p:txBody>
      </p:sp>
      <p:sp>
        <p:nvSpPr>
          <p:cNvPr id="6" name="Footer Placeholder 5">
            <a:extLst>
              <a:ext uri="{FF2B5EF4-FFF2-40B4-BE49-F238E27FC236}">
                <a16:creationId xmlns:a16="http://schemas.microsoft.com/office/drawing/2014/main" id="{F1A7206D-CD4C-4F6E-85F6-BB8DCEBB3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52B3F-597C-441C-B442-175FDC250200}"/>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199336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82EF-99CF-4E82-8FDE-76B326F0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2BB66-AC05-4675-966F-8FC8D9FC8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4E2AB-976A-4661-9709-D3F7A8685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FA8C9-35C2-4E40-99F6-56E533EAA6D5}"/>
              </a:ext>
            </a:extLst>
          </p:cNvPr>
          <p:cNvSpPr>
            <a:spLocks noGrp="1"/>
          </p:cNvSpPr>
          <p:nvPr>
            <p:ph type="dt" sz="half" idx="10"/>
          </p:nvPr>
        </p:nvSpPr>
        <p:spPr/>
        <p:txBody>
          <a:bodyPr/>
          <a:lstStyle/>
          <a:p>
            <a:fld id="{911AD90E-AE50-48B2-954D-3C61712566FC}" type="datetime1">
              <a:rPr lang="en-US" smtClean="0"/>
              <a:t>9/3/2023</a:t>
            </a:fld>
            <a:endParaRPr lang="en-US"/>
          </a:p>
        </p:txBody>
      </p:sp>
      <p:sp>
        <p:nvSpPr>
          <p:cNvPr id="6" name="Footer Placeholder 5">
            <a:extLst>
              <a:ext uri="{FF2B5EF4-FFF2-40B4-BE49-F238E27FC236}">
                <a16:creationId xmlns:a16="http://schemas.microsoft.com/office/drawing/2014/main" id="{72BC5262-AC16-4FE3-9DD8-A764BA3A7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C7804-4B71-4228-B99A-1AB02041CC76}"/>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41150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061D9-F11B-4A9D-92ED-EDE2831CD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5E64959-438D-4171-8334-FBA65650B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D4AB58-E492-453C-8146-CF65E676C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08437-3005-4AE1-B600-AE18E1986B0F}" type="datetime1">
              <a:rPr lang="en-US" smtClean="0"/>
              <a:t>9/3/2023</a:t>
            </a:fld>
            <a:endParaRPr lang="en-US"/>
          </a:p>
        </p:txBody>
      </p:sp>
      <p:sp>
        <p:nvSpPr>
          <p:cNvPr id="5" name="Footer Placeholder 4">
            <a:extLst>
              <a:ext uri="{FF2B5EF4-FFF2-40B4-BE49-F238E27FC236}">
                <a16:creationId xmlns:a16="http://schemas.microsoft.com/office/drawing/2014/main" id="{69CE051A-E6B7-41A1-BAE1-E849DF797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C239B6-E541-4C5C-A5E2-0B0DC639D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ACFD3-EB1D-4FB7-8892-41DABF4B6051}" type="slidenum">
              <a:rPr lang="en-US" smtClean="0"/>
              <a:t>‹#›</a:t>
            </a:fld>
            <a:endParaRPr lang="en-US"/>
          </a:p>
        </p:txBody>
      </p:sp>
    </p:spTree>
    <p:extLst>
      <p:ext uri="{BB962C8B-B14F-4D97-AF65-F5344CB8AC3E}">
        <p14:creationId xmlns:p14="http://schemas.microsoft.com/office/powerpoint/2010/main" val="109373834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6000" b="1" kern="1200">
          <a:solidFill>
            <a:srgbClr val="333333"/>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EBF-1284-49D9-9B5D-E6B14F95165B}"/>
              </a:ext>
            </a:extLst>
          </p:cNvPr>
          <p:cNvSpPr>
            <a:spLocks noGrp="1"/>
          </p:cNvSpPr>
          <p:nvPr>
            <p:ph type="ctrTitle"/>
          </p:nvPr>
        </p:nvSpPr>
        <p:spPr>
          <a:xfrm>
            <a:off x="1457325" y="2162174"/>
            <a:ext cx="9144000" cy="2387600"/>
          </a:xfrm>
        </p:spPr>
        <p:txBody>
          <a:bodyPr>
            <a:normAutofit/>
          </a:bodyPr>
          <a:lstStyle/>
          <a:p>
            <a:r>
              <a:rPr lang="en-US" dirty="0"/>
              <a:t>JavaScript </a:t>
            </a:r>
            <a:br>
              <a:rPr lang="en-US" dirty="0"/>
            </a:br>
            <a:r>
              <a:rPr lang="en-US" dirty="0"/>
              <a:t>Overview</a:t>
            </a:r>
          </a:p>
        </p:txBody>
      </p:sp>
      <p:sp>
        <p:nvSpPr>
          <p:cNvPr id="3" name="Subtitle 2">
            <a:extLst>
              <a:ext uri="{FF2B5EF4-FFF2-40B4-BE49-F238E27FC236}">
                <a16:creationId xmlns:a16="http://schemas.microsoft.com/office/drawing/2014/main" id="{17F148C1-F22D-46AD-AD7D-2B58F4D3271F}"/>
              </a:ext>
            </a:extLst>
          </p:cNvPr>
          <p:cNvSpPr>
            <a:spLocks noGrp="1"/>
          </p:cNvSpPr>
          <p:nvPr>
            <p:ph type="subTitle" idx="1"/>
          </p:nvPr>
        </p:nvSpPr>
        <p:spPr>
          <a:xfrm>
            <a:off x="1457325" y="4886326"/>
            <a:ext cx="9144000" cy="1655762"/>
          </a:xfrm>
        </p:spPr>
        <p:txBody>
          <a:bodyPr>
            <a:normAutofit/>
          </a:bodyPr>
          <a:lstStyle/>
          <a:p>
            <a:r>
              <a:rPr lang="en-US" dirty="0"/>
              <a:t>JavaScript for React</a:t>
            </a:r>
          </a:p>
        </p:txBody>
      </p:sp>
    </p:spTree>
    <p:extLst>
      <p:ext uri="{BB962C8B-B14F-4D97-AF65-F5344CB8AC3E}">
        <p14:creationId xmlns:p14="http://schemas.microsoft.com/office/powerpoint/2010/main" val="229590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63F0-5627-48C3-A614-468151EF7860}"/>
              </a:ext>
            </a:extLst>
          </p:cNvPr>
          <p:cNvSpPr>
            <a:spLocks noGrp="1"/>
          </p:cNvSpPr>
          <p:nvPr>
            <p:ph type="title"/>
          </p:nvPr>
        </p:nvSpPr>
        <p:spPr/>
        <p:txBody>
          <a:bodyPr/>
          <a:lstStyle/>
          <a:p>
            <a:r>
              <a:rPr lang="en-US" dirty="0"/>
              <a:t>Web development languages</a:t>
            </a:r>
          </a:p>
        </p:txBody>
      </p:sp>
      <p:sp>
        <p:nvSpPr>
          <p:cNvPr id="3" name="Content Placeholder 2">
            <a:extLst>
              <a:ext uri="{FF2B5EF4-FFF2-40B4-BE49-F238E27FC236}">
                <a16:creationId xmlns:a16="http://schemas.microsoft.com/office/drawing/2014/main" id="{28DCDF2C-A254-43CC-8D32-E018CAC2A1C0}"/>
              </a:ext>
            </a:extLst>
          </p:cNvPr>
          <p:cNvSpPr>
            <a:spLocks noGrp="1"/>
          </p:cNvSpPr>
          <p:nvPr>
            <p:ph idx="1"/>
          </p:nvPr>
        </p:nvSpPr>
        <p:spPr/>
        <p:txBody>
          <a:bodyPr/>
          <a:lstStyle/>
          <a:p>
            <a:r>
              <a:rPr lang="en-US" dirty="0"/>
              <a:t>HTML</a:t>
            </a:r>
          </a:p>
          <a:p>
            <a:pPr lvl="1"/>
            <a:r>
              <a:rPr lang="en-US" dirty="0"/>
              <a:t>Structure and content</a:t>
            </a:r>
          </a:p>
          <a:p>
            <a:r>
              <a:rPr lang="en-US" dirty="0"/>
              <a:t>CSS</a:t>
            </a:r>
          </a:p>
          <a:p>
            <a:pPr lvl="1"/>
            <a:r>
              <a:rPr lang="en-US" dirty="0"/>
              <a:t>Styling and layout</a:t>
            </a:r>
          </a:p>
          <a:p>
            <a:r>
              <a:rPr lang="en-US" dirty="0"/>
              <a:t>JavaScript</a:t>
            </a:r>
          </a:p>
          <a:p>
            <a:pPr lvl="1"/>
            <a:r>
              <a:rPr lang="en-US" dirty="0"/>
              <a:t>Dynamic interactivity</a:t>
            </a:r>
          </a:p>
        </p:txBody>
      </p:sp>
      <p:sp>
        <p:nvSpPr>
          <p:cNvPr id="4" name="Slide Number Placeholder 3">
            <a:extLst>
              <a:ext uri="{FF2B5EF4-FFF2-40B4-BE49-F238E27FC236}">
                <a16:creationId xmlns:a16="http://schemas.microsoft.com/office/drawing/2014/main" id="{76A7DD3F-CB69-4D03-83DA-C634DFFC9B3B}"/>
              </a:ext>
            </a:extLst>
          </p:cNvPr>
          <p:cNvSpPr>
            <a:spLocks noGrp="1"/>
          </p:cNvSpPr>
          <p:nvPr>
            <p:ph type="sldNum" sz="quarter" idx="12"/>
          </p:nvPr>
        </p:nvSpPr>
        <p:spPr/>
        <p:txBody>
          <a:bodyPr/>
          <a:lstStyle/>
          <a:p>
            <a:fld id="{1D8ACFD3-EB1D-4FB7-8892-41DABF4B6051}" type="slidenum">
              <a:rPr lang="en-US" smtClean="0"/>
              <a:t>2</a:t>
            </a:fld>
            <a:endParaRPr lang="en-US" dirty="0"/>
          </a:p>
        </p:txBody>
      </p:sp>
    </p:spTree>
    <p:extLst>
      <p:ext uri="{BB962C8B-B14F-4D97-AF65-F5344CB8AC3E}">
        <p14:creationId xmlns:p14="http://schemas.microsoft.com/office/powerpoint/2010/main" val="148535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892E-0CAC-4EBD-B593-58C0ECBCDF22}"/>
              </a:ext>
            </a:extLst>
          </p:cNvPr>
          <p:cNvSpPr>
            <a:spLocks noGrp="1"/>
          </p:cNvSpPr>
          <p:nvPr>
            <p:ph type="title"/>
          </p:nvPr>
        </p:nvSpPr>
        <p:spPr/>
        <p:txBody>
          <a:bodyPr>
            <a:normAutofit/>
          </a:bodyPr>
          <a:lstStyle/>
          <a:p>
            <a:r>
              <a:rPr lang="en-US" dirty="0"/>
              <a:t>Intro to JavaScript </a:t>
            </a:r>
          </a:p>
        </p:txBody>
      </p:sp>
      <p:sp>
        <p:nvSpPr>
          <p:cNvPr id="3" name="Content Placeholder 2">
            <a:extLst>
              <a:ext uri="{FF2B5EF4-FFF2-40B4-BE49-F238E27FC236}">
                <a16:creationId xmlns:a16="http://schemas.microsoft.com/office/drawing/2014/main" id="{8FE5DAEA-DD88-4D10-BD60-2E23C39F5630}"/>
              </a:ext>
            </a:extLst>
          </p:cNvPr>
          <p:cNvSpPr>
            <a:spLocks noGrp="1"/>
          </p:cNvSpPr>
          <p:nvPr>
            <p:ph idx="1"/>
          </p:nvPr>
        </p:nvSpPr>
        <p:spPr/>
        <p:txBody>
          <a:bodyPr>
            <a:normAutofit/>
          </a:bodyPr>
          <a:lstStyle/>
          <a:p>
            <a:r>
              <a:rPr lang="en-US" dirty="0"/>
              <a:t>JavaScript is a lightweight, interpreted or JIT compiled programming language </a:t>
            </a:r>
          </a:p>
          <a:p>
            <a:pPr lvl="1"/>
            <a:r>
              <a:rPr lang="en-US"/>
              <a:t>Most well-known </a:t>
            </a:r>
            <a:r>
              <a:rPr lang="en-US" dirty="0"/>
              <a:t>scripting language for web pages</a:t>
            </a:r>
          </a:p>
          <a:p>
            <a:r>
              <a:rPr lang="en-US" dirty="0"/>
              <a:t>All browsers have a JavaScript engine that executes JavaScript code</a:t>
            </a:r>
          </a:p>
          <a:p>
            <a:pPr lvl="1"/>
            <a:r>
              <a:rPr lang="en-US" dirty="0"/>
              <a:t>JavaScript can also be used to implement server programs (e.g. Node.js)</a:t>
            </a:r>
          </a:p>
        </p:txBody>
      </p:sp>
      <p:sp>
        <p:nvSpPr>
          <p:cNvPr id="5" name="Slide Number Placeholder 4">
            <a:extLst>
              <a:ext uri="{FF2B5EF4-FFF2-40B4-BE49-F238E27FC236}">
                <a16:creationId xmlns:a16="http://schemas.microsoft.com/office/drawing/2014/main" id="{2750BFAF-CEEF-426B-B800-C79968F6A459}"/>
              </a:ext>
            </a:extLst>
          </p:cNvPr>
          <p:cNvSpPr>
            <a:spLocks noGrp="1"/>
          </p:cNvSpPr>
          <p:nvPr>
            <p:ph type="sldNum" sz="quarter" idx="12"/>
          </p:nvPr>
        </p:nvSpPr>
        <p:spPr/>
        <p:txBody>
          <a:bodyPr/>
          <a:lstStyle/>
          <a:p>
            <a:fld id="{1D8ACFD3-EB1D-4FB7-8892-41DABF4B6051}" type="slidenum">
              <a:rPr lang="en-US" smtClean="0"/>
              <a:t>3</a:t>
            </a:fld>
            <a:endParaRPr lang="en-US" dirty="0"/>
          </a:p>
        </p:txBody>
      </p:sp>
    </p:spTree>
    <p:extLst>
      <p:ext uri="{BB962C8B-B14F-4D97-AF65-F5344CB8AC3E}">
        <p14:creationId xmlns:p14="http://schemas.microsoft.com/office/powerpoint/2010/main" val="274650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8C12-578C-49BC-ABF2-34D23953B358}"/>
              </a:ext>
            </a:extLst>
          </p:cNvPr>
          <p:cNvSpPr>
            <a:spLocks noGrp="1"/>
          </p:cNvSpPr>
          <p:nvPr>
            <p:ph type="title"/>
          </p:nvPr>
        </p:nvSpPr>
        <p:spPr/>
        <p:txBody>
          <a:bodyPr/>
          <a:lstStyle/>
          <a:p>
            <a:r>
              <a:rPr lang="en-US" dirty="0"/>
              <a:t>JavaScript versions</a:t>
            </a:r>
            <a:endParaRPr lang="en-MY" dirty="0"/>
          </a:p>
        </p:txBody>
      </p:sp>
      <p:sp>
        <p:nvSpPr>
          <p:cNvPr id="3" name="Content Placeholder 2">
            <a:extLst>
              <a:ext uri="{FF2B5EF4-FFF2-40B4-BE49-F238E27FC236}">
                <a16:creationId xmlns:a16="http://schemas.microsoft.com/office/drawing/2014/main" id="{74289D99-D861-4C7E-9F7A-632E99FBAC48}"/>
              </a:ext>
            </a:extLst>
          </p:cNvPr>
          <p:cNvSpPr>
            <a:spLocks noGrp="1"/>
          </p:cNvSpPr>
          <p:nvPr>
            <p:ph idx="1"/>
          </p:nvPr>
        </p:nvSpPr>
        <p:spPr/>
        <p:txBody>
          <a:bodyPr>
            <a:normAutofit fontScale="92500" lnSpcReduction="10000"/>
          </a:bodyPr>
          <a:lstStyle/>
          <a:p>
            <a:r>
              <a:rPr lang="en-US" dirty="0"/>
              <a:t>Created by Brendan </a:t>
            </a:r>
            <a:r>
              <a:rPr lang="en-US" dirty="0" err="1"/>
              <a:t>Eich</a:t>
            </a:r>
            <a:r>
              <a:rPr lang="en-US" dirty="0"/>
              <a:t> at Netscape in 1995</a:t>
            </a:r>
          </a:p>
          <a:p>
            <a:pPr lvl="1"/>
            <a:r>
              <a:rPr lang="en-US" dirty="0"/>
              <a:t>Adopted as a standard by ECMA in 1997 - ECMA262 standard for ECMAScript</a:t>
            </a:r>
          </a:p>
          <a:p>
            <a:r>
              <a:rPr lang="en-US" dirty="0"/>
              <a:t> 2 main revisions (2009, 2015)</a:t>
            </a:r>
          </a:p>
          <a:p>
            <a:pPr lvl="1"/>
            <a:r>
              <a:rPr lang="en-US" dirty="0"/>
              <a:t>ES6 (ECMA2015) represents the most significant update to the language</a:t>
            </a:r>
          </a:p>
          <a:p>
            <a:pPr lvl="1"/>
            <a:r>
              <a:rPr lang="en-US" dirty="0"/>
              <a:t>Yearly additions since then (ECMA2016 – 2021)</a:t>
            </a:r>
          </a:p>
          <a:p>
            <a:endParaRPr lang="en-US" dirty="0"/>
          </a:p>
          <a:p>
            <a:endParaRPr lang="en-US" dirty="0"/>
          </a:p>
          <a:p>
            <a:endParaRPr lang="en-US" dirty="0"/>
          </a:p>
          <a:p>
            <a:endParaRPr lang="en-MY" dirty="0"/>
          </a:p>
        </p:txBody>
      </p:sp>
      <p:sp>
        <p:nvSpPr>
          <p:cNvPr id="4" name="Slide Number Placeholder 3">
            <a:extLst>
              <a:ext uri="{FF2B5EF4-FFF2-40B4-BE49-F238E27FC236}">
                <a16:creationId xmlns:a16="http://schemas.microsoft.com/office/drawing/2014/main" id="{58345DD2-9BB4-42D0-8789-58CE1A7DD8FA}"/>
              </a:ext>
            </a:extLst>
          </p:cNvPr>
          <p:cNvSpPr>
            <a:spLocks noGrp="1"/>
          </p:cNvSpPr>
          <p:nvPr>
            <p:ph type="sldNum" sz="quarter" idx="12"/>
          </p:nvPr>
        </p:nvSpPr>
        <p:spPr/>
        <p:txBody>
          <a:bodyPr/>
          <a:lstStyle/>
          <a:p>
            <a:fld id="{1D8ACFD3-EB1D-4FB7-8892-41DABF4B6051}" type="slidenum">
              <a:rPr lang="en-US" smtClean="0"/>
              <a:t>4</a:t>
            </a:fld>
            <a:endParaRPr lang="en-US" dirty="0"/>
          </a:p>
        </p:txBody>
      </p:sp>
    </p:spTree>
    <p:extLst>
      <p:ext uri="{BB962C8B-B14F-4D97-AF65-F5344CB8AC3E}">
        <p14:creationId xmlns:p14="http://schemas.microsoft.com/office/powerpoint/2010/main" val="258782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5B2B-4F65-4BBC-AAB2-32E85D19C25C}"/>
              </a:ext>
            </a:extLst>
          </p:cNvPr>
          <p:cNvSpPr>
            <a:spLocks noGrp="1"/>
          </p:cNvSpPr>
          <p:nvPr>
            <p:ph type="title"/>
          </p:nvPr>
        </p:nvSpPr>
        <p:spPr/>
        <p:txBody>
          <a:bodyPr/>
          <a:lstStyle/>
          <a:p>
            <a:r>
              <a:rPr lang="en-US" dirty="0"/>
              <a:t>JavaScript engine</a:t>
            </a:r>
            <a:endParaRPr lang="en-MY" dirty="0"/>
          </a:p>
        </p:txBody>
      </p:sp>
      <p:sp>
        <p:nvSpPr>
          <p:cNvPr id="3" name="Content Placeholder 2">
            <a:extLst>
              <a:ext uri="{FF2B5EF4-FFF2-40B4-BE49-F238E27FC236}">
                <a16:creationId xmlns:a16="http://schemas.microsoft.com/office/drawing/2014/main" id="{98229850-6916-4AD0-99F3-B0E345F10977}"/>
              </a:ext>
            </a:extLst>
          </p:cNvPr>
          <p:cNvSpPr>
            <a:spLocks noGrp="1"/>
          </p:cNvSpPr>
          <p:nvPr>
            <p:ph idx="1"/>
          </p:nvPr>
        </p:nvSpPr>
        <p:spPr/>
        <p:txBody>
          <a:bodyPr>
            <a:normAutofit/>
          </a:bodyPr>
          <a:lstStyle/>
          <a:p>
            <a:r>
              <a:rPr lang="en-MY" dirty="0"/>
              <a:t>Core software component in the browser that executes JavaScript code</a:t>
            </a:r>
          </a:p>
          <a:p>
            <a:pPr lvl="1"/>
            <a:r>
              <a:rPr lang="en-MY" dirty="0"/>
              <a:t>Early engines were pure interpreters</a:t>
            </a:r>
          </a:p>
          <a:p>
            <a:pPr lvl="1"/>
            <a:r>
              <a:rPr lang="en-MY" dirty="0"/>
              <a:t>Modern-day engines use just-in-time (JIT) compilation for optimal performance</a:t>
            </a:r>
          </a:p>
          <a:p>
            <a:r>
              <a:rPr lang="en-MY" dirty="0"/>
              <a:t>Runs in tandem with the rendering engine of the browser</a:t>
            </a:r>
          </a:p>
        </p:txBody>
      </p:sp>
      <p:sp>
        <p:nvSpPr>
          <p:cNvPr id="4" name="Slide Number Placeholder 3">
            <a:extLst>
              <a:ext uri="{FF2B5EF4-FFF2-40B4-BE49-F238E27FC236}">
                <a16:creationId xmlns:a16="http://schemas.microsoft.com/office/drawing/2014/main" id="{73405A69-3425-4EEA-A7FD-7FA94E8ABC46}"/>
              </a:ext>
            </a:extLst>
          </p:cNvPr>
          <p:cNvSpPr>
            <a:spLocks noGrp="1"/>
          </p:cNvSpPr>
          <p:nvPr>
            <p:ph type="sldNum" sz="quarter" idx="12"/>
          </p:nvPr>
        </p:nvSpPr>
        <p:spPr/>
        <p:txBody>
          <a:bodyPr/>
          <a:lstStyle/>
          <a:p>
            <a:fld id="{1D8ACFD3-EB1D-4FB7-8892-41DABF4B6051}" type="slidenum">
              <a:rPr lang="en-US" smtClean="0"/>
              <a:t>5</a:t>
            </a:fld>
            <a:endParaRPr lang="en-US" dirty="0"/>
          </a:p>
        </p:txBody>
      </p:sp>
    </p:spTree>
    <p:extLst>
      <p:ext uri="{BB962C8B-B14F-4D97-AF65-F5344CB8AC3E}">
        <p14:creationId xmlns:p14="http://schemas.microsoft.com/office/powerpoint/2010/main" val="226162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5B2B-4F65-4BBC-AAB2-32E85D19C25C}"/>
              </a:ext>
            </a:extLst>
          </p:cNvPr>
          <p:cNvSpPr>
            <a:spLocks noGrp="1"/>
          </p:cNvSpPr>
          <p:nvPr>
            <p:ph type="title"/>
          </p:nvPr>
        </p:nvSpPr>
        <p:spPr/>
        <p:txBody>
          <a:bodyPr/>
          <a:lstStyle/>
          <a:p>
            <a:r>
              <a:rPr lang="en-US" dirty="0"/>
              <a:t>JavaScript engine</a:t>
            </a:r>
            <a:endParaRPr lang="en-MY" dirty="0"/>
          </a:p>
        </p:txBody>
      </p:sp>
      <p:sp>
        <p:nvSpPr>
          <p:cNvPr id="3" name="Content Placeholder 2">
            <a:extLst>
              <a:ext uri="{FF2B5EF4-FFF2-40B4-BE49-F238E27FC236}">
                <a16:creationId xmlns:a16="http://schemas.microsoft.com/office/drawing/2014/main" id="{98229850-6916-4AD0-99F3-B0E345F10977}"/>
              </a:ext>
            </a:extLst>
          </p:cNvPr>
          <p:cNvSpPr>
            <a:spLocks noGrp="1"/>
          </p:cNvSpPr>
          <p:nvPr>
            <p:ph idx="1"/>
          </p:nvPr>
        </p:nvSpPr>
        <p:spPr/>
        <p:txBody>
          <a:bodyPr>
            <a:normAutofit/>
          </a:bodyPr>
          <a:lstStyle/>
          <a:p>
            <a:r>
              <a:rPr lang="en-MY" dirty="0"/>
              <a:t>Some common JavaScript engines</a:t>
            </a:r>
          </a:p>
          <a:p>
            <a:pPr lvl="1"/>
            <a:r>
              <a:rPr lang="en-MY" dirty="0"/>
              <a:t>V8 for Chrome (Chromium), also used for Node.js </a:t>
            </a:r>
          </a:p>
          <a:p>
            <a:pPr lvl="1"/>
            <a:r>
              <a:rPr lang="en-MY" dirty="0" err="1"/>
              <a:t>Spidermonkey</a:t>
            </a:r>
            <a:r>
              <a:rPr lang="en-MY" dirty="0"/>
              <a:t> for Firefox</a:t>
            </a:r>
          </a:p>
          <a:p>
            <a:pPr lvl="1"/>
            <a:r>
              <a:rPr lang="en-MY" dirty="0" err="1"/>
              <a:t>JavaScriptCore</a:t>
            </a:r>
            <a:r>
              <a:rPr lang="en-MY" dirty="0"/>
              <a:t> for Safari</a:t>
            </a:r>
          </a:p>
          <a:p>
            <a:pPr lvl="1"/>
            <a:r>
              <a:rPr lang="en-MY" dirty="0"/>
              <a:t>Chakra for IE (but Edge uses Chromium now)</a:t>
            </a:r>
          </a:p>
        </p:txBody>
      </p:sp>
      <p:sp>
        <p:nvSpPr>
          <p:cNvPr id="4" name="Slide Number Placeholder 3">
            <a:extLst>
              <a:ext uri="{FF2B5EF4-FFF2-40B4-BE49-F238E27FC236}">
                <a16:creationId xmlns:a16="http://schemas.microsoft.com/office/drawing/2014/main" id="{73405A69-3425-4EEA-A7FD-7FA94E8ABC46}"/>
              </a:ext>
            </a:extLst>
          </p:cNvPr>
          <p:cNvSpPr>
            <a:spLocks noGrp="1"/>
          </p:cNvSpPr>
          <p:nvPr>
            <p:ph type="sldNum" sz="quarter" idx="12"/>
          </p:nvPr>
        </p:nvSpPr>
        <p:spPr/>
        <p:txBody>
          <a:bodyPr/>
          <a:lstStyle/>
          <a:p>
            <a:fld id="{1D8ACFD3-EB1D-4FB7-8892-41DABF4B6051}" type="slidenum">
              <a:rPr lang="en-US" smtClean="0"/>
              <a:t>6</a:t>
            </a:fld>
            <a:endParaRPr lang="en-US" dirty="0"/>
          </a:p>
        </p:txBody>
      </p:sp>
    </p:spTree>
    <p:extLst>
      <p:ext uri="{BB962C8B-B14F-4D97-AF65-F5344CB8AC3E}">
        <p14:creationId xmlns:p14="http://schemas.microsoft.com/office/powerpoint/2010/main" val="363452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54A021-1D40-4D53-83FC-2D44C24966AD}"/>
              </a:ext>
            </a:extLst>
          </p:cNvPr>
          <p:cNvSpPr>
            <a:spLocks noGrp="1"/>
          </p:cNvSpPr>
          <p:nvPr>
            <p:ph type="sldNum" sz="quarter" idx="12"/>
          </p:nvPr>
        </p:nvSpPr>
        <p:spPr/>
        <p:txBody>
          <a:bodyPr/>
          <a:lstStyle/>
          <a:p>
            <a:fld id="{1D8ACFD3-EB1D-4FB7-8892-41DABF4B6051}" type="slidenum">
              <a:rPr lang="en-US" smtClean="0"/>
              <a:t>7</a:t>
            </a:fld>
            <a:endParaRPr lang="en-US"/>
          </a:p>
        </p:txBody>
      </p:sp>
      <p:pic>
        <p:nvPicPr>
          <p:cNvPr id="4" name="Picture 3" descr="Text&#10;&#10;Description automatically generated">
            <a:extLst>
              <a:ext uri="{FF2B5EF4-FFF2-40B4-BE49-F238E27FC236}">
                <a16:creationId xmlns:a16="http://schemas.microsoft.com/office/drawing/2014/main" id="{EF7B7266-899A-4BF8-B593-3C58811ED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22" y="188911"/>
            <a:ext cx="6350000" cy="6350000"/>
          </a:xfrm>
          <a:prstGeom prst="rect">
            <a:avLst/>
          </a:prstGeom>
        </p:spPr>
      </p:pic>
      <p:pic>
        <p:nvPicPr>
          <p:cNvPr id="6" name="Picture 5" descr="A picture containing person, hairpiece&#10;&#10;Description automatically generated">
            <a:extLst>
              <a:ext uri="{FF2B5EF4-FFF2-40B4-BE49-F238E27FC236}">
                <a16:creationId xmlns:a16="http://schemas.microsoft.com/office/drawing/2014/main" id="{E2F69DE4-8850-4D6D-8D09-392032207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318" y="2144129"/>
            <a:ext cx="5105987" cy="2137390"/>
          </a:xfrm>
          <a:prstGeom prst="rect">
            <a:avLst/>
          </a:prstGeom>
        </p:spPr>
      </p:pic>
    </p:spTree>
    <p:extLst>
      <p:ext uri="{BB962C8B-B14F-4D97-AF65-F5344CB8AC3E}">
        <p14:creationId xmlns:p14="http://schemas.microsoft.com/office/powerpoint/2010/main" val="367431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DCCCE-5164-4A52-8CEF-F5503919BEF1}"/>
              </a:ext>
            </a:extLst>
          </p:cNvPr>
          <p:cNvSpPr>
            <a:spLocks noGrp="1"/>
          </p:cNvSpPr>
          <p:nvPr>
            <p:ph type="sldNum" sz="quarter" idx="12"/>
          </p:nvPr>
        </p:nvSpPr>
        <p:spPr/>
        <p:txBody>
          <a:bodyPr/>
          <a:lstStyle/>
          <a:p>
            <a:fld id="{1D8ACFD3-EB1D-4FB7-8892-41DABF4B6051}" type="slidenum">
              <a:rPr lang="en-US" smtClean="0"/>
              <a:t>8</a:t>
            </a:fld>
            <a:endParaRPr lang="en-US"/>
          </a:p>
        </p:txBody>
      </p:sp>
      <p:pic>
        <p:nvPicPr>
          <p:cNvPr id="4" name="Picture 3" descr="Chart, bar chart&#10;&#10;Description automatically generated">
            <a:extLst>
              <a:ext uri="{FF2B5EF4-FFF2-40B4-BE49-F238E27FC236}">
                <a16:creationId xmlns:a16="http://schemas.microsoft.com/office/drawing/2014/main" id="{B407A268-CFCB-47C1-8AB1-FE0A7E461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6234"/>
            <a:ext cx="12192000" cy="4417621"/>
          </a:xfrm>
          <a:prstGeom prst="rect">
            <a:avLst/>
          </a:prstGeom>
        </p:spPr>
      </p:pic>
      <p:sp>
        <p:nvSpPr>
          <p:cNvPr id="5" name="Title 1">
            <a:extLst>
              <a:ext uri="{FF2B5EF4-FFF2-40B4-BE49-F238E27FC236}">
                <a16:creationId xmlns:a16="http://schemas.microsoft.com/office/drawing/2014/main" id="{CA246A65-F153-421F-8641-47B609A2AC3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6000" b="1" kern="1200">
                <a:solidFill>
                  <a:srgbClr val="333333"/>
                </a:solidFill>
                <a:latin typeface="Garamond" panose="02020404030301010803" pitchFamily="18" charset="0"/>
                <a:ea typeface="+mj-ea"/>
                <a:cs typeface="+mj-cs"/>
              </a:defRPr>
            </a:lvl1pPr>
          </a:lstStyle>
          <a:p>
            <a:r>
              <a:rPr lang="en-US" dirty="0"/>
              <a:t>Stack overflow Survey 2021</a:t>
            </a:r>
            <a:endParaRPr lang="en-MY" dirty="0"/>
          </a:p>
        </p:txBody>
      </p:sp>
    </p:spTree>
    <p:extLst>
      <p:ext uri="{BB962C8B-B14F-4D97-AF65-F5344CB8AC3E}">
        <p14:creationId xmlns:p14="http://schemas.microsoft.com/office/powerpoint/2010/main" val="1595240013"/>
      </p:ext>
    </p:extLst>
  </p:cSld>
  <p:clrMapOvr>
    <a:masterClrMapping/>
  </p:clrMapOvr>
</p:sld>
</file>

<file path=ppt/theme/theme1.xml><?xml version="1.0" encoding="utf-8"?>
<a:theme xmlns:a="http://schemas.openxmlformats.org/drawingml/2006/main" name="Video slides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TotalTime>
  <Words>1055</Words>
  <Application>Microsoft Office PowerPoint</Application>
  <PresentationFormat>Widescreen</PresentationFormat>
  <Paragraphs>76</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Garamond</vt:lpstr>
      <vt:lpstr>Georgia</vt:lpstr>
      <vt:lpstr>Gill Sans MT</vt:lpstr>
      <vt:lpstr>Palatino Linotype</vt:lpstr>
      <vt:lpstr>Segoe UI</vt:lpstr>
      <vt:lpstr>Wingdings</vt:lpstr>
      <vt:lpstr>Video slides theme</vt:lpstr>
      <vt:lpstr>JavaScript  Overview</vt:lpstr>
      <vt:lpstr>Web development languages</vt:lpstr>
      <vt:lpstr>Intro to JavaScript </vt:lpstr>
      <vt:lpstr>JavaScript versions</vt:lpstr>
      <vt:lpstr>JavaScript engine</vt:lpstr>
      <vt:lpstr>JavaScript engine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tan</dc:creator>
  <cp:lastModifiedBy>Victor Tan</cp:lastModifiedBy>
  <cp:revision>188</cp:revision>
  <dcterms:created xsi:type="dcterms:W3CDTF">2019-11-01T05:22:45Z</dcterms:created>
  <dcterms:modified xsi:type="dcterms:W3CDTF">2023-09-02T23:27:51Z</dcterms:modified>
</cp:coreProperties>
</file>