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Downloads\20200613_chartsByP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Downloads\20200613_chartsByP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 over File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 &amp; Prelim. Charts'!$I$1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8575">
              <a:solidFill>
                <a:srgbClr val="FF6361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'Data &amp; Prelim. Charts'!$H$2:$H$11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422</c:v>
                </c:pt>
                <c:pt idx="3">
                  <c:v>456</c:v>
                </c:pt>
                <c:pt idx="4">
                  <c:v>2313</c:v>
                </c:pt>
                <c:pt idx="5">
                  <c:v>2690</c:v>
                </c:pt>
                <c:pt idx="6">
                  <c:v>23842</c:v>
                </c:pt>
                <c:pt idx="7">
                  <c:v>25060</c:v>
                </c:pt>
                <c:pt idx="8">
                  <c:v>238805</c:v>
                </c:pt>
                <c:pt idx="9">
                  <c:v>5222145</c:v>
                </c:pt>
              </c:numCache>
            </c:numRef>
          </c:xVal>
          <c:yVal>
            <c:numRef>
              <c:f>'Data &amp; Prelim. Charts'!$I$2:$I$11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51</c:v>
                </c:pt>
                <c:pt idx="3">
                  <c:v>49</c:v>
                </c:pt>
                <c:pt idx="4">
                  <c:v>111</c:v>
                </c:pt>
                <c:pt idx="5">
                  <c:v>640</c:v>
                </c:pt>
                <c:pt idx="6">
                  <c:v>587</c:v>
                </c:pt>
                <c:pt idx="7">
                  <c:v>509</c:v>
                </c:pt>
                <c:pt idx="8">
                  <c:v>3571</c:v>
                </c:pt>
                <c:pt idx="9">
                  <c:v>35914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6F-45BE-B095-2B62569E1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311520"/>
        <c:axId val="1116010192"/>
      </c:scatterChart>
      <c:valAx>
        <c:axId val="143231152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</a:t>
                </a:r>
                <a:r>
                  <a:rPr lang="el-GR"/>
                  <a:t> </a:t>
                </a:r>
                <a:r>
                  <a:rPr lang="en-US"/>
                  <a:t>(log.scale) 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16010192"/>
        <c:crosses val="autoZero"/>
        <c:crossBetween val="midCat"/>
      </c:valAx>
      <c:valAx>
        <c:axId val="111601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Excecution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3231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 over #JSON Objects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 &amp; Prelim. Charts'!$L$1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5400">
              <a:solidFill>
                <a:srgbClr val="FF6361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'Data &amp; Prelim. Charts'!$K$2:$K$11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248</c:v>
                </c:pt>
                <c:pt idx="3">
                  <c:v>1515</c:v>
                </c:pt>
                <c:pt idx="4">
                  <c:v>21640</c:v>
                </c:pt>
                <c:pt idx="5">
                  <c:v>9059</c:v>
                </c:pt>
                <c:pt idx="6">
                  <c:v>81047</c:v>
                </c:pt>
                <c:pt idx="7">
                  <c:v>200000</c:v>
                </c:pt>
                <c:pt idx="8">
                  <c:v>1223094</c:v>
                </c:pt>
                <c:pt idx="9">
                  <c:v>6685900</c:v>
                </c:pt>
              </c:numCache>
            </c:numRef>
          </c:xVal>
          <c:yVal>
            <c:numRef>
              <c:f>'Data &amp; Prelim. Charts'!$L$2:$L$11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51</c:v>
                </c:pt>
                <c:pt idx="3">
                  <c:v>49</c:v>
                </c:pt>
                <c:pt idx="4">
                  <c:v>111</c:v>
                </c:pt>
                <c:pt idx="5">
                  <c:v>640</c:v>
                </c:pt>
                <c:pt idx="6">
                  <c:v>587</c:v>
                </c:pt>
                <c:pt idx="7">
                  <c:v>509</c:v>
                </c:pt>
                <c:pt idx="8">
                  <c:v>3571</c:v>
                </c:pt>
                <c:pt idx="9">
                  <c:v>35914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9A-447E-8813-3FD4ED322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1267264"/>
        <c:axId val="1366544816"/>
      </c:scatterChart>
      <c:valAx>
        <c:axId val="143126726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JSON Objects</a:t>
                </a:r>
                <a:r>
                  <a:rPr lang="el-GR"/>
                  <a:t> (</a:t>
                </a:r>
                <a:r>
                  <a:rPr lang="en-US"/>
                  <a:t>log.scale)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366544816"/>
        <c:crosses val="autoZero"/>
        <c:crossBetween val="midCat"/>
      </c:valAx>
      <c:valAx>
        <c:axId val="13665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Excecution Time</a:t>
                </a:r>
                <a:r>
                  <a:rPr lang="el-GR"/>
                  <a:t> </a:t>
                </a:r>
                <a:r>
                  <a:rPr lang="en-US"/>
                  <a:t>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3126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4CF9-58A8-4660-8129-9732A17D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BCFE5-1C51-462B-8AF6-4D02E3CA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F1E-096B-4540-A5F1-8829A9AD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6DCC-DB3E-40A1-88C9-64A99C28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E870-2018-440F-9D44-05F46D5C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09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87C7-754C-4A88-A59F-0F0B1B7E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6A86B-ADB0-44B0-AF58-4AB63638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D224-B141-44B6-9307-DFCB7ED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4AA6-B778-45A9-A548-6A0DF58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F670-1D07-48F1-AFE2-7ACB036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55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DD65F-0300-418A-98DA-D97D46C0A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239B-22A1-4CC8-984B-358B3BA4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4C8E-946F-4501-8652-859E67CB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5B18-2F87-4A46-B4F5-4B5392D1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ED56-6491-4B43-AE56-F2AC243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5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85A-BA8D-447D-A31D-BEAD86B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AD46-95FB-46B9-AB3A-2711A71E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D767-5EA3-430D-BC56-EEA861D6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CA83-EB3C-41F1-97A8-E39025A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B988-8792-45F6-81F8-D6339371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46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86C3-6341-4A9C-B4A5-02C22F5E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A238-EEF1-40F1-958A-F73BD684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30D2-9DCC-486D-988E-D8E6C439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C0BD-C482-4690-80EE-0A341DE9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076D-2053-453D-B4A4-E1FC4588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239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47BE-BD15-447B-AC56-3F253658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9AC2-0F58-4CA4-86A5-25ADD8BE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5FC1-A752-4926-AB42-88413E95C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7A94-1682-47F5-B4C2-916083D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62B3-200D-427A-A803-15CBABA8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0B21-9B94-4263-BD26-F57E443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2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063B-9790-4162-AB8E-DED7896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2C5A-A5FB-465E-BE45-043A82B6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04D8-2879-4966-B3BA-2DDE6CE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83102-36D1-4395-AAE3-92662CEB4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BD1D-EB73-4A67-BAE7-DCE53E3F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AF3F5-A6A7-4B6D-88DF-886CFD90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B095D-E264-4122-904C-CA4E1FD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0DF02-0936-4D92-9DA5-EC12A34A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79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C69-50AC-4309-9043-85DAA770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F38B-B70A-40B8-A667-3D88B25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D35E-F474-4594-ACC4-3CFCB4EA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621B0-4E41-4165-98BD-9BF878A4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4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0CAD9-DE60-47C0-BF56-B511BBF3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43893-B9A3-4AD9-AF8E-1857DB9E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C590-E851-4974-A8AD-87410CBE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59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BC8-4FB4-4A2B-B40E-A15AB697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3245-D146-4D06-917B-95CC11FA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5A748-7287-4F84-B11D-62C58023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6323-1F7A-4747-BDE6-B386D729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5698-02C3-4BB1-89F9-4DEC064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DDC4-DA26-4809-ACC4-FDE67579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18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812-3F25-45C2-B48C-81BBDC01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F3A0D-AC28-4D72-8CE2-367A4891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EA18-4D5B-4BC8-964D-A38E3304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1D4E-0B48-4540-A40E-03E90FE7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8E78-4FA0-46C7-A031-BDBFA06C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037F-EA43-4FC0-BF87-3B22230F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FE32-B8EC-4CFB-8C30-AF5F4955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D673-538E-4608-9120-A0DBC500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7EF2-1224-4B64-84A4-4370DC0B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B469-0940-4033-AC21-E12CEF48AD07}" type="datetimeFigureOut">
              <a:rPr lang="el-GR" smtClean="0"/>
              <a:t>15/7/2020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5162-93B0-4ABD-8D6F-A81465230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B7C4-1610-4A69-9121-BBA7694C1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6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2AA-00B9-4523-8B1D-1560BDC94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ΕΞΑΓΩΓΗ ΚΑΙ ΟΠΤΙΚΟΠΟΙΗΣΗ ΕΚΔΟΣΕΩΝ ΤΟΥ ΣΧΗΜΑΤΟΣ ΔΕΔΟΜΕΝΩΝ ΤΥΠΟΥ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E2B1D-7BA2-4191-885D-CB8A911A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Θωμάς </a:t>
            </a:r>
            <a:r>
              <a:rPr lang="el-GR" dirty="0" err="1"/>
              <a:t>Σιώζος</a:t>
            </a:r>
            <a:endParaRPr lang="el-GR" dirty="0"/>
          </a:p>
          <a:p>
            <a:r>
              <a:rPr lang="el-GR" dirty="0"/>
              <a:t>Επιβλέπων: Π. Βασιλειάδης</a:t>
            </a:r>
          </a:p>
          <a:p>
            <a:endParaRPr lang="el-GR" dirty="0"/>
          </a:p>
          <a:p>
            <a:r>
              <a:rPr lang="el-GR" dirty="0"/>
              <a:t>Ιωάννινα, Ιούνιος 2020</a:t>
            </a:r>
          </a:p>
        </p:txBody>
      </p:sp>
    </p:spTree>
    <p:extLst>
      <p:ext uri="{BB962C8B-B14F-4D97-AF65-F5344CB8AC3E}">
        <p14:creationId xmlns:p14="http://schemas.microsoft.com/office/powerpoint/2010/main" val="316082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598B80-E665-480F-9C35-B83EC990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" y="796953"/>
            <a:ext cx="12178515" cy="4698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393E0-1E78-46B6-A055-51AE96E0BBEE}"/>
              </a:ext>
            </a:extLst>
          </p:cNvPr>
          <p:cNvSpPr txBox="1"/>
          <p:nvPr/>
        </p:nvSpPr>
        <p:spPr>
          <a:xfrm>
            <a:off x="2483642" y="6061047"/>
            <a:ext cx="7238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Εικόνα 1. Παράδειγμα οπτικοποίησης 4 εκδόσεων με αρχείου εισόδου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cards.json</a:t>
            </a:r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F650-7E7E-4759-90C7-F1CAF92F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32"/>
            <a:ext cx="10515600" cy="1325563"/>
          </a:xfrm>
        </p:spPr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Πειραματική Αξιολόγηση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2FF8CE-41D8-4E02-8FB9-2D38D632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8848"/>
              </p:ext>
            </p:extLst>
          </p:nvPr>
        </p:nvGraphicFramePr>
        <p:xfrm>
          <a:off x="2032000" y="1690688"/>
          <a:ext cx="8128000" cy="4357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7181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9974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18346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5471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8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File(.json)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 Size(KB)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JSON Objects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Versions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00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test_countries_2_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same_entries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85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test_countries_2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_entries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6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countries_small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5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profiles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1515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5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countries_big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2.313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21.640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87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2.690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27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city_inspections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23.842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81.047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93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photo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25.060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1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238.805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3.571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1.223.094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5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5.222.145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35.914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6.685.900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90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D33BED-5103-4837-9B9D-73F364A99072}"/>
              </a:ext>
            </a:extLst>
          </p:cNvPr>
          <p:cNvSpPr txBox="1"/>
          <p:nvPr/>
        </p:nvSpPr>
        <p:spPr>
          <a:xfrm>
            <a:off x="1931332" y="6081613"/>
            <a:ext cx="2945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>
                <a:latin typeface="Cambria" panose="02040503050406030204" pitchFamily="18" charset="0"/>
                <a:ea typeface="Cambria" panose="02040503050406030204" pitchFamily="18" charset="0"/>
              </a:rPr>
              <a:t>Πίνακας 1. Αποτελέσματα πειραμάτων</a:t>
            </a:r>
          </a:p>
        </p:txBody>
      </p:sp>
    </p:spTree>
    <p:extLst>
      <p:ext uri="{BB962C8B-B14F-4D97-AF65-F5344CB8AC3E}">
        <p14:creationId xmlns:p14="http://schemas.microsoft.com/office/powerpoint/2010/main" val="14109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BFA3F7-397E-4321-BD74-11B00680A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235553"/>
              </p:ext>
            </p:extLst>
          </p:nvPr>
        </p:nvGraphicFramePr>
        <p:xfrm>
          <a:off x="409129" y="1962150"/>
          <a:ext cx="527494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56D4E8-9248-45A3-9A1F-BFAAEDBB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179403"/>
              </p:ext>
            </p:extLst>
          </p:nvPr>
        </p:nvGraphicFramePr>
        <p:xfrm>
          <a:off x="6515450" y="1962150"/>
          <a:ext cx="5286375" cy="293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3D6DE3-F69B-47DB-B7C4-094AC0E0A8CE}"/>
              </a:ext>
            </a:extLst>
          </p:cNvPr>
          <p:cNvSpPr txBox="1"/>
          <p:nvPr/>
        </p:nvSpPr>
        <p:spPr>
          <a:xfrm>
            <a:off x="297809" y="4823911"/>
            <a:ext cx="5386265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Σχήμα </a:t>
            </a:r>
            <a:r>
              <a:rPr lang="el-GR" sz="1200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Μεταβολή του χρόνου εκτέλεσης με βάση το μέγεθος των αρχείων εισόδου</a:t>
            </a:r>
            <a:endParaRPr lang="el-GR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71605-DCEA-43C3-AE93-D102FAEA64D3}"/>
              </a:ext>
            </a:extLst>
          </p:cNvPr>
          <p:cNvSpPr txBox="1"/>
          <p:nvPr/>
        </p:nvSpPr>
        <p:spPr>
          <a:xfrm>
            <a:off x="6401334" y="4823911"/>
            <a:ext cx="5485866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Σχήμα 2.2. Μεταβολή του χρόνου εκτέλεσης με βάση τον αριθμό των </a:t>
            </a:r>
            <a:r>
              <a:rPr lang="en-US" sz="12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l-GR" sz="12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αντικειμένων στα αρχεία εισόδου</a:t>
            </a:r>
            <a:endParaRPr lang="el-GR" sz="12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3CF44-85CF-49C7-8217-B61817223011}"/>
              </a:ext>
            </a:extLst>
          </p:cNvPr>
          <p:cNvSpPr txBox="1"/>
          <p:nvPr/>
        </p:nvSpPr>
        <p:spPr>
          <a:xfrm>
            <a:off x="1347831" y="667419"/>
            <a:ext cx="9496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Στα σχήματα </a:t>
            </a:r>
            <a:r>
              <a:rPr lang="el-GR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2.2 έχουμε λογαριθμήσει τον άξονα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ώστε να μπορούμε να διακρίνουμε την μεταβολή των τιμών και στα δύο σχήματα παρακάτω τον χρόνο εκτέλεσης τον μετράμε σε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745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78132-96AC-4792-820E-32004DCA35CE}"/>
              </a:ext>
            </a:extLst>
          </p:cNvPr>
          <p:cNvSpPr txBox="1"/>
          <p:nvPr/>
        </p:nvSpPr>
        <p:spPr>
          <a:xfrm>
            <a:off x="924187" y="1282289"/>
            <a:ext cx="103436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Στον Πίνακα 1 και στα Σχήματα 2.1-2.2 συμπεραίνουμε ότι: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 Σχήμα 2.1 παρατηρούμε: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αρχεία με μικρό μέγεθος δεν επηρεάζεται αρκετά η επίδοση του συστήματος.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αρχεία με μεγάλο μέγεθος η επίδοση επηρεάζεται περίπου γραμμικά.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 Σχήμα 2.2 παρατηρούμε: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Παρόμοια συμπεριφορά στην επίδοση όπως στο Σχήμα 4.2.1.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πειράματα 7-8 (</a:t>
            </a:r>
            <a:r>
              <a:rPr lang="en-US" sz="16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city_inspectios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photo)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μπορούμε να παρατηρήσουμε μια μικρή φθίνουσα πορεία που το αποδεικνύει και ο Πίνακας 1 γιατί ο χρόνος εκτέλεσης του 8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ου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πειράματος είναι μικρότερος από αυτόν του 7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ου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. Αυτό μπορούμε να το δικαιολογήσουμε καθώς ενώ το 8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πείραμα έχει μεγαλύτερο μέγεθος αρχείου και παραπάνω από τα διπλάσια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αντικείμενα υπάρχει μία έκδοση μέσα σε αυτά, ενώ στο 7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πείραμα υπάρχουν έξι εκδόσεις. Όποτε θα μπορούσε να συμπεράνει κανείς ότι οι παραπάνω εκδόσεις επιβαρύνουν το σύστημα και αυξάνουν τον χρόνο εκτέλεσης του.</a:t>
            </a:r>
          </a:p>
          <a:p>
            <a:pPr algn="just"/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Συμπερασματικά παρατηρήθηκε ότι: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Διατηρώντας τον αριθμό των εκδόσεων, ο χρόνος εκτέλεσης αυξάνεται σε συνάρτηση με το μέγεθος του αρχείου και το συνολικό αριθμό των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αντικειμένων.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Όσο ο αριθμός των εκδόσεων δεν ακολουθεί σταθερό ρυθμό, οδηγούμαστε στο συμπέρασμα ότι ο χρόνος εκτέλεσης εξαρτάται από τις εκδόσεις.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Ο χρόνος εκτέλεσης εξαρτάται και από τις τρεις παραμέτρους.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330A9-BC81-4052-97AF-29743B2E579C}"/>
              </a:ext>
            </a:extLst>
          </p:cNvPr>
          <p:cNvSpPr txBox="1"/>
          <p:nvPr/>
        </p:nvSpPr>
        <p:spPr>
          <a:xfrm>
            <a:off x="2192335" y="281954"/>
            <a:ext cx="7807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b="1" dirty="0">
                <a:latin typeface="Cambria" panose="02040503050406030204" pitchFamily="18" charset="0"/>
                <a:ea typeface="Cambria" panose="02040503050406030204" pitchFamily="18" charset="0"/>
              </a:rPr>
              <a:t>Συμπέρασμα Ανάλυσης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16127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FF2-2845-4FCC-A407-17483B03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Σύνοψη και Συμπεράσματα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7982-013C-4585-AE14-5963A574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Η συνεισφορά της διπλωματικής είναι η κατασκευή ενός συστήματος ανάκτησης του σχήματος για σύνολα δεδομένων τύπου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το οποίο: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Διενεργεί τη φόρτωση των δεδομένων τύπου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Αυτόματα εξάγει το σχήμα για κάθε μία εγγραφή του συνόλου δεδομένων, αποφασίζει αν πρόκειται για νέα εκδοχή του σχήματος ή όχι, και αν ναι, την οργανώνει σε μια κατάλληλη συλλογή.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Οπτικοποιεί τις διαφορετικές εκδόσεις του σχήματος των εγγραφών με βάση τα αποτελέσματα της εξαγωγής σχήματος.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Επιτρέπει μια αρχική κατανόηση της εξέλιξης του σχήματος των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384735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7BE-EA0B-4A35-B76B-E3C0421B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Μελλοντικές Επεκτάσεις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8A14-30DC-4DEB-8629-171B077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67"/>
            <a:ext cx="10515600" cy="52290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l-GR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Υπάρχει μια μεγάλη λίστα από πράγματα τα οποία κάποιος θα μπορούσε να προσθέσει στο μέλλον, μερικά από αυτά περιγράφονται παρακάτω:</a:t>
            </a:r>
            <a:endParaRPr lang="el-G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l-GR" sz="18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Αναζήτηση κλειδιών.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Όπως συμβαίνει και στις βάσεις υπάρχουν τα πρωτεύοντα κλειδιά τα οποία   περιέχουν μοναδικές τιμές και δεν μπορούν να είναι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Null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Το σύστημα μετά το διάβασμα των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αντικειμένων θα μπορούσε να βρίσκει τα πεδία που θα μπορούσαν να χρησιμοποιηθούν σαν πρωτεύοντα κλειδιά σε μια βάση δεδομένων. Αυτή η επέκταση θα μπορούσε να βοηθήσει στην μεταφορά ενός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αρχείου σε μια βάση δεδομένων.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l-G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Δημιουργία βάσεις δεδομένων.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Με την βοήθεια της προηγούμενης επέκτασης θα μπορούσε κάποιος να δημιουργήσει μια βάση δεδομένων με τα δεδομένα που υπάρχουν στα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αρχεία. Αυτή η επέκταση θα βοηθούσε στο να μπορεί κάποιος να αποθηκεύσει τις πληροφορίες των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αντικειμένων σε μια βάση δεδομένων, ώστε να είναι πιο “σίγουρος” για την ασφάλεια των δεδομένων.</a:t>
            </a:r>
            <a:endParaRPr lang="el-G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D464A-2097-46BC-A621-A509CD48F423}"/>
              </a:ext>
            </a:extLst>
          </p:cNvPr>
          <p:cNvSpPr txBox="1"/>
          <p:nvPr/>
        </p:nvSpPr>
        <p:spPr>
          <a:xfrm>
            <a:off x="2261109" y="847287"/>
            <a:ext cx="7669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400" dirty="0">
                <a:latin typeface="Cambria" panose="02040503050406030204" pitchFamily="18" charset="0"/>
                <a:ea typeface="Cambria" panose="02040503050406030204" pitchFamily="18" charset="0"/>
              </a:rPr>
              <a:t>Ευχαριστώ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4400" dirty="0">
                <a:latin typeface="Cambria" panose="02040503050406030204" pitchFamily="18" charset="0"/>
                <a:ea typeface="Cambria" panose="02040503050406030204" pitchFamily="18" charset="0"/>
              </a:rPr>
              <a:t>για την προσοχή σας καθ’ όλη τη διάρκεια της παρουσίασης.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449E6-102B-45AE-ACEC-330CEA53EB53}"/>
              </a:ext>
            </a:extLst>
          </p:cNvPr>
          <p:cNvSpPr txBox="1"/>
          <p:nvPr/>
        </p:nvSpPr>
        <p:spPr>
          <a:xfrm>
            <a:off x="1888921" y="5486399"/>
            <a:ext cx="841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Μπορείτε να βρείτε όλο τον κώδικα του συστήματος εδώ:</a:t>
            </a:r>
          </a:p>
          <a:p>
            <a:pPr algn="ctr"/>
            <a:r>
              <a:rPr lang="el-GR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https://github.com/SiozosThomas/Export-and-Visualization-Schema-s-Versions-from-JSON-Data</a:t>
            </a:r>
          </a:p>
          <a:p>
            <a:endParaRPr lang="el-GR" dirty="0"/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BB2BA2A8-89A8-4A29-BD30-818780F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9" y="431108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23A-B27D-4D51-B781-60EC06D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Στόχος της Διπλωματικής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75E2-3306-4F5C-A1B2-8E245F4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Απαιτήσεις του συστήματος:</a:t>
            </a: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Θα πρέπει ο χρήστης να μπορεί να φορτώσει στο σύστημα το αρχείο δεδομένων τύπου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JSON.</a:t>
            </a: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Ο χρήστης θα μπορεί να δει τα αποτελέσματα των σχημάτων δεδομένων και των διαφορετικών εκδόσεων.</a:t>
            </a: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Θα παρέχεται η επιλογή να δει τα χαρακτηριστικά που παρουσιάζει η εξέλιξη του σχήματος των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13693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F7C-7226-4F86-9780-8D0E4E0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endParaRPr lang="el-G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6CA7-D3A1-4026-B44D-4C549256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36" y="1926292"/>
            <a:ext cx="4446864" cy="4474507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Στα δεξιά βλέπουμε ένα παράδειγμα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αντικειμένου που περιγράφει ένα άτομο. Ο τύπος των τιμών των πεδίων είναι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firstName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lastName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streetAddress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(address), city(address), state(address),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postalCode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(address), type(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number(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age, number(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Για τα πεδίο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isAlive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το πεδίο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spouse.</a:t>
            </a:r>
            <a:endParaRPr lang="el-GR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184A0-E5DE-4E79-B50E-AA163B438032}"/>
              </a:ext>
            </a:extLst>
          </p:cNvPr>
          <p:cNvSpPr txBox="1"/>
          <p:nvPr/>
        </p:nvSpPr>
        <p:spPr>
          <a:xfrm>
            <a:off x="7115962" y="253688"/>
            <a:ext cx="3202497" cy="623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“John”,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“Smith”,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isAlive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true,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“age”: 27,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adress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streetAddress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“21 2ndStreet”,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“city”: “New York”,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“state”: “NY”,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postalCode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“10021-3100”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phoneNumbers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[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“type”: “home”,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“number”: “212 555-1234”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“type”: “mobile”,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“number”: “+91 9629787781”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“children”: [],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“spouse”: null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5338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6DC340-0280-4337-AA58-EE7DD2E9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Ενέργειες για την υλοποίηση των απαιτήσεων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553F12-C449-473F-96FF-DFC2C4D2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Ελεγχθήκαν τα παρακάτω εργαλεία: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mJSON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(library).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JSON-P (API).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JSON.simple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(toolkit).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(library).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Jackson (library).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Benchmark.</a:t>
            </a:r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Αλγόριθμοι επίλυσης.</a:t>
            </a: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Οπτικοποίηση.</a:t>
            </a: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Πειραματική Αξιολόγηση.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750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665D-FE36-4B56-BAB7-DFF3746E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5555"/>
            <a:ext cx="10904799" cy="1322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JAVA MICROBENCHMARK HARNESS(JMH)</a:t>
            </a:r>
            <a:endParaRPr lang="el-G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E55F-43FD-4E6E-A488-407D2822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Πίνακας με αποτελέσματα για το πρώτο σενάριο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32A38C-E1FD-4143-95D7-C34860107F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1662056"/>
              </p:ext>
            </p:extLst>
          </p:nvPr>
        </p:nvGraphicFramePr>
        <p:xfrm>
          <a:off x="1" y="2093119"/>
          <a:ext cx="6096000" cy="432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46060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031137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930557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5910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9911312"/>
                    </a:ext>
                  </a:extLst>
                </a:gridCol>
              </a:tblGrid>
              <a:tr h="33432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BIG FILE (25.256kb) (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/op)</a:t>
                      </a:r>
                      <a:endParaRPr lang="el-G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5918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JSON.simple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JSONP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GSON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64066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608.630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918.254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469.102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406.364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04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629.594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895.896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458.992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397.598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2299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601.786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898.090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453.495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396.582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66628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624.479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896.872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463.046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401.167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8948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630.198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897.469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456.440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394.900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955401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613.333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897.282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460.155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393.910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13700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615.867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901.147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456.915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393.270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46139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625.719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894.348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465.858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398.416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9032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673.665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894.297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453.392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399.134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97251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607.742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896.939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472.911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395.026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36146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623.101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899.059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461.031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397.637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40635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009DD-2C10-4997-85B6-AC814C2A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5" y="132838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Πίνακας με αποτελέσματα για το δεύτερο σενάριο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68314E-7D9E-49B5-A879-AEE4DD8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70148"/>
              </p:ext>
            </p:extLst>
          </p:nvPr>
        </p:nvGraphicFramePr>
        <p:xfrm>
          <a:off x="6207853" y="2093119"/>
          <a:ext cx="5984145" cy="432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829">
                  <a:extLst>
                    <a:ext uri="{9D8B030D-6E8A-4147-A177-3AD203B41FA5}">
                      <a16:colId xmlns:a16="http://schemas.microsoft.com/office/drawing/2014/main" val="991116271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2023435446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606077147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1108340532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3301879805"/>
                    </a:ext>
                  </a:extLst>
                </a:gridCol>
              </a:tblGrid>
              <a:tr h="334329"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SMALL FILE (1kb)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/op)</a:t>
                      </a:r>
                      <a:endParaRPr lang="el-GR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2720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JSON.simple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JSONP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GSON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JACKSON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479605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36776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13841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889806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0.227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055282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0.199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6035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0.209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228066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6304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271392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044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805064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75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E83C5-CA2E-4761-9805-A4F506DC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  <a:t>Συμπέρασμα Σύγκρισης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8665E2-CB63-417C-9E41-BF56E872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38683"/>
              </p:ext>
            </p:extLst>
          </p:nvPr>
        </p:nvGraphicFramePr>
        <p:xfrm>
          <a:off x="3349738" y="1099060"/>
          <a:ext cx="5307965" cy="1597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13806233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54803919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215073474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150526316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1334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JSON.simple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JSONP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GSON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Jackson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829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Easy-To-Use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20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30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1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Community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40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Support Complex Objects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3972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C9CA7D-FB05-4E68-8A6E-E207FF51A5AD}"/>
              </a:ext>
            </a:extLst>
          </p:cNvPr>
          <p:cNvSpPr txBox="1"/>
          <p:nvPr/>
        </p:nvSpPr>
        <p:spPr>
          <a:xfrm>
            <a:off x="1837190" y="2906699"/>
            <a:ext cx="9571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Αρχικά απορρίπτουμε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mJson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επειδή είναι αρκετά μικρή, στην συνέχεια λόγω μη ύπαρξης αρκετών δυνατοτήτων απορρίπτουμε: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JSON.simple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JSONP.</a:t>
            </a:r>
          </a:p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Οπότε, συγκρίνοντας τις δύο μεγαλύτερες βιβλιοθήκες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και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είχε καλύτερη επίδοση στο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benchmark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και στα δύο σενάρια.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Ενώ 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είναι πιο φιλική στην αρχή από την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, 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έχει περισσότερες δυνατότητες.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 τύπους: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JsonPrimitive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JsonNull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 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 τύπους: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TextNode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ArrayNode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IntNode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DoubleNode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κτλ.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NullNode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δεν υποστηρίζει δέντρα ενώ 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υποστηρίζει.</a:t>
            </a:r>
          </a:p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Στη βάση όλων αυτών που αναφέρθηκαν αποφασίσαμε ότι θα χρησιμοποιήσουμε την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Jackson.</a:t>
            </a:r>
          </a:p>
        </p:txBody>
      </p:sp>
    </p:spTree>
    <p:extLst>
      <p:ext uri="{BB962C8B-B14F-4D97-AF65-F5344CB8AC3E}">
        <p14:creationId xmlns:p14="http://schemas.microsoft.com/office/powerpoint/2010/main" val="284053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D31-2FD3-4654-8CA4-3533B783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Σχεδίαση και Υλοποίηση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6C84-A933-4CB3-87F1-4BB60381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Χρησιμοποιώντας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σχεδιάστηκαν και υλοποιήθηκαν: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Κλάσεις για την εισαγωγή αρχείου.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Σύγκριση των εκδόσεων.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Εξαγωγή αποτελεσμάτων.</a:t>
            </a:r>
          </a:p>
          <a:p>
            <a:pPr algn="just"/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Χρησιμοποιώντας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HTML-JavaScript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 δημιουργήσαμε 2 αρχεία: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index.html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view.js</a:t>
            </a:r>
          </a:p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Ώστε να μπορέσουμε να οπτικοποιήσουμε τα αποτελέσματα που βρέθηκαν με την βοήθεια της βιβλιοθήκης της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Google Charts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της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Google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 και πιο συγκεκριμένα το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OrgChart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2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629F-4EDF-4DC9-9175-42E3EAC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1"/>
            <a:ext cx="10917573" cy="1321266"/>
          </a:xfrm>
        </p:spPr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Σχεδίαση και αρχιτεκτονική λογισμικού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ED786-1B92-4289-B7FB-9563CAE4AAA0}"/>
              </a:ext>
            </a:extLst>
          </p:cNvPr>
          <p:cNvSpPr txBox="1"/>
          <p:nvPr/>
        </p:nvSpPr>
        <p:spPr>
          <a:xfrm>
            <a:off x="1198927" y="5502962"/>
            <a:ext cx="22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Διάγραμμα Πακέτων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02CE-016F-4ED8-AD1D-4F95F7AAD9C1}"/>
              </a:ext>
            </a:extLst>
          </p:cNvPr>
          <p:cNvSpPr txBox="1"/>
          <p:nvPr/>
        </p:nvSpPr>
        <p:spPr>
          <a:xfrm>
            <a:off x="4686975" y="6488667"/>
            <a:ext cx="516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Διάγραμμα κλάσεων του πακέτου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data_processing</a:t>
            </a: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B3D15-BAB5-4680-9E2E-50914BD1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7" y="2573498"/>
            <a:ext cx="3488048" cy="2929464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E5741A5-C093-4EAD-A7FC-712921D73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68" y="1128426"/>
            <a:ext cx="6762877" cy="53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BD5C-8A9C-4087-9EBE-07F49ECE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dirty="0">
                <a:latin typeface="Cambria" panose="02040503050406030204" pitchFamily="18" charset="0"/>
                <a:ea typeface="Cambria" panose="02040503050406030204" pitchFamily="18" charset="0"/>
              </a:rPr>
              <a:t>Αναγνώριση νέου σχήματος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8A2B-4BB2-4AC1-BBB3-D5B93057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0928" cy="455000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l-GR" dirty="0"/>
              <a:t>Υπάρχουν 3 περιπτώσεις που το σύστημα αντιλαμβάνεται μια αλλαγή: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Αφαίρεση πεδίου: </a:t>
            </a:r>
            <a:r>
              <a:rPr lang="el-GR" dirty="0"/>
              <a:t>Αν το πεδίο αφαιρέθηκε στο </a:t>
            </a:r>
            <a:r>
              <a:rPr lang="en-US" dirty="0"/>
              <a:t>JSON </a:t>
            </a:r>
            <a:r>
              <a:rPr lang="el-GR" dirty="0"/>
              <a:t>αντικείμενο σε σχέση με την προηγούμενη έκδοση.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Πρόσθεση πεδίου: </a:t>
            </a:r>
            <a:r>
              <a:rPr lang="el-GR" dirty="0"/>
              <a:t>Αν το πεδίο προστέθηκε στο </a:t>
            </a:r>
            <a:r>
              <a:rPr lang="en-US" dirty="0"/>
              <a:t>JSON </a:t>
            </a:r>
            <a:r>
              <a:rPr lang="el-GR" dirty="0"/>
              <a:t>αντικείμενο σε σχέση με την προηγούμενη έκδοση.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Αλλαγή τύπου τιμής: </a:t>
            </a:r>
            <a:r>
              <a:rPr lang="el-GR" dirty="0"/>
              <a:t>Αν η τιμή ενός πεδίου άλλαξε τύπο.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l-GR" dirty="0"/>
              <a:t>Ένα πεδίο λέγεται </a:t>
            </a:r>
            <a:r>
              <a:rPr lang="en-US" dirty="0"/>
              <a:t>Node </a:t>
            </a:r>
            <a:r>
              <a:rPr lang="el-GR" dirty="0"/>
              <a:t>και οι τύπου που χρησιμοποιούνται περισσότερο στην τιμή του </a:t>
            </a:r>
            <a:r>
              <a:rPr lang="en-US" dirty="0"/>
              <a:t>Node </a:t>
            </a:r>
            <a:r>
              <a:rPr lang="el-GR" dirty="0"/>
              <a:t>είναι: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IntNode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DoubleNode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ArrayNode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ObjectNode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NullNode</a:t>
            </a:r>
            <a:r>
              <a:rPr lang="en-US" b="1" dirty="0"/>
              <a:t>.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327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1471</Words>
  <Application>Microsoft Office PowerPoint</Application>
  <PresentationFormat>Widescreen</PresentationFormat>
  <Paragraphs>346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Consolas</vt:lpstr>
      <vt:lpstr>Office Theme</vt:lpstr>
      <vt:lpstr>ΕΞΑΓΩΓΗ ΚΑΙ ΟΠΤΙΚΟΠΟΙΗΣΗ ΕΚΔΟΣΕΩΝ ΤΟΥ ΣΧΗΜΑΤΟΣ ΔΕΔΟΜΕΝΩΝ ΤΥΠΟΥ JSON</vt:lpstr>
      <vt:lpstr>Στόχος της Διπλωματικής</vt:lpstr>
      <vt:lpstr>JSON</vt:lpstr>
      <vt:lpstr>Ενέργειες για την υλοποίηση των απαιτήσεων</vt:lpstr>
      <vt:lpstr>JAVA MICROBENCHMARK HARNESS(JMH)</vt:lpstr>
      <vt:lpstr>Συμπέρασμα Σύγκρισης</vt:lpstr>
      <vt:lpstr>Σχεδίαση και Υλοποίηση</vt:lpstr>
      <vt:lpstr>Σχεδίαση και αρχιτεκτονική λογισμικού</vt:lpstr>
      <vt:lpstr>Αναγνώριση νέου σχήματος</vt:lpstr>
      <vt:lpstr>PowerPoint Presentation</vt:lpstr>
      <vt:lpstr>Πειραματική Αξιολόγηση</vt:lpstr>
      <vt:lpstr>PowerPoint Presentation</vt:lpstr>
      <vt:lpstr>PowerPoint Presentation</vt:lpstr>
      <vt:lpstr>Σύνοψη και Συμπεράσματα</vt:lpstr>
      <vt:lpstr>Μελλοντικές Επεκτάσεις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ΕΞΑΓΩΓΗ ΚΑΙ ΟΠΤΙΚΟΠΟΙΗΣΗ ΕΚΔΟΣΕΩΝ ΤΟΥ ΣΧΗΜΑΤΟΣ ΔΕΔΟΜΕΝΩΝ ΤΥΠΟΥ JSON</dc:title>
  <dc:creator>cs02539@uoi.gr</dc:creator>
  <cp:lastModifiedBy>cs02539@uoi.gr</cp:lastModifiedBy>
  <cp:revision>11</cp:revision>
  <dcterms:created xsi:type="dcterms:W3CDTF">2020-07-13T13:05:40Z</dcterms:created>
  <dcterms:modified xsi:type="dcterms:W3CDTF">2020-07-15T19:17:46Z</dcterms:modified>
</cp:coreProperties>
</file>