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0"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1" d="100"/>
          <a:sy n="61" d="100"/>
        </p:scale>
        <p:origin x="1363"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56367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6554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JOBs%20api/JOBs%20API%20SQL.py" TargetMode="External"/><Relationship Id="rId2" Type="http://schemas.openxmlformats.org/officeDocument/2006/relationships/hyperlink" Target="JOBs%20api/JOBs%20API%20PY.py" TargetMode="Externa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a:bodyPr>
          <a:lstStyle/>
          <a:p>
            <a:r>
              <a:rPr lang="en-US" dirty="0">
                <a:solidFill>
                  <a:srgbClr val="0E659B"/>
                </a:solidFill>
              </a:rPr>
              <a:t>Job Openings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Sipho Ledwaba</a:t>
            </a:r>
          </a:p>
          <a:p>
            <a:pPr marL="0" indent="0">
              <a:buNone/>
            </a:pPr>
            <a:r>
              <a:rPr lang="en-US" dirty="0"/>
              <a:t>20 November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1087894"/>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r>
              <a:rPr lang="en-US" dirty="0"/>
              <a:t>PostgreSQL Surges in Popularity: The analysis reveals a significant uptick in PostgreSQL usage, positioning it as one of the top three most-used databases this year.</a:t>
            </a:r>
          </a:p>
          <a:p>
            <a:r>
              <a:rPr lang="en-US" dirty="0"/>
              <a:t>MongoDB's Future Dominance: Future trends highlight MongoDB's prominence, emerging as one of the top three most desired databases for the following year.</a:t>
            </a:r>
          </a:p>
          <a:p>
            <a:r>
              <a:rPr lang="en-US" dirty="0"/>
              <a:t>MySQL Maintains Strong Presence: Despite the evolving landscape, MySQL maintains a robust presence, securing its position as one of the top three databases used this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r>
              <a:rPr lang="en-US" dirty="0"/>
              <a:t>Shift Towards Open Source Solutions: The rise of PostgreSQL and MongoDB signals a broader industry shift towards open-source database solutions, potentially driven by factors like cost-effectiveness and community support.</a:t>
            </a:r>
          </a:p>
          <a:p>
            <a:r>
              <a:rPr lang="en-US" dirty="0"/>
              <a:t>Increasing Demand for NoSQL: MongoDB's anticipated dominance suggests a growing demand for NoSQL databases, reflecting the need for scalable and flexible data management solutions in future projects.</a:t>
            </a:r>
          </a:p>
          <a:p>
            <a:r>
              <a:rPr lang="en-US" dirty="0"/>
              <a:t>Continued Reliability of MySQL: MySQL's consistent usage indicates its enduring reliability, reassuring </a:t>
            </a:r>
            <a:r>
              <a:rPr lang="en-US" dirty="0" err="1"/>
              <a:t>organisations</a:t>
            </a:r>
            <a:r>
              <a:rPr lang="en-US" dirty="0"/>
              <a:t> and developers of its stability for various applications, from small-scale projects to large enterprises.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https://eu-gb.dataplatform.cloud.ibm.com/dashboards/4c2d5fc2-8506-40f3-b833-90813b8c6513/view/4e33b82c3e9613c575c5c4e407cd290e2833775cb3bb8a57d5837b495b342397f36b4794c82643088f475637f1e9125cce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screenshot of dashboard tab 1">
            <a:extLst>
              <a:ext uri="{FF2B5EF4-FFF2-40B4-BE49-F238E27FC236}">
                <a16:creationId xmlns:a16="http://schemas.microsoft.com/office/drawing/2014/main" id="{E56C33C5-25C6-9290-1DEC-23208FA98A48}"/>
              </a:ext>
            </a:extLst>
          </p:cNvPr>
          <p:cNvPicPr>
            <a:picLocks noChangeAspect="1"/>
          </p:cNvPicPr>
          <p:nvPr/>
        </p:nvPicPr>
        <p:blipFill>
          <a:blip r:embed="rId2"/>
          <a:stretch>
            <a:fillRect/>
          </a:stretch>
        </p:blipFill>
        <p:spPr>
          <a:xfrm>
            <a:off x="0" y="1252602"/>
            <a:ext cx="12192000" cy="491020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descr="A screenshot of dashboard tab 2">
            <a:extLst>
              <a:ext uri="{FF2B5EF4-FFF2-40B4-BE49-F238E27FC236}">
                <a16:creationId xmlns:a16="http://schemas.microsoft.com/office/drawing/2014/main" id="{43866423-9B3F-13C3-A1D0-6D783C5AA203}"/>
              </a:ext>
            </a:extLst>
          </p:cNvPr>
          <p:cNvPicPr>
            <a:picLocks noGrp="1" noChangeAspect="1"/>
          </p:cNvPicPr>
          <p:nvPr>
            <p:ph idx="1"/>
          </p:nvPr>
        </p:nvPicPr>
        <p:blipFill>
          <a:blip r:embed="rId2"/>
          <a:stretch>
            <a:fillRect/>
          </a:stretch>
        </p:blipFill>
        <p:spPr>
          <a:xfrm>
            <a:off x="200416" y="1465546"/>
            <a:ext cx="11761940" cy="4576480"/>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screenshot of dashboard tab 3">
            <a:extLst>
              <a:ext uri="{FF2B5EF4-FFF2-40B4-BE49-F238E27FC236}">
                <a16:creationId xmlns:a16="http://schemas.microsoft.com/office/drawing/2014/main" id="{2BFD32F3-C97D-91E9-681D-176CDE3F67FA}"/>
              </a:ext>
            </a:extLst>
          </p:cNvPr>
          <p:cNvPicPr>
            <a:picLocks noGrp="1" noChangeAspect="1"/>
          </p:cNvPicPr>
          <p:nvPr>
            <p:ph idx="1"/>
          </p:nvPr>
        </p:nvPicPr>
        <p:blipFill>
          <a:blip r:embed="rId2"/>
          <a:stretch>
            <a:fillRect/>
          </a:stretch>
        </p:blipFill>
        <p:spPr>
          <a:xfrm>
            <a:off x="212942" y="1465546"/>
            <a:ext cx="11586576" cy="4709786"/>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0" y="1462370"/>
            <a:ext cx="5181600" cy="4211920"/>
          </a:xfrm>
        </p:spPr>
        <p:txBody>
          <a:bodyPr>
            <a:normAutofit fontScale="25000" lnSpcReduction="20000"/>
          </a:bodyPr>
          <a:lstStyle/>
          <a:p>
            <a:pPr algn="l"/>
            <a:r>
              <a:rPr lang="en-US" sz="5600" b="1" i="0" dirty="0">
                <a:effectLst/>
                <a:latin typeface="Söhne"/>
              </a:rPr>
              <a:t>1. Database Trends:</a:t>
            </a:r>
            <a:endParaRPr lang="en-US" sz="5600" b="0" i="0" dirty="0">
              <a:effectLst/>
              <a:latin typeface="Söhne"/>
            </a:endParaRPr>
          </a:p>
          <a:p>
            <a:pPr lvl="1">
              <a:buFont typeface="Arial" panose="020B0604020202020204" pitchFamily="34" charset="0"/>
              <a:buChar char="•"/>
            </a:pPr>
            <a:r>
              <a:rPr lang="en-US" sz="5600" b="1" i="0" dirty="0">
                <a:effectLst/>
                <a:latin typeface="Söhne"/>
              </a:rPr>
              <a:t>Shift to Open Source:</a:t>
            </a:r>
            <a:r>
              <a:rPr lang="en-US" sz="5600" b="0" i="0" dirty="0">
                <a:effectLst/>
                <a:latin typeface="Söhne"/>
              </a:rPr>
              <a:t> PostgreSQL's rise signals a shift towards cost-effective, community-supported open-source databases.</a:t>
            </a:r>
          </a:p>
          <a:p>
            <a:pPr lvl="1">
              <a:buFont typeface="Arial" panose="020B0604020202020204" pitchFamily="34" charset="0"/>
              <a:buChar char="•"/>
            </a:pPr>
            <a:r>
              <a:rPr lang="en-US" sz="5600" b="1" i="0" dirty="0">
                <a:effectLst/>
                <a:latin typeface="Söhne"/>
              </a:rPr>
              <a:t>NoSQL Demand:</a:t>
            </a:r>
            <a:r>
              <a:rPr lang="en-US" sz="5600" b="0" i="0" dirty="0">
                <a:effectLst/>
                <a:latin typeface="Söhne"/>
              </a:rPr>
              <a:t> MongoDB's future dominance suggests a growing demand for flexible NoSQL solutions.</a:t>
            </a:r>
          </a:p>
          <a:p>
            <a:pPr lvl="1">
              <a:buFont typeface="Arial" panose="020B0604020202020204" pitchFamily="34" charset="0"/>
              <a:buChar char="•"/>
            </a:pPr>
            <a:r>
              <a:rPr lang="en-US" sz="5600" b="1" i="0" dirty="0">
                <a:effectLst/>
                <a:latin typeface="Söhne"/>
              </a:rPr>
              <a:t>MySQL Reliability:</a:t>
            </a:r>
            <a:r>
              <a:rPr lang="en-US" sz="5600" b="0" i="0" dirty="0">
                <a:effectLst/>
                <a:latin typeface="Söhne"/>
              </a:rPr>
              <a:t> MySQL's consistent presence highlights its reliability, maintaining relevance in various applications.</a:t>
            </a:r>
          </a:p>
          <a:p>
            <a:pPr algn="l"/>
            <a:r>
              <a:rPr lang="en-US" sz="5600" b="1" i="0" dirty="0">
                <a:effectLst/>
                <a:latin typeface="Söhne"/>
              </a:rPr>
              <a:t>2. Programming Language Trends:</a:t>
            </a:r>
            <a:endParaRPr lang="en-US" sz="5600" b="0" i="0" dirty="0">
              <a:effectLst/>
              <a:latin typeface="Söhne"/>
            </a:endParaRPr>
          </a:p>
          <a:p>
            <a:pPr lvl="1">
              <a:buFont typeface="Arial" panose="020B0604020202020204" pitchFamily="34" charset="0"/>
              <a:buChar char="•"/>
            </a:pPr>
            <a:r>
              <a:rPr lang="en-US" sz="5600" b="1" i="0" dirty="0">
                <a:effectLst/>
                <a:latin typeface="Söhne"/>
              </a:rPr>
              <a:t>Full-Stack Emphasis:</a:t>
            </a:r>
            <a:r>
              <a:rPr lang="en-US" sz="5600" b="0" i="0" dirty="0">
                <a:effectLst/>
                <a:latin typeface="Söhne"/>
              </a:rPr>
              <a:t> JavaScript's dominance underscores the importance of full-stack development skills.</a:t>
            </a:r>
          </a:p>
          <a:p>
            <a:pPr lvl="1">
              <a:buFont typeface="Arial" panose="020B0604020202020204" pitchFamily="34" charset="0"/>
              <a:buChar char="•"/>
            </a:pPr>
            <a:r>
              <a:rPr lang="en-US" sz="5600" b="1" i="0" dirty="0">
                <a:effectLst/>
                <a:latin typeface="Söhne"/>
              </a:rPr>
              <a:t>PowerShell's Rise:</a:t>
            </a:r>
            <a:r>
              <a:rPr lang="en-US" sz="5600" b="0" i="0" dirty="0">
                <a:effectLst/>
                <a:latin typeface="Söhne"/>
              </a:rPr>
              <a:t> PowerShell's popularity reflects a rising need for automation and scripting across domains.</a:t>
            </a:r>
          </a:p>
          <a:p>
            <a:pPr lvl="1">
              <a:buFont typeface="Arial" panose="020B0604020202020204" pitchFamily="34" charset="0"/>
              <a:buChar char="•"/>
            </a:pPr>
            <a:r>
              <a:rPr lang="en-US" sz="5600" b="1" i="0" dirty="0">
                <a:effectLst/>
                <a:latin typeface="Söhne"/>
              </a:rPr>
              <a:t>Web Fundamentals Vital:</a:t>
            </a:r>
            <a:r>
              <a:rPr lang="en-US" sz="5600" b="0" i="0" dirty="0">
                <a:effectLst/>
                <a:latin typeface="Söhne"/>
              </a:rPr>
              <a:t> HTML/CSS's enduring importance </a:t>
            </a:r>
            <a:r>
              <a:rPr lang="en-US" sz="5600" b="0" i="0" dirty="0" err="1">
                <a:effectLst/>
                <a:latin typeface="Söhne"/>
              </a:rPr>
              <a:t>emphasises</a:t>
            </a:r>
            <a:r>
              <a:rPr lang="en-US" sz="5600" b="0" i="0" dirty="0">
                <a:effectLst/>
                <a:latin typeface="Söhne"/>
              </a:rPr>
              <a:t> the timeless value of web development basics.</a:t>
            </a:r>
          </a:p>
          <a:p>
            <a:pPr algn="l"/>
            <a:r>
              <a:rPr lang="en-US" sz="5600" b="1" i="0" dirty="0">
                <a:effectLst/>
                <a:latin typeface="Söhne"/>
              </a:rPr>
              <a:t>3. General Insights:</a:t>
            </a:r>
            <a:endParaRPr lang="en-US" sz="5600" b="0" i="0" dirty="0">
              <a:effectLst/>
              <a:latin typeface="Söhne"/>
            </a:endParaRPr>
          </a:p>
          <a:p>
            <a:pPr lvl="1">
              <a:buFont typeface="Arial" panose="020B0604020202020204" pitchFamily="34" charset="0"/>
              <a:buChar char="•"/>
            </a:pPr>
            <a:r>
              <a:rPr lang="en-US" sz="5600" b="1" i="0" dirty="0">
                <a:effectLst/>
                <a:latin typeface="Söhne"/>
              </a:rPr>
              <a:t>Adaptability Matters:</a:t>
            </a:r>
            <a:r>
              <a:rPr lang="en-US" sz="5600" b="0" i="0" dirty="0">
                <a:effectLst/>
                <a:latin typeface="Söhne"/>
              </a:rPr>
              <a:t> The dynamic tech landscape requires adaptability for developers and </a:t>
            </a:r>
            <a:r>
              <a:rPr lang="en-US" sz="5600" b="0" i="0" dirty="0" err="1">
                <a:effectLst/>
                <a:latin typeface="Söhne"/>
              </a:rPr>
              <a:t>organisations</a:t>
            </a:r>
            <a:r>
              <a:rPr lang="en-US" sz="5600" b="0" i="0" dirty="0">
                <a:effectLst/>
                <a:latin typeface="Söhne"/>
              </a:rPr>
              <a:t>.</a:t>
            </a:r>
          </a:p>
          <a:p>
            <a:pPr lvl="1">
              <a:buFont typeface="Arial" panose="020B0604020202020204" pitchFamily="34" charset="0"/>
              <a:buChar char="•"/>
            </a:pPr>
            <a:r>
              <a:rPr lang="en-US" sz="5600" b="1" i="0" dirty="0">
                <a:effectLst/>
                <a:latin typeface="Söhne"/>
              </a:rPr>
              <a:t>Balancing Tradition and Innovation:</a:t>
            </a:r>
            <a:r>
              <a:rPr lang="en-US" sz="5600" b="0" i="0" dirty="0">
                <a:effectLst/>
                <a:latin typeface="Söhne"/>
              </a:rPr>
              <a:t> Striking a balance between established and emerging technologies is critical for effective development strategies.</a:t>
            </a:r>
          </a:p>
          <a:p>
            <a:pPr marL="0" indent="0" algn="l">
              <a:buNone/>
            </a:pPr>
            <a:r>
              <a:rPr lang="en-US" sz="5600" b="0" i="0" dirty="0">
                <a:effectLst/>
                <a:latin typeface="Söhne"/>
              </a:rPr>
              <a:t>In conclusion, these insights guide developers and </a:t>
            </a:r>
            <a:r>
              <a:rPr lang="en-US" sz="5600" b="0" i="0" dirty="0" err="1">
                <a:effectLst/>
                <a:latin typeface="Söhne"/>
              </a:rPr>
              <a:t>organisations</a:t>
            </a:r>
            <a:r>
              <a:rPr lang="en-US" sz="5600" b="0" i="0" dirty="0">
                <a:effectLst/>
                <a:latin typeface="Söhne"/>
              </a:rPr>
              <a:t> in navigating the evolving landscape of databases and programming languages.</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12266"/>
            <a:ext cx="10296770" cy="4351338"/>
          </a:xfrm>
        </p:spPr>
        <p:txBody>
          <a:bodyPr>
            <a:noAutofit/>
          </a:bodyPr>
          <a:lstStyle/>
          <a:p>
            <a:pPr algn="l">
              <a:buFont typeface="+mj-lt"/>
              <a:buAutoNum type="arabicPeriod"/>
            </a:pPr>
            <a:r>
              <a:rPr lang="en-US" sz="1100" b="1" i="0" dirty="0">
                <a:effectLst/>
                <a:latin typeface="Söhne"/>
              </a:rPr>
              <a:t>Dynamic Technology Landscape:</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The analysis underscores the dynamic nature of technology trends in databases and programming languages.</a:t>
            </a:r>
          </a:p>
          <a:p>
            <a:pPr marL="742950" lvl="1" indent="-285750" algn="l">
              <a:buFont typeface="+mj-lt"/>
              <a:buAutoNum type="arabicPeriod"/>
            </a:pPr>
            <a:r>
              <a:rPr lang="en-US" sz="1100" b="0" i="1" dirty="0">
                <a:effectLst/>
                <a:latin typeface="Söhne"/>
              </a:rPr>
              <a:t>Implication:</a:t>
            </a:r>
            <a:r>
              <a:rPr lang="en-US" sz="1100" b="0" i="0" dirty="0">
                <a:effectLst/>
                <a:latin typeface="Söhne"/>
              </a:rPr>
              <a:t> Developers and </a:t>
            </a:r>
            <a:r>
              <a:rPr lang="en-US" sz="1100" b="0" i="0" dirty="0" err="1">
                <a:effectLst/>
                <a:latin typeface="Söhne"/>
              </a:rPr>
              <a:t>organisations</a:t>
            </a:r>
            <a:r>
              <a:rPr lang="en-US" sz="1100" b="0" i="0" dirty="0">
                <a:effectLst/>
                <a:latin typeface="Söhne"/>
              </a:rPr>
              <a:t> must </a:t>
            </a:r>
            <a:r>
              <a:rPr lang="en-US" sz="1100" b="0" i="0" dirty="0" err="1">
                <a:effectLst/>
                <a:latin typeface="Söhne"/>
              </a:rPr>
              <a:t>prioritise</a:t>
            </a:r>
            <a:r>
              <a:rPr lang="en-US" sz="1100" b="0" i="0" dirty="0">
                <a:effectLst/>
                <a:latin typeface="Söhne"/>
              </a:rPr>
              <a:t> adaptability to navigate the evolving landscape effectively.</a:t>
            </a:r>
          </a:p>
          <a:p>
            <a:pPr algn="l">
              <a:buFont typeface="+mj-lt"/>
              <a:buAutoNum type="arabicPeriod"/>
            </a:pPr>
            <a:r>
              <a:rPr lang="en-US" sz="1100" b="1" i="0" dirty="0">
                <a:effectLst/>
                <a:latin typeface="Söhne"/>
              </a:rPr>
              <a:t>Diversity in Database Preferences:</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The variety in database preferences, from open source to traditional choices, suggests a nuanced approach is crucial.</a:t>
            </a:r>
          </a:p>
          <a:p>
            <a:pPr marL="742950" lvl="1" indent="-285750" algn="l">
              <a:buFont typeface="+mj-lt"/>
              <a:buAutoNum type="arabicPeriod"/>
            </a:pPr>
            <a:r>
              <a:rPr lang="en-US" sz="1100" b="0" i="1" dirty="0">
                <a:effectLst/>
                <a:latin typeface="Söhne"/>
              </a:rPr>
              <a:t>Implication:</a:t>
            </a:r>
            <a:r>
              <a:rPr lang="en-US" sz="1100" b="0" i="0" dirty="0">
                <a:effectLst/>
                <a:latin typeface="Söhne"/>
              </a:rPr>
              <a:t> Organizations should assess the unique needs of their projects and consider a balanced mix of database technologies.</a:t>
            </a:r>
          </a:p>
          <a:p>
            <a:pPr algn="l">
              <a:buFont typeface="+mj-lt"/>
              <a:buAutoNum type="arabicPeriod"/>
            </a:pPr>
            <a:r>
              <a:rPr lang="en-US" sz="1100" b="1" i="0" dirty="0">
                <a:effectLst/>
                <a:latin typeface="Söhne"/>
              </a:rPr>
              <a:t>Full-Stack Proficiency in Demand:</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Full-stack development skills, highlighted by JavaScript's dominance, are paramount in the current industry landscape.</a:t>
            </a:r>
          </a:p>
          <a:p>
            <a:pPr marL="742950" lvl="1" indent="-285750" algn="l">
              <a:buFont typeface="+mj-lt"/>
              <a:buAutoNum type="arabicPeriod"/>
            </a:pPr>
            <a:r>
              <a:rPr lang="en-US" sz="1100" b="0" i="1" dirty="0">
                <a:effectLst/>
                <a:latin typeface="Söhne"/>
              </a:rPr>
              <a:t>Implication:</a:t>
            </a:r>
            <a:r>
              <a:rPr lang="en-US" sz="1100" b="0" i="0" dirty="0">
                <a:effectLst/>
                <a:latin typeface="Söhne"/>
              </a:rPr>
              <a:t> Developers seeking to stay competitive should invest in front-end and back-end proficiency.</a:t>
            </a:r>
          </a:p>
          <a:p>
            <a:pPr algn="l">
              <a:buFont typeface="+mj-lt"/>
              <a:buAutoNum type="arabicPeriod"/>
            </a:pPr>
            <a:r>
              <a:rPr lang="en-US" sz="1100" b="1" i="0" dirty="0">
                <a:effectLst/>
                <a:latin typeface="Söhne"/>
              </a:rPr>
              <a:t>Automation and Scripting's Rising Relevance:</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The ascent of PowerShell </a:t>
            </a:r>
            <a:r>
              <a:rPr lang="en-US" sz="1100" b="0" i="0" dirty="0" err="1">
                <a:effectLst/>
                <a:latin typeface="Söhne"/>
              </a:rPr>
              <a:t>emphasises</a:t>
            </a:r>
            <a:r>
              <a:rPr lang="en-US" sz="1100" b="0" i="0" dirty="0">
                <a:effectLst/>
                <a:latin typeface="Söhne"/>
              </a:rPr>
              <a:t> the growing importance of automation and scripting.</a:t>
            </a:r>
          </a:p>
          <a:p>
            <a:pPr marL="742950" lvl="1" indent="-285750" algn="l">
              <a:buFont typeface="+mj-lt"/>
              <a:buAutoNum type="arabicPeriod"/>
            </a:pPr>
            <a:r>
              <a:rPr lang="en-US" sz="1100" b="0" i="1" dirty="0">
                <a:effectLst/>
                <a:latin typeface="Söhne"/>
              </a:rPr>
              <a:t>Implication:</a:t>
            </a:r>
            <a:r>
              <a:rPr lang="en-US" sz="1100" b="0" i="0" dirty="0">
                <a:effectLst/>
                <a:latin typeface="Söhne"/>
              </a:rPr>
              <a:t> Developers and IT professionals should use automation tools to enhance efficiency.</a:t>
            </a:r>
          </a:p>
          <a:p>
            <a:pPr algn="l">
              <a:buFont typeface="+mj-lt"/>
              <a:buAutoNum type="arabicPeriod"/>
            </a:pPr>
            <a:r>
              <a:rPr lang="en-US" sz="1100" b="1" i="0" dirty="0">
                <a:effectLst/>
                <a:latin typeface="Söhne"/>
              </a:rPr>
              <a:t>Enduring Significance of Web Fundamentals:</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HTML/CSS's consistent presence reaffirms the timeless importance of web development basics.</a:t>
            </a:r>
          </a:p>
          <a:p>
            <a:pPr marL="742950" lvl="1" indent="-285750" algn="l">
              <a:buFont typeface="+mj-lt"/>
              <a:buAutoNum type="arabicPeriod"/>
            </a:pPr>
            <a:r>
              <a:rPr lang="en-US" sz="1100" b="0" i="1" dirty="0">
                <a:effectLst/>
                <a:latin typeface="Söhne"/>
              </a:rPr>
              <a:t>Implication:</a:t>
            </a:r>
            <a:r>
              <a:rPr lang="en-US" sz="1100" b="0" i="0" dirty="0">
                <a:effectLst/>
                <a:latin typeface="Söhne"/>
              </a:rPr>
              <a:t> A strong foundation in web fundamentals remains a cornerstone for effective web development.</a:t>
            </a:r>
          </a:p>
          <a:p>
            <a:pPr algn="l">
              <a:buFont typeface="+mj-lt"/>
              <a:buAutoNum type="arabicPeriod"/>
            </a:pPr>
            <a:r>
              <a:rPr lang="en-US" sz="1100" b="1" i="0" dirty="0">
                <a:effectLst/>
                <a:latin typeface="Söhne"/>
              </a:rPr>
              <a:t>Balancing Tradition and Innovation:</a:t>
            </a:r>
            <a:endParaRPr lang="en-US" sz="1100" b="0" i="0" dirty="0">
              <a:effectLst/>
              <a:latin typeface="Söhne"/>
            </a:endParaRPr>
          </a:p>
          <a:p>
            <a:pPr marL="742950" lvl="1" indent="-285750" algn="l">
              <a:buFont typeface="+mj-lt"/>
              <a:buAutoNum type="arabicPeriod"/>
            </a:pPr>
            <a:r>
              <a:rPr lang="en-US" sz="1100" b="0" i="1" dirty="0">
                <a:effectLst/>
                <a:latin typeface="Söhne"/>
              </a:rPr>
              <a:t>Finding:</a:t>
            </a:r>
            <a:r>
              <a:rPr lang="en-US" sz="1100" b="0" i="0" dirty="0">
                <a:effectLst/>
                <a:latin typeface="Söhne"/>
              </a:rPr>
              <a:t> The coexistence of established and emerging technologies stresses the need for a balanced development approach.</a:t>
            </a:r>
          </a:p>
          <a:p>
            <a:pPr marL="742950" lvl="1" indent="-285750" algn="l">
              <a:buFont typeface="+mj-lt"/>
              <a:buAutoNum type="arabicPeriod"/>
            </a:pPr>
            <a:r>
              <a:rPr lang="en-US" sz="1100" b="0" i="1" dirty="0">
                <a:effectLst/>
                <a:latin typeface="Söhne"/>
              </a:rPr>
              <a:t>Implication:</a:t>
            </a:r>
            <a:r>
              <a:rPr lang="en-US" sz="1100" b="0" i="0" dirty="0">
                <a:effectLst/>
                <a:latin typeface="Söhne"/>
              </a:rPr>
              <a:t> Striking a balance between tradition and innovation ensures well-rounded and effective software development strategies.</a:t>
            </a:r>
          </a:p>
          <a:p>
            <a:pPr algn="l"/>
            <a:r>
              <a:rPr lang="en-US" sz="1100" b="0" i="0" dirty="0">
                <a:effectLst/>
                <a:latin typeface="Söhne"/>
              </a:rPr>
              <a:t>In summary, the findings highlight the need for adaptability, a nuanced approach to technology choices, and continuous skill development to thrive in the dynamic software development landscape.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690688"/>
            <a:ext cx="6809509" cy="4486275"/>
          </a:xfrm>
        </p:spPr>
        <p:txBody>
          <a:bodyPr>
            <a:normAutofit fontScale="55000" lnSpcReduction="20000"/>
          </a:bodyPr>
          <a:lstStyle/>
          <a:p>
            <a:pPr algn="l">
              <a:buFont typeface="+mj-lt"/>
              <a:buAutoNum type="arabicPeriod"/>
            </a:pPr>
            <a:r>
              <a:rPr lang="en-US" b="1" i="0" dirty="0">
                <a:effectLst/>
                <a:latin typeface="Söhne"/>
              </a:rPr>
              <a:t>Adaptability as a Core Competency:</a:t>
            </a:r>
            <a:endParaRPr lang="en-US" b="0" i="0" dirty="0">
              <a:effectLst/>
              <a:latin typeface="Söhne"/>
            </a:endParaRPr>
          </a:p>
          <a:p>
            <a:pPr marL="742950" lvl="1" indent="-285750" algn="l">
              <a:buFont typeface="+mj-lt"/>
              <a:buAutoNum type="arabicPeriod"/>
            </a:pPr>
            <a:r>
              <a:rPr lang="en-US" b="0" i="0" dirty="0">
                <a:effectLst/>
                <a:latin typeface="Söhne"/>
              </a:rPr>
              <a:t>The ever-evolving tech landscape </a:t>
            </a:r>
            <a:r>
              <a:rPr lang="en-US" b="0" i="0" dirty="0" err="1">
                <a:effectLst/>
                <a:latin typeface="Söhne"/>
              </a:rPr>
              <a:t>emphasises</a:t>
            </a:r>
            <a:r>
              <a:rPr lang="en-US" b="0" i="0" dirty="0">
                <a:effectLst/>
                <a:latin typeface="Söhne"/>
              </a:rPr>
              <a:t> adaptability as a core competency for developers and </a:t>
            </a:r>
            <a:r>
              <a:rPr lang="en-US" b="0" i="0" dirty="0" err="1">
                <a:effectLst/>
                <a:latin typeface="Söhne"/>
              </a:rPr>
              <a:t>organisations</a:t>
            </a:r>
            <a:r>
              <a:rPr lang="en-US" b="0" i="0" dirty="0">
                <a:effectLst/>
                <a:latin typeface="Söhne"/>
              </a:rPr>
              <a:t>. Staying flexible and responsive to changing trends is essential for sustained success.</a:t>
            </a:r>
          </a:p>
          <a:p>
            <a:pPr algn="l">
              <a:buFont typeface="+mj-lt"/>
              <a:buAutoNum type="arabicPeriod"/>
            </a:pPr>
            <a:r>
              <a:rPr lang="en-US" b="1" i="0" dirty="0">
                <a:effectLst/>
                <a:latin typeface="Söhne"/>
              </a:rPr>
              <a:t>Strategic Technology Choices:</a:t>
            </a:r>
            <a:endParaRPr lang="en-US" b="0" i="0" dirty="0">
              <a:effectLst/>
              <a:latin typeface="Söhne"/>
            </a:endParaRPr>
          </a:p>
          <a:p>
            <a:pPr marL="742950" lvl="1" indent="-285750" algn="l">
              <a:buFont typeface="+mj-lt"/>
              <a:buAutoNum type="arabicPeriod"/>
            </a:pPr>
            <a:r>
              <a:rPr lang="en-US" b="0" i="0" dirty="0">
                <a:effectLst/>
                <a:latin typeface="Söhne"/>
              </a:rPr>
              <a:t>Strategic technology choices are crucial. </a:t>
            </a:r>
            <a:r>
              <a:rPr lang="en-US" b="0" i="0" dirty="0" err="1">
                <a:effectLst/>
                <a:latin typeface="Söhne"/>
              </a:rPr>
              <a:t>Organisations</a:t>
            </a:r>
            <a:r>
              <a:rPr lang="en-US" b="0" i="0" dirty="0">
                <a:effectLst/>
                <a:latin typeface="Söhne"/>
              </a:rPr>
              <a:t> should carefully consider the diverse landscape of databases and programming languages, balancing tradition and innovation to meet the unique demands of their projects.</a:t>
            </a:r>
          </a:p>
          <a:p>
            <a:pPr algn="l">
              <a:buFont typeface="+mj-lt"/>
              <a:buAutoNum type="arabicPeriod"/>
            </a:pPr>
            <a:r>
              <a:rPr lang="en-US" b="1" i="0" dirty="0">
                <a:effectLst/>
                <a:latin typeface="Söhne"/>
              </a:rPr>
              <a:t>Continuous Skill Development:</a:t>
            </a:r>
            <a:endParaRPr lang="en-US" b="0" i="0" dirty="0">
              <a:effectLst/>
              <a:latin typeface="Söhne"/>
            </a:endParaRPr>
          </a:p>
          <a:p>
            <a:pPr marL="742950" lvl="1" indent="-285750" algn="l">
              <a:buFont typeface="+mj-lt"/>
              <a:buAutoNum type="arabicPeriod"/>
            </a:pPr>
            <a:r>
              <a:rPr lang="en-US" b="0" i="0" dirty="0">
                <a:effectLst/>
                <a:latin typeface="Söhne"/>
              </a:rPr>
              <a:t>Continuous skill development is critical for developers. The significance of full-stack proficiency, automation, and foundational web skills underscores the need for ongoing learning to stay competitive.</a:t>
            </a:r>
          </a:p>
          <a:p>
            <a:pPr algn="l">
              <a:buFont typeface="+mj-lt"/>
              <a:buAutoNum type="arabicPeriod"/>
            </a:pPr>
            <a:r>
              <a:rPr lang="en-US" b="1" i="0" dirty="0">
                <a:effectLst/>
                <a:latin typeface="Söhne"/>
              </a:rPr>
              <a:t>Holistic Development Strategies:</a:t>
            </a:r>
            <a:endParaRPr lang="en-US" b="0" i="0" dirty="0">
              <a:effectLst/>
              <a:latin typeface="Söhne"/>
            </a:endParaRPr>
          </a:p>
          <a:p>
            <a:pPr marL="742950" lvl="1" indent="-285750" algn="l">
              <a:buFont typeface="+mj-lt"/>
              <a:buAutoNum type="arabicPeriod"/>
            </a:pPr>
            <a:r>
              <a:rPr lang="en-US" b="0" i="0" dirty="0">
                <a:effectLst/>
                <a:latin typeface="Söhne"/>
              </a:rPr>
              <a:t>Holistic development strategies, considering current trends and future projections, ensure a comprehensive approach. Balancing diverse technologies and embracing emerging tools positions developers and </a:t>
            </a:r>
            <a:r>
              <a:rPr lang="en-US" b="0" i="0" dirty="0" err="1">
                <a:effectLst/>
                <a:latin typeface="Söhne"/>
              </a:rPr>
              <a:t>organisations</a:t>
            </a:r>
            <a:r>
              <a:rPr lang="en-US" b="0" i="0" dirty="0">
                <a:effectLst/>
                <a:latin typeface="Söhne"/>
              </a:rPr>
              <a:t> for long-term success.</a:t>
            </a:r>
          </a:p>
          <a:p>
            <a:pPr algn="l"/>
            <a:r>
              <a:rPr lang="en-US" b="0" i="0" dirty="0">
                <a:effectLst/>
                <a:latin typeface="Söhne"/>
              </a:rPr>
              <a:t>In summary, the dynamic nature of technology trends necessitates a proactive and strategic mindset, where adaptability, informed choices, continuous learning, and holistic strategies pave the way for success in the ever-changing world of software development.</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The appendix includes Python scripts for analysis, and </a:t>
            </a:r>
            <a:r>
              <a:rPr lang="en-US" dirty="0" err="1"/>
              <a:t>visualisations</a:t>
            </a:r>
            <a:r>
              <a:rPr lang="en-US" dirty="0"/>
              <a:t> showcasing the technical aspects. </a:t>
            </a:r>
          </a:p>
          <a:p>
            <a:endParaRPr lang="en-US" dirty="0"/>
          </a:p>
          <a:p>
            <a:r>
              <a:rPr lang="en-US" dirty="0">
                <a:hlinkClick r:id="rId2" action="ppaction://hlinkfile"/>
              </a:rPr>
              <a:t>JOBs </a:t>
            </a:r>
            <a:r>
              <a:rPr lang="en-US" dirty="0" err="1">
                <a:hlinkClick r:id="rId2" action="ppaction://hlinkfile"/>
              </a:rPr>
              <a:t>api</a:t>
            </a:r>
            <a:r>
              <a:rPr lang="en-US" dirty="0">
                <a:hlinkClick r:id="rId2" action="ppaction://hlinkfile"/>
              </a:rPr>
              <a:t>\JOBs API PY.py</a:t>
            </a:r>
            <a:endParaRPr lang="en-US" dirty="0"/>
          </a:p>
          <a:p>
            <a:r>
              <a:rPr lang="en-US" dirty="0">
                <a:hlinkClick r:id="rId3" action="ppaction://hlinkfile"/>
              </a:rPr>
              <a:t>JOBs </a:t>
            </a:r>
            <a:r>
              <a:rPr lang="en-US" dirty="0" err="1">
                <a:hlinkClick r:id="rId3" action="ppaction://hlinkfile"/>
              </a:rPr>
              <a:t>api</a:t>
            </a:r>
            <a:r>
              <a:rPr lang="en-US" dirty="0">
                <a:hlinkClick r:id="rId3" action="ppaction://hlinkfile"/>
              </a:rPr>
              <a:t>\JOBs API SQL.py</a:t>
            </a:r>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4"/>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11" name="Content Placeholder 10" descr="A graph with numbers and a bar&#10;&#10;Description automatically generated">
            <a:extLst>
              <a:ext uri="{FF2B5EF4-FFF2-40B4-BE49-F238E27FC236}">
                <a16:creationId xmlns:a16="http://schemas.microsoft.com/office/drawing/2014/main" id="{F6335635-6DF6-BA28-242D-AAE91A44A31B}"/>
              </a:ext>
            </a:extLst>
          </p:cNvPr>
          <p:cNvPicPr>
            <a:picLocks noGrp="1" noChangeAspect="1"/>
          </p:cNvPicPr>
          <p:nvPr>
            <p:ph sz="half" idx="2"/>
          </p:nvPr>
        </p:nvPicPr>
        <p:blipFill>
          <a:blip r:embed="rId2"/>
          <a:stretch>
            <a:fillRect/>
          </a:stretch>
        </p:blipFill>
        <p:spPr>
          <a:xfrm>
            <a:off x="951979" y="1553227"/>
            <a:ext cx="10359024" cy="4521896"/>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CONTENTS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8" name="Picture 7">
            <a:extLst>
              <a:ext uri="{FF2B5EF4-FFF2-40B4-BE49-F238E27FC236}">
                <a16:creationId xmlns:a16="http://schemas.microsoft.com/office/drawing/2014/main" id="{BF06A238-4EB7-F0BE-598C-43E63F4BECC7}"/>
              </a:ext>
            </a:extLst>
          </p:cNvPr>
          <p:cNvPicPr>
            <a:picLocks noChangeAspect="1"/>
          </p:cNvPicPr>
          <p:nvPr/>
        </p:nvPicPr>
        <p:blipFill>
          <a:blip r:embed="rId2"/>
          <a:stretch>
            <a:fillRect/>
          </a:stretch>
        </p:blipFill>
        <p:spPr>
          <a:xfrm>
            <a:off x="538247" y="1708614"/>
            <a:ext cx="11223693" cy="387799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680199" y="3063621"/>
            <a:ext cx="5929053" cy="1325563"/>
          </a:xfrm>
        </p:spPr>
        <p:txBody>
          <a:bodyPr anchor="ctr">
            <a:normAutofit/>
          </a:bodyPr>
          <a:lstStyle/>
          <a:p>
            <a:pPr algn="ctr"/>
            <a:r>
              <a:rPr lang="en-US" dirty="0"/>
              <a:t>THANK YOU</a:t>
            </a:r>
          </a:p>
        </p:txBody>
      </p:sp>
    </p:spTree>
    <p:extLst>
      <p:ext uri="{BB962C8B-B14F-4D97-AF65-F5344CB8AC3E}">
        <p14:creationId xmlns:p14="http://schemas.microsoft.com/office/powerpoint/2010/main" val="9926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3124"/>
            <a:ext cx="7068725" cy="4809994"/>
          </a:xfrm>
        </p:spPr>
        <p:txBody>
          <a:bodyPr>
            <a:normAutofit fontScale="62500" lnSpcReduction="20000"/>
          </a:bodyPr>
          <a:lstStyle/>
          <a:p>
            <a:r>
              <a:rPr lang="en-US" sz="2200" dirty="0"/>
              <a:t>The project focuses on </a:t>
            </a:r>
            <a:r>
              <a:rPr lang="en-US" sz="2200" dirty="0" err="1"/>
              <a:t>analysing</a:t>
            </a:r>
            <a:r>
              <a:rPr lang="en-US" sz="2200" dirty="0"/>
              <a:t> the Stack Overflow Developer Survey 2019 subset.</a:t>
            </a:r>
          </a:p>
          <a:p>
            <a:r>
              <a:rPr lang="en-US" sz="2200" dirty="0"/>
              <a:t>Rigorous data wrangling ensured dataset integrity, including removing duplicates and handling missing values.</a:t>
            </a:r>
          </a:p>
          <a:p>
            <a:r>
              <a:rPr lang="en-US" sz="2200" dirty="0"/>
              <a:t>Current Technology Usage Dashboard includes:</a:t>
            </a:r>
          </a:p>
          <a:p>
            <a:pPr lvl="1">
              <a:buFont typeface="Arial" panose="020B0604020202020204" pitchFamily="34" charset="0"/>
              <a:buChar char="•"/>
            </a:pPr>
            <a:r>
              <a:rPr lang="en-ZA" sz="1800" b="0" i="0" dirty="0">
                <a:effectLst/>
                <a:latin typeface="Söhne"/>
              </a:rPr>
              <a:t>Top 10 Languages (Bar Chart): Highlights prevalent programming languages among developers.</a:t>
            </a:r>
          </a:p>
          <a:p>
            <a:pPr lvl="1">
              <a:buFont typeface="Arial" panose="020B0604020202020204" pitchFamily="34" charset="0"/>
              <a:buChar char="•"/>
            </a:pPr>
            <a:r>
              <a:rPr lang="en-ZA" sz="1800" b="0" i="0" dirty="0">
                <a:effectLst/>
                <a:latin typeface="Söhne"/>
              </a:rPr>
              <a:t>Top 10 Databases (Column Chart): Visualizes popular databases used by developers.</a:t>
            </a:r>
          </a:p>
          <a:p>
            <a:pPr lvl="1">
              <a:buFont typeface="Arial" panose="020B0604020202020204" pitchFamily="34" charset="0"/>
              <a:buChar char="•"/>
            </a:pPr>
            <a:r>
              <a:rPr lang="en-ZA" sz="1800" b="0" i="0" dirty="0">
                <a:effectLst/>
                <a:latin typeface="Söhne"/>
              </a:rPr>
              <a:t>Platforms and </a:t>
            </a:r>
            <a:r>
              <a:rPr lang="en-ZA" sz="1800" b="0" i="0" dirty="0" err="1">
                <a:effectLst/>
                <a:latin typeface="Söhne"/>
              </a:rPr>
              <a:t>WebFrames</a:t>
            </a:r>
            <a:r>
              <a:rPr lang="en-ZA" sz="1800" b="0" i="0" dirty="0">
                <a:effectLst/>
                <a:latin typeface="Söhne"/>
              </a:rPr>
              <a:t> (Word Cloud and Hierarchy Bubble Chart): Offers insights into platform diversity and web framework preferences.</a:t>
            </a:r>
          </a:p>
          <a:p>
            <a:pPr>
              <a:buFont typeface="Arial" panose="020B0604020202020204" pitchFamily="34" charset="0"/>
              <a:buChar char="•"/>
            </a:pPr>
            <a:r>
              <a:rPr lang="en-US" sz="2200" dirty="0"/>
              <a:t>Future Technology Trends Dashboard includes:</a:t>
            </a:r>
          </a:p>
          <a:p>
            <a:pPr lvl="1">
              <a:buFont typeface="Arial" panose="020B0604020202020204" pitchFamily="34" charset="0"/>
              <a:buChar char="•"/>
              <a:defRPr/>
            </a:pPr>
            <a:r>
              <a:rPr kumimoji="0" lang="en-US" sz="19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Top 10 Languages and Databases (Bar and Column Charts): Anticipates language and database trends for the upcoming year.</a:t>
            </a:r>
          </a:p>
          <a:p>
            <a:pPr lvl="1">
              <a:buFont typeface="Arial" panose="020B0604020202020204" pitchFamily="34" charset="0"/>
              <a:buChar char="•"/>
              <a:defRPr/>
            </a:pPr>
            <a:r>
              <a:rPr kumimoji="0" lang="en-US" sz="19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Desired Platforms and </a:t>
            </a:r>
            <a:r>
              <a:rPr kumimoji="0" lang="en-US" sz="1900" b="0" i="0" u="none" strike="noStrike" kern="1200" cap="none" spc="0" normalizeH="0" baseline="0" noProof="0" dirty="0" err="1">
                <a:ln>
                  <a:noFill/>
                </a:ln>
                <a:solidFill>
                  <a:srgbClr val="0070C0"/>
                </a:solidFill>
                <a:effectLst/>
                <a:uLnTx/>
                <a:uFillTx/>
                <a:latin typeface="IBM Plex Mono Text" panose="020B0509050203000203" pitchFamily="49" charset="0"/>
                <a:ea typeface="+mn-ea"/>
                <a:cs typeface="+mn-cs"/>
              </a:rPr>
              <a:t>WebFrames</a:t>
            </a:r>
            <a:r>
              <a:rPr kumimoji="0" lang="en-US" sz="19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 (</a:t>
            </a:r>
            <a:r>
              <a:rPr kumimoji="0" lang="en-US" sz="1900" b="0" i="0" u="none" strike="noStrike" kern="1200" cap="none" spc="0" normalizeH="0" baseline="0" noProof="0" dirty="0" err="1">
                <a:ln>
                  <a:noFill/>
                </a:ln>
                <a:solidFill>
                  <a:srgbClr val="0070C0"/>
                </a:solidFill>
                <a:effectLst/>
                <a:uLnTx/>
                <a:uFillTx/>
                <a:latin typeface="IBM Plex Mono Text" panose="020B0509050203000203" pitchFamily="49" charset="0"/>
                <a:ea typeface="+mn-ea"/>
                <a:cs typeface="+mn-cs"/>
              </a:rPr>
              <a:t>TreeMap</a:t>
            </a:r>
            <a:r>
              <a:rPr kumimoji="0" lang="en-US" sz="19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 and Hierarchy Bubble Chart): Visualizes developers' future technological aspirations.</a:t>
            </a:r>
            <a:endParaRPr lang="en-US" sz="1900" dirty="0"/>
          </a:p>
          <a:p>
            <a:r>
              <a:rPr lang="en-US" sz="2200" dirty="0"/>
              <a:t>Demographics Dashboard</a:t>
            </a:r>
          </a:p>
          <a:p>
            <a:pPr lvl="1"/>
            <a:r>
              <a:rPr lang="en-US" sz="1800" dirty="0"/>
              <a:t>Gender Distribution (Pie Chart): Provides an overview of gender diversity among respondents.</a:t>
            </a:r>
          </a:p>
          <a:p>
            <a:pPr lvl="1"/>
            <a:r>
              <a:rPr lang="en-US" sz="1800" dirty="0"/>
              <a:t>Respondent Distribution by Countries (Map Chart): Geographically represents the survey’s global reach.</a:t>
            </a:r>
          </a:p>
          <a:p>
            <a:pPr lvl="1"/>
            <a:r>
              <a:rPr lang="en-US" sz="1800" dirty="0"/>
              <a:t>Age Distribution (Line Chart): Visualizes respondent age demographics.</a:t>
            </a:r>
          </a:p>
          <a:p>
            <a:pPr lvl="1"/>
            <a:r>
              <a:rPr lang="en-US" sz="1800" dirty="0"/>
              <a:t>Gender and Education Intersection (Stacked Bar Chart): Explores educational backgrounds across gender categories.</a:t>
            </a:r>
          </a:p>
          <a:p>
            <a:r>
              <a:rPr lang="en-US" sz="2200" dirty="0"/>
              <a:t>The project delivers comprehensive insights into current technology trends, anticipates future developments, and explores the demographic landscape of software professionals using </a:t>
            </a:r>
            <a:r>
              <a:rPr lang="en-US" sz="2200" dirty="0" err="1"/>
              <a:t>visualisations</a:t>
            </a:r>
            <a:r>
              <a:rPr lang="en-US" sz="2200" dirty="0"/>
              <a:t> crafted through Cognos Dashboard Embedded (CDE).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sz="2100" b="0" i="0" dirty="0">
                <a:effectLst/>
                <a:latin typeface="Söhne"/>
              </a:rPr>
              <a:t>This capstone project delves into the Stack Overflow Developer Survey 2019 subset, aiming to extract meaningful insights from the global software development landscape. The analysis is structured around key focal points, </a:t>
            </a:r>
            <a:r>
              <a:rPr lang="en-US" sz="2100" b="0" i="0" dirty="0" err="1">
                <a:effectLst/>
                <a:latin typeface="Söhne"/>
              </a:rPr>
              <a:t>emphasising</a:t>
            </a:r>
            <a:r>
              <a:rPr lang="en-US" sz="2100" b="0" i="0" dirty="0">
                <a:effectLst/>
                <a:latin typeface="Söhne"/>
              </a:rPr>
              <a:t> precision and clarity.</a:t>
            </a:r>
          </a:p>
          <a:p>
            <a:pPr marL="0" indent="0" algn="l">
              <a:buNone/>
            </a:pPr>
            <a:r>
              <a:rPr lang="en-US" sz="2100" b="0" i="0" dirty="0">
                <a:effectLst/>
                <a:latin typeface="Söhne"/>
              </a:rPr>
              <a:t>Our exploration begins with a meticulous data wrangling process, ensuring the integrity of the dataset. This involves identifying and removing duplicates and addressing missing values. The project unfolds across three dashboards: </a:t>
            </a:r>
            <a:r>
              <a:rPr lang="en-US" sz="2100" b="1" i="0" dirty="0">
                <a:effectLst/>
                <a:latin typeface="Söhne"/>
              </a:rPr>
              <a:t>Current Technology Usage</a:t>
            </a:r>
            <a:r>
              <a:rPr lang="en-US" sz="2100" b="0" i="0" dirty="0">
                <a:effectLst/>
                <a:latin typeface="Söhne"/>
              </a:rPr>
              <a:t>, </a:t>
            </a:r>
            <a:r>
              <a:rPr lang="en-US" sz="2100" b="1" i="0" dirty="0">
                <a:effectLst/>
                <a:latin typeface="Söhne"/>
              </a:rPr>
              <a:t>Future Technology Trends</a:t>
            </a:r>
            <a:r>
              <a:rPr lang="en-US" sz="2100" b="0" i="0" dirty="0">
                <a:effectLst/>
                <a:latin typeface="Söhne"/>
              </a:rPr>
              <a:t>, and </a:t>
            </a:r>
            <a:r>
              <a:rPr lang="en-US" sz="2100" b="1" i="0" dirty="0">
                <a:effectLst/>
                <a:latin typeface="Söhne"/>
              </a:rPr>
              <a:t>Demographics</a:t>
            </a:r>
            <a:r>
              <a:rPr lang="en-US" sz="2100" b="0" i="0" dirty="0">
                <a:effectLst/>
                <a:latin typeface="Söhne"/>
              </a:rPr>
              <a:t>, each dedicated to distinct facets of the developer survey. </a:t>
            </a:r>
          </a:p>
          <a:p>
            <a:pPr marL="0" indent="0" algn="l">
              <a:buNone/>
            </a:pPr>
            <a:r>
              <a:rPr lang="en-US" sz="2100" b="0" i="0" dirty="0">
                <a:effectLst/>
                <a:latin typeface="Söhne"/>
              </a:rPr>
              <a:t>The </a:t>
            </a:r>
            <a:r>
              <a:rPr lang="en-US" sz="2100" b="1" i="0" dirty="0">
                <a:effectLst/>
                <a:latin typeface="Söhne"/>
              </a:rPr>
              <a:t>Current Technology Usage Dashboard</a:t>
            </a:r>
            <a:r>
              <a:rPr lang="en-US" sz="2100" b="0" i="0" dirty="0">
                <a:effectLst/>
                <a:latin typeface="Söhne"/>
              </a:rPr>
              <a:t> illuminates prevailing trends, showcasing the top programming languages, databases, platforms, and web frameworks through insightful </a:t>
            </a:r>
            <a:r>
              <a:rPr lang="en-US" sz="2100" b="0" i="0" dirty="0" err="1">
                <a:effectLst/>
                <a:latin typeface="Söhne"/>
              </a:rPr>
              <a:t>visualisations</a:t>
            </a:r>
            <a:r>
              <a:rPr lang="en-US" sz="2100" b="0" i="0" dirty="0">
                <a:effectLst/>
                <a:latin typeface="Söhne"/>
              </a:rPr>
              <a:t>.  </a:t>
            </a:r>
          </a:p>
          <a:p>
            <a:pPr marL="0" indent="0" algn="l">
              <a:buNone/>
            </a:pPr>
            <a:r>
              <a:rPr lang="en-US" sz="2100" b="0" i="0" dirty="0">
                <a:effectLst/>
                <a:latin typeface="Söhne"/>
              </a:rPr>
              <a:t>Transitioning to the </a:t>
            </a:r>
            <a:r>
              <a:rPr lang="en-US" sz="2100" b="1" i="0" dirty="0">
                <a:effectLst/>
                <a:latin typeface="Söhne"/>
              </a:rPr>
              <a:t>Future Technology Trends Dashboard</a:t>
            </a:r>
            <a:r>
              <a:rPr lang="en-US" sz="2100" b="0" i="0" dirty="0">
                <a:effectLst/>
                <a:latin typeface="Söhne"/>
              </a:rPr>
              <a:t>, we anticipate the upcoming year's technological landscape, </a:t>
            </a:r>
            <a:r>
              <a:rPr lang="en-US" sz="2100" b="0" i="0" dirty="0" err="1">
                <a:effectLst/>
                <a:latin typeface="Söhne"/>
              </a:rPr>
              <a:t>visualising</a:t>
            </a:r>
            <a:r>
              <a:rPr lang="en-US" sz="2100" b="0" i="0" dirty="0">
                <a:effectLst/>
                <a:latin typeface="Söhne"/>
              </a:rPr>
              <a:t> developers' aspirations for languages, databases, platforms, and web frameworks.</a:t>
            </a:r>
          </a:p>
          <a:p>
            <a:pPr lvl="1"/>
            <a:r>
              <a:rPr lang="en-US" sz="2100" b="0" i="0" dirty="0">
                <a:effectLst/>
                <a:latin typeface="Söhne"/>
              </a:rPr>
              <a:t>Detailed attention is given to language and database preferences, offering nuanced perspectives on industry trends.</a:t>
            </a:r>
          </a:p>
          <a:p>
            <a:pPr lvl="1"/>
            <a:r>
              <a:rPr lang="en-US" sz="2100" b="0" i="0" dirty="0">
                <a:effectLst/>
                <a:latin typeface="Söhne"/>
              </a:rPr>
              <a:t>We leverage advanced chart types such as tree maps and hierarchy bubble charts to comprehensively understand developers' evolving preferences.</a:t>
            </a:r>
          </a:p>
          <a:p>
            <a:pPr marL="0" indent="0" algn="l">
              <a:buNone/>
            </a:pPr>
            <a:r>
              <a:rPr lang="en-US" sz="2100" b="0" i="0" dirty="0">
                <a:effectLst/>
                <a:latin typeface="Söhne"/>
              </a:rPr>
              <a:t>The analysis culminates with the </a:t>
            </a:r>
            <a:r>
              <a:rPr lang="en-US" sz="2100" b="1" i="0" dirty="0">
                <a:effectLst/>
                <a:latin typeface="Söhne"/>
              </a:rPr>
              <a:t>Demographics Dashboard</a:t>
            </a:r>
            <a:r>
              <a:rPr lang="en-US" sz="2100" b="0" i="0" dirty="0">
                <a:effectLst/>
                <a:latin typeface="Söhne"/>
              </a:rPr>
              <a:t>, unveiling valuable insights into the composition of the developer community. From gender distribution and global respondent locations to age demographics and educational backgrounds, this dashboard paints a holistic picture of the survey participants.</a:t>
            </a:r>
          </a:p>
          <a:p>
            <a:pPr lvl="1"/>
            <a:r>
              <a:rPr lang="en-US" sz="2100" b="0" i="0" dirty="0">
                <a:effectLst/>
                <a:latin typeface="Söhne"/>
              </a:rPr>
              <a:t>Gender classification provides a snapshot of diversity within the developer community.</a:t>
            </a:r>
          </a:p>
          <a:p>
            <a:pPr lvl="1"/>
            <a:r>
              <a:rPr lang="en-US" sz="2100" b="0" i="0" dirty="0">
                <a:effectLst/>
                <a:latin typeface="Söhne"/>
              </a:rPr>
              <a:t>Geographical representation and age distribution offer a nuanced understanding of the demographics</a:t>
            </a:r>
            <a:r>
              <a:rPr lang="en-US" sz="1200" b="0" i="0" dirty="0">
                <a:effectLst/>
                <a:latin typeface="Söhne"/>
              </a:rPr>
              <a: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25000" lnSpcReduction="20000"/>
          </a:bodyPr>
          <a:lstStyle/>
          <a:p>
            <a:pPr algn="l"/>
            <a:r>
              <a:rPr lang="en-ZA" sz="6400" b="1" i="0" dirty="0">
                <a:effectLst/>
                <a:latin typeface="Söhne"/>
              </a:rPr>
              <a:t>Data Wrangling and Cleaning:</a:t>
            </a:r>
            <a:endParaRPr lang="en-ZA" sz="6400" b="0" i="0" dirty="0">
              <a:effectLst/>
              <a:latin typeface="Söhne"/>
            </a:endParaRPr>
          </a:p>
          <a:p>
            <a:pPr lvl="1">
              <a:buFont typeface="Arial" panose="020B0604020202020204" pitchFamily="34" charset="0"/>
              <a:buChar char="•"/>
            </a:pPr>
            <a:r>
              <a:rPr lang="en-ZA" sz="6400" b="0" i="0" dirty="0">
                <a:effectLst/>
                <a:latin typeface="Söhne"/>
              </a:rPr>
              <a:t>Identified and removed duplicate rows to ensure data integrity.</a:t>
            </a:r>
          </a:p>
          <a:p>
            <a:pPr lvl="1">
              <a:buFont typeface="Arial" panose="020B0604020202020204" pitchFamily="34" charset="0"/>
              <a:buChar char="•"/>
            </a:pPr>
            <a:r>
              <a:rPr lang="en-ZA" sz="6400" b="0" i="0" dirty="0">
                <a:effectLst/>
                <a:latin typeface="Söhne"/>
              </a:rPr>
              <a:t>Addressed missing values, guiding subsequent imputation or removal strategies.</a:t>
            </a:r>
          </a:p>
          <a:p>
            <a:pPr lvl="1">
              <a:buFont typeface="Arial" panose="020B0604020202020204" pitchFamily="34" charset="0"/>
              <a:buChar char="•"/>
            </a:pPr>
            <a:r>
              <a:rPr lang="en-ZA" sz="6400" b="0" i="0" dirty="0">
                <a:effectLst/>
                <a:latin typeface="Söhne"/>
              </a:rPr>
              <a:t>Applied normalisation techniques for enhanced data consistency.</a:t>
            </a:r>
          </a:p>
          <a:p>
            <a:pPr algn="l"/>
            <a:r>
              <a:rPr lang="en-ZA" sz="6400" b="1" i="0" dirty="0">
                <a:effectLst/>
                <a:latin typeface="Söhne"/>
              </a:rPr>
              <a:t>Dashboard Creation using Cognos Dashboard Embedded (CDE):</a:t>
            </a:r>
            <a:endParaRPr lang="en-ZA" sz="6400" b="0" i="0" dirty="0">
              <a:effectLst/>
              <a:latin typeface="Söhne"/>
            </a:endParaRPr>
          </a:p>
          <a:p>
            <a:pPr lvl="1">
              <a:buFont typeface="Arial" panose="020B0604020202020204" pitchFamily="34" charset="0"/>
              <a:buChar char="•"/>
            </a:pPr>
            <a:r>
              <a:rPr lang="en-ZA" sz="6400" b="0" i="0" dirty="0">
                <a:effectLst/>
                <a:latin typeface="Söhne"/>
              </a:rPr>
              <a:t>Crafted visualisations for Current Technology Usage, Future Trends, and Demographics.</a:t>
            </a:r>
          </a:p>
          <a:p>
            <a:pPr lvl="1">
              <a:buFont typeface="Arial" panose="020B0604020202020204" pitchFamily="34" charset="0"/>
              <a:buChar char="•"/>
            </a:pPr>
            <a:r>
              <a:rPr lang="en-ZA" sz="6400" b="0" i="0" dirty="0">
                <a:effectLst/>
                <a:latin typeface="Söhne"/>
              </a:rPr>
              <a:t>Utilized Cognos Dashboard Embedded for dynamic and interactive dashboards.</a:t>
            </a:r>
          </a:p>
          <a:p>
            <a:pPr algn="l"/>
            <a:r>
              <a:rPr lang="en-ZA" sz="6400" b="1" i="0" dirty="0">
                <a:effectLst/>
                <a:latin typeface="Söhne"/>
              </a:rPr>
              <a:t>Visualization and Interpretation:</a:t>
            </a:r>
            <a:endParaRPr lang="en-ZA" sz="6400" b="0" i="0" dirty="0">
              <a:effectLst/>
              <a:latin typeface="Söhne"/>
            </a:endParaRPr>
          </a:p>
          <a:p>
            <a:pPr lvl="1">
              <a:buFont typeface="Arial" panose="020B0604020202020204" pitchFamily="34" charset="0"/>
              <a:buChar char="•"/>
            </a:pPr>
            <a:r>
              <a:rPr lang="en-ZA" sz="6400" b="0" i="0" dirty="0">
                <a:effectLst/>
                <a:latin typeface="Söhne"/>
              </a:rPr>
              <a:t>Extracted insights through iterative analysis of dynamic visualisations.</a:t>
            </a:r>
          </a:p>
          <a:p>
            <a:pPr lvl="1">
              <a:buFont typeface="Arial" panose="020B0604020202020204" pitchFamily="34" charset="0"/>
              <a:buChar char="•"/>
            </a:pPr>
            <a:r>
              <a:rPr lang="en-ZA" sz="6400" b="0" i="0" dirty="0">
                <a:effectLst/>
                <a:latin typeface="Söhne"/>
              </a:rPr>
              <a:t>Ensured each visualisation revealed meaningful patterns, trends, and correlations.</a:t>
            </a:r>
          </a:p>
          <a:p>
            <a:pPr algn="l"/>
            <a:r>
              <a:rPr lang="en-ZA" sz="6400" b="1" i="0" dirty="0">
                <a:effectLst/>
                <a:latin typeface="Söhne"/>
              </a:rPr>
              <a:t>Tool and Technology Utilization:</a:t>
            </a:r>
            <a:endParaRPr lang="en-ZA" sz="6400" b="0" i="0" dirty="0">
              <a:effectLst/>
              <a:latin typeface="Söhne"/>
            </a:endParaRPr>
          </a:p>
          <a:p>
            <a:pPr lvl="1">
              <a:buFont typeface="Arial" panose="020B0604020202020204" pitchFamily="34" charset="0"/>
              <a:buChar char="•"/>
            </a:pPr>
            <a:r>
              <a:rPr lang="en-ZA" sz="6400" b="0" i="0" dirty="0">
                <a:effectLst/>
                <a:latin typeface="Söhne"/>
              </a:rPr>
              <a:t>Leveraged Cognos Dashboard Embedded for user-friendly and interactive data presentation.</a:t>
            </a:r>
          </a:p>
          <a:p>
            <a:pPr marL="0" indent="0">
              <a:buNone/>
            </a:pPr>
            <a:br>
              <a:rPr lang="en-ZA" sz="1600" dirty="0"/>
            </a:b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2561637" y="1690688"/>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9" name="TextBox 8">
            <a:extLst>
              <a:ext uri="{FF2B5EF4-FFF2-40B4-BE49-F238E27FC236}">
                <a16:creationId xmlns:a16="http://schemas.microsoft.com/office/drawing/2014/main" id="{474744D0-B8F1-D7B6-84D0-C0A1E1FA5EB7}"/>
              </a:ext>
            </a:extLst>
          </p:cNvPr>
          <p:cNvSpPr txBox="1"/>
          <p:nvPr/>
        </p:nvSpPr>
        <p:spPr>
          <a:xfrm>
            <a:off x="1039660" y="1202499"/>
            <a:ext cx="10314140" cy="5424049"/>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endParaRPr kumimoji="0" lang="en-ZA" sz="1600" b="1" i="0" u="none" strike="noStrike" kern="1200" cap="none" spc="0" normalizeH="0" baseline="0" noProof="0" dirty="0">
              <a:ln>
                <a:noFill/>
              </a:ln>
              <a:solidFill>
                <a:srgbClr val="0070C0"/>
              </a:solidFill>
              <a:effectLst/>
              <a:uLnTx/>
              <a:uFillTx/>
              <a:latin typeface="Söhn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1600" b="1" i="0" u="none" strike="noStrike" kern="1200" cap="none" spc="0" normalizeH="0" baseline="0" noProof="0" dirty="0">
                <a:ln>
                  <a:noFill/>
                </a:ln>
                <a:solidFill>
                  <a:srgbClr val="0070C0"/>
                </a:solidFill>
                <a:effectLst/>
                <a:uLnTx/>
                <a:uFillTx/>
                <a:latin typeface="Söhne"/>
                <a:ea typeface="+mn-ea"/>
                <a:cs typeface="+mn-cs"/>
              </a:rPr>
              <a:t>Programming Languages:</a:t>
            </a:r>
          </a:p>
          <a:p>
            <a:pPr marL="685800" lvl="1" indent="-228600">
              <a:lnSpc>
                <a:spcPct val="90000"/>
              </a:lnSpc>
              <a:spcBef>
                <a:spcPts val="1000"/>
              </a:spcBef>
              <a:buFont typeface="Arial"/>
              <a:buChar char="•"/>
              <a:defRPr/>
            </a:pPr>
            <a:r>
              <a:rPr kumimoji="0" lang="en-US" sz="1600" b="1" i="0" u="none" strike="noStrike" kern="1200" cap="none" spc="0" normalizeH="0" baseline="0" noProof="0" dirty="0">
                <a:ln>
                  <a:noFill/>
                </a:ln>
                <a:solidFill>
                  <a:srgbClr val="0070C0"/>
                </a:solidFill>
                <a:effectLst/>
                <a:uLnTx/>
                <a:uFillTx/>
                <a:latin typeface="Söhne"/>
                <a:ea typeface="+mn-ea"/>
                <a:cs typeface="+mn-cs"/>
              </a:rPr>
              <a:t>The analysis of current technology usage reveals JavaScript, HTML/CSS, and SQL as the top three most learned programming languages this year. Anticipating future trends, the evaluation of desired languages for the next year uncovers PowerShell, C#, and HTML/CSS as the top three most preferred languages to learn.</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1600" b="1" i="0" u="none" strike="noStrike" kern="1200" cap="none" spc="0" normalizeH="0" baseline="0" noProof="0" dirty="0">
                <a:ln>
                  <a:noFill/>
                </a:ln>
                <a:solidFill>
                  <a:srgbClr val="0070C0"/>
                </a:solidFill>
                <a:effectLst/>
                <a:uLnTx/>
                <a:uFillTx/>
                <a:latin typeface="Söhne"/>
                <a:ea typeface="+mn-ea"/>
                <a:cs typeface="+mn-cs"/>
              </a:rPr>
              <a:t>Databases:</a:t>
            </a:r>
          </a:p>
          <a:p>
            <a:pPr marL="685800" lvl="1" indent="-228600">
              <a:lnSpc>
                <a:spcPct val="90000"/>
              </a:lnSpc>
              <a:spcBef>
                <a:spcPts val="1000"/>
              </a:spcBef>
              <a:buFont typeface="Arial"/>
              <a:buChar char="•"/>
              <a:defRPr/>
            </a:pPr>
            <a:r>
              <a:rPr kumimoji="0" lang="en-US" sz="1600" b="1" i="0" u="none" strike="noStrike" kern="1200" cap="none" spc="0" normalizeH="0" baseline="0" noProof="0" dirty="0">
                <a:ln>
                  <a:noFill/>
                </a:ln>
                <a:solidFill>
                  <a:srgbClr val="0070C0"/>
                </a:solidFill>
                <a:effectLst/>
                <a:uLnTx/>
                <a:uFillTx/>
                <a:latin typeface="Söhne"/>
                <a:ea typeface="+mn-ea"/>
                <a:cs typeface="+mn-cs"/>
              </a:rPr>
              <a:t>Examining current database preferences indicates MySQL, PostgreSQL, and Microsoft SQL Server as the top three most used databases this year. Looking forward, the analysis of desired databases for the next year highlights PostgreSQL, MongoDB, and Redis as the leading three most desired databases to use.</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ZA" sz="1600" b="1" i="0" u="none" strike="noStrike" kern="1200" cap="none" spc="0" normalizeH="0" baseline="0" noProof="0" dirty="0">
                <a:ln>
                  <a:noFill/>
                </a:ln>
                <a:solidFill>
                  <a:srgbClr val="0070C0"/>
                </a:solidFill>
                <a:effectLst/>
                <a:uLnTx/>
                <a:uFillTx/>
                <a:latin typeface="Söhne"/>
                <a:ea typeface="+mn-ea"/>
                <a:cs typeface="+mn-cs"/>
              </a:rPr>
              <a:t>Dashboard Tabs:</a:t>
            </a:r>
          </a:p>
          <a:p>
            <a:pPr marL="685800" lvl="1" indent="-228600">
              <a:lnSpc>
                <a:spcPct val="90000"/>
              </a:lnSpc>
              <a:spcBef>
                <a:spcPts val="1000"/>
              </a:spcBef>
              <a:buFont typeface="Arial"/>
              <a:buChar char="•"/>
              <a:defRPr/>
            </a:pPr>
            <a:r>
              <a:rPr kumimoji="0" lang="en-ZA" sz="1600" b="1" i="0" u="none" strike="noStrike" kern="1200" cap="none" spc="0" normalizeH="0" baseline="0" noProof="0" dirty="0">
                <a:ln>
                  <a:noFill/>
                </a:ln>
                <a:solidFill>
                  <a:srgbClr val="0070C0"/>
                </a:solidFill>
                <a:effectLst/>
                <a:uLnTx/>
                <a:uFillTx/>
                <a:latin typeface="Söhne"/>
                <a:ea typeface="+mn-ea"/>
                <a:cs typeface="+mn-cs"/>
              </a:rPr>
              <a:t>Current Technology Usage Dashboard: Utilizing visualisations like bar charts and word clouds, this dashboard provides a comprehensive overview of current programming languages, databases, and critical technological ecosystems.</a:t>
            </a:r>
          </a:p>
          <a:p>
            <a:pPr marL="685800" lvl="1" indent="-228600">
              <a:lnSpc>
                <a:spcPct val="90000"/>
              </a:lnSpc>
              <a:spcBef>
                <a:spcPts val="1000"/>
              </a:spcBef>
              <a:buFont typeface="Arial"/>
              <a:buChar char="•"/>
              <a:defRPr/>
            </a:pPr>
            <a:r>
              <a:rPr kumimoji="0" lang="en-ZA" sz="1600" b="1" i="0" u="none" strike="noStrike" kern="1200" cap="none" spc="0" normalizeH="0" baseline="0" noProof="0" dirty="0">
                <a:ln>
                  <a:noFill/>
                </a:ln>
                <a:solidFill>
                  <a:srgbClr val="0070C0"/>
                </a:solidFill>
                <a:effectLst/>
                <a:uLnTx/>
                <a:uFillTx/>
                <a:latin typeface="Söhne"/>
                <a:ea typeface="+mn-ea"/>
                <a:cs typeface="+mn-cs"/>
              </a:rPr>
              <a:t>Future Technology Trends Dashboard: Utilizing tree maps and hierarchy bubble charts, this dashboard illuminates emerging trends in desired programming languages, databases, platforms, and web frameworks.</a:t>
            </a:r>
          </a:p>
          <a:p>
            <a:pPr marL="685800" lvl="1" indent="-228600">
              <a:lnSpc>
                <a:spcPct val="90000"/>
              </a:lnSpc>
              <a:spcBef>
                <a:spcPts val="1000"/>
              </a:spcBef>
              <a:buFont typeface="Arial"/>
              <a:buChar char="•"/>
              <a:defRPr/>
            </a:pPr>
            <a:r>
              <a:rPr kumimoji="0" lang="en-ZA" sz="1600" b="1" i="0" u="none" strike="noStrike" kern="1200" cap="none" spc="0" normalizeH="0" baseline="0" noProof="0" dirty="0">
                <a:ln>
                  <a:noFill/>
                </a:ln>
                <a:solidFill>
                  <a:srgbClr val="0070C0"/>
                </a:solidFill>
                <a:effectLst/>
                <a:uLnTx/>
                <a:uFillTx/>
                <a:latin typeface="Söhne"/>
                <a:ea typeface="+mn-ea"/>
                <a:cs typeface="+mn-cs"/>
              </a:rPr>
              <a:t>Demographics Dashboard: Unveiling gender distribution, global respondent locations, age demographics, and gender-education intersections.</a:t>
            </a:r>
          </a:p>
          <a:p>
            <a:pPr marR="0" lvl="1" algn="l" defTabSz="914400" rtl="0" eaLnBrk="1" fontAlgn="auto" latinLnBrk="0" hangingPunct="1">
              <a:lnSpc>
                <a:spcPct val="90000"/>
              </a:lnSpc>
              <a:spcBef>
                <a:spcPts val="500"/>
              </a:spcBef>
              <a:spcAft>
                <a:spcPts val="0"/>
              </a:spcAft>
              <a:buClrTx/>
              <a:buSzTx/>
              <a:tabLst/>
              <a:defRPr/>
            </a:pPr>
            <a:endParaRPr kumimoji="0" lang="en-ZA" sz="1600" b="0" i="0" u="none" strike="noStrike" kern="1200" cap="none" spc="0" normalizeH="0" baseline="0" noProof="0" dirty="0">
              <a:ln>
                <a:noFill/>
              </a:ln>
              <a:solidFill>
                <a:srgbClr val="0070C0"/>
              </a:solidFill>
              <a:effectLst/>
              <a:uLnTx/>
              <a:uFillTx/>
              <a:latin typeface="Söhne"/>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br>
              <a:rPr kumimoji="0" lang="en-ZA" sz="4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br>
            <a:endParaRPr kumimoji="0" lang="en-US" sz="5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A graph with blue and black bars&#10;&#10;Description automatically generated with medium confidence">
            <a:extLst>
              <a:ext uri="{FF2B5EF4-FFF2-40B4-BE49-F238E27FC236}">
                <a16:creationId xmlns:a16="http://schemas.microsoft.com/office/drawing/2014/main" id="{81E9D95A-7AE4-F4B8-97A1-7270D5AEE039}"/>
              </a:ext>
            </a:extLst>
          </p:cNvPr>
          <p:cNvPicPr>
            <a:picLocks noChangeAspect="1"/>
          </p:cNvPicPr>
          <p:nvPr/>
        </p:nvPicPr>
        <p:blipFill>
          <a:blip r:embed="rId3"/>
          <a:stretch>
            <a:fillRect/>
          </a:stretch>
        </p:blipFill>
        <p:spPr>
          <a:xfrm>
            <a:off x="350729" y="2327564"/>
            <a:ext cx="5373666" cy="3670301"/>
          </a:xfrm>
          <a:prstGeom prst="rect">
            <a:avLst/>
          </a:prstGeom>
        </p:spPr>
      </p:pic>
      <p:pic>
        <p:nvPicPr>
          <p:cNvPr id="14" name="Picture 13" descr="A graph of a number of people&#10;&#10;Description automatically generated with medium confidence">
            <a:extLst>
              <a:ext uri="{FF2B5EF4-FFF2-40B4-BE49-F238E27FC236}">
                <a16:creationId xmlns:a16="http://schemas.microsoft.com/office/drawing/2014/main" id="{677D06AF-CBEB-07CC-490F-20F85560C9CD}"/>
              </a:ext>
            </a:extLst>
          </p:cNvPr>
          <p:cNvPicPr>
            <a:picLocks noChangeAspect="1"/>
          </p:cNvPicPr>
          <p:nvPr/>
        </p:nvPicPr>
        <p:blipFill>
          <a:blip r:embed="rId4"/>
          <a:stretch>
            <a:fillRect/>
          </a:stretch>
        </p:blipFill>
        <p:spPr>
          <a:xfrm>
            <a:off x="5824603" y="2327564"/>
            <a:ext cx="5815927" cy="378984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r>
              <a:rPr lang="en-US" dirty="0"/>
              <a:t>JavaScript Dominates Learning: The analysis highlights JavaScript as the most learned programming language this year, underscoring its continued dominance in the learning landscape.</a:t>
            </a:r>
          </a:p>
          <a:p>
            <a:r>
              <a:rPr lang="en-US" dirty="0"/>
              <a:t>PowerShell Gains Ascent: Future trends reveal PowerShell's emergence as one of the top three most desired programming languages to learn, indicating its growing relevance and popularity.</a:t>
            </a:r>
          </a:p>
          <a:p>
            <a:r>
              <a:rPr lang="en-US" dirty="0"/>
              <a:t>HTML/CSS Remains Fundamental: HTML/CSS maintains its fundamental status, ranking among the top three most learned and desired languages, showcasing its ongoing importance in web development.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r>
              <a:rPr lang="en-US" dirty="0"/>
              <a:t>Full-Stack Development Emphasis: JavaScript's sustained dominance suggests a continued emphasis on full-stack development, where knowledge of both front-end and back-end technologies is crucial.</a:t>
            </a:r>
          </a:p>
          <a:p>
            <a:r>
              <a:rPr lang="en-US" dirty="0"/>
              <a:t>Growing Significance of PowerShell: The ascent of PowerShell in desired languages indicates an increasing need for automation and scripting, particularly in system administration and DevOps roles.</a:t>
            </a:r>
          </a:p>
          <a:p>
            <a:r>
              <a:rPr lang="en-US" dirty="0"/>
              <a:t>Enduring Relevance of Web Fundamentals: HTML/CSS's consistent presence underscores the enduring relevance of web fundamentals. Despite technological advancements, a strong foundation in web development basics remains essential.</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blue and white bars&#10;&#10;Description automatically generated">
            <a:extLst>
              <a:ext uri="{FF2B5EF4-FFF2-40B4-BE49-F238E27FC236}">
                <a16:creationId xmlns:a16="http://schemas.microsoft.com/office/drawing/2014/main" id="{F6D7B771-3226-B2AB-841A-2C56F24F7807}"/>
              </a:ext>
            </a:extLst>
          </p:cNvPr>
          <p:cNvPicPr>
            <a:picLocks noChangeAspect="1"/>
          </p:cNvPicPr>
          <p:nvPr/>
        </p:nvPicPr>
        <p:blipFill>
          <a:blip r:embed="rId2"/>
          <a:stretch>
            <a:fillRect/>
          </a:stretch>
        </p:blipFill>
        <p:spPr>
          <a:xfrm>
            <a:off x="122727" y="2237081"/>
            <a:ext cx="5789558" cy="3939881"/>
          </a:xfrm>
          <a:prstGeom prst="rect">
            <a:avLst/>
          </a:prstGeom>
        </p:spPr>
      </p:pic>
      <p:pic>
        <p:nvPicPr>
          <p:cNvPr id="9" name="Picture 8" descr="A graph of blue bars&#10;&#10;Description automatically generated with medium confidence">
            <a:extLst>
              <a:ext uri="{FF2B5EF4-FFF2-40B4-BE49-F238E27FC236}">
                <a16:creationId xmlns:a16="http://schemas.microsoft.com/office/drawing/2014/main" id="{F8C1DB52-3D88-84BE-DA59-BD75A1815167}"/>
              </a:ext>
            </a:extLst>
          </p:cNvPr>
          <p:cNvPicPr>
            <a:picLocks noChangeAspect="1"/>
          </p:cNvPicPr>
          <p:nvPr/>
        </p:nvPicPr>
        <p:blipFill>
          <a:blip r:embed="rId3"/>
          <a:stretch>
            <a:fillRect/>
          </a:stretch>
        </p:blipFill>
        <p:spPr>
          <a:xfrm>
            <a:off x="6019801" y="2237081"/>
            <a:ext cx="5789558" cy="392464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1536</TotalTime>
  <Words>1888</Words>
  <Application>Microsoft Office PowerPoint</Application>
  <PresentationFormat>Widescreen</PresentationFormat>
  <Paragraphs>152</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Helv</vt:lpstr>
      <vt:lpstr>IBM Plex Mono SemiBold</vt:lpstr>
      <vt:lpstr>IBM Plex Mono Text</vt:lpstr>
      <vt:lpstr>Söhne</vt:lpstr>
      <vt:lpstr>SLIDE_TEMPLATE_skill_network</vt:lpstr>
      <vt:lpstr>Job Openings</vt:lpstr>
      <vt:lpstr>CONTENTS</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Sipho Ledwaba</cp:lastModifiedBy>
  <cp:revision>22</cp:revision>
  <dcterms:created xsi:type="dcterms:W3CDTF">2020-10-28T18:29:43Z</dcterms:created>
  <dcterms:modified xsi:type="dcterms:W3CDTF">2023-11-21T12:40:02Z</dcterms:modified>
</cp:coreProperties>
</file>