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4" r:id="rId3"/>
    <p:sldId id="267" r:id="rId4"/>
    <p:sldId id="268" r:id="rId5"/>
    <p:sldId id="269" r:id="rId6"/>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4885A-E34C-41F4-9735-6D03A6F7D58C}" v="1" dt="2024-05-06T12:57:35.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663"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cloudsecurityalliance.org/blog/2023/10/05/the-5-soc-2-trust-services-criteria-explained" TargetMode="External"/><Relationship Id="rId3" Type="http://schemas.openxmlformats.org/officeDocument/2006/relationships/image" Target="../media/image7.jpg"/><Relationship Id="rId7" Type="http://schemas.openxmlformats.org/officeDocument/2006/relationships/hyperlink" Target="https://thoropass.com/university/soc-2-trust-services-criteria/"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drata.com/blog/trust-services-criteria" TargetMode="External"/><Relationship Id="rId5" Type="http://schemas.openxmlformats.org/officeDocument/2006/relationships/hyperlink" Target="https://linfordco.com/blog/trust-services-critieria-principles-soc-2/" TargetMode="External"/><Relationship Id="rId10" Type="http://schemas.openxmlformats.org/officeDocument/2006/relationships/hyperlink" Target="https://sprinto.com/blog/soc-2-trust-principles/" TargetMode="External"/><Relationship Id="rId4" Type="http://schemas.openxmlformats.org/officeDocument/2006/relationships/hyperlink" Target="https://www.assurancelab.cpa/resources/trust-services-principles" TargetMode="External"/><Relationship Id="rId9" Type="http://schemas.openxmlformats.org/officeDocument/2006/relationships/hyperlink" Target="https://www.vanta.com/collection/soc-2/soc-2-trust-princi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C1EB29DC-32A1-7D73-18A7-524F48910BC1}"/>
              </a:ext>
            </a:extLst>
          </p:cNvPr>
          <p:cNvGrpSpPr/>
          <p:nvPr/>
        </p:nvGrpSpPr>
        <p:grpSpPr>
          <a:xfrm>
            <a:off x="2286" y="1286"/>
            <a:ext cx="18285714" cy="10285714"/>
            <a:chOff x="2286" y="1286"/>
            <a:chExt cx="18285714" cy="10285714"/>
          </a:xfrm>
        </p:grpSpPr>
        <p:pic>
          <p:nvPicPr>
            <p:cNvPr id="3" name="Picture 2" descr="A blue square with white lines&#10;&#10;Description automatically generated">
              <a:extLst>
                <a:ext uri="{FF2B5EF4-FFF2-40B4-BE49-F238E27FC236}">
                  <a16:creationId xmlns="" xmlns:a16="http://schemas.microsoft.com/office/drawing/2014/main" id="{79DD2015-D1AF-53A7-E522-A8701E965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 y="1286"/>
              <a:ext cx="18285714" cy="10285714"/>
            </a:xfrm>
            <a:prstGeom prst="rect">
              <a:avLst/>
            </a:prstGeom>
          </p:spPr>
        </p:pic>
        <p:grpSp>
          <p:nvGrpSpPr>
            <p:cNvPr id="4" name="Group 31">
              <a:extLst>
                <a:ext uri="{FF2B5EF4-FFF2-40B4-BE49-F238E27FC236}">
                  <a16:creationId xmlns="" xmlns:a16="http://schemas.microsoft.com/office/drawing/2014/main" id="{FB14E858-0B6A-1286-1BA0-6A8CEDC12971}"/>
                </a:ext>
              </a:extLst>
            </p:cNvPr>
            <p:cNvGrpSpPr/>
            <p:nvPr/>
          </p:nvGrpSpPr>
          <p:grpSpPr>
            <a:xfrm>
              <a:off x="2057400" y="938117"/>
              <a:ext cx="14173200" cy="2801674"/>
              <a:chOff x="-377127" y="-2441702"/>
              <a:chExt cx="14029115" cy="3735565"/>
            </a:xfrm>
          </p:grpSpPr>
          <p:sp>
            <p:nvSpPr>
              <p:cNvPr id="5" name="TextBox 32">
                <a:extLst>
                  <a:ext uri="{FF2B5EF4-FFF2-40B4-BE49-F238E27FC236}">
                    <a16:creationId xmlns="" xmlns:a16="http://schemas.microsoft.com/office/drawing/2014/main" id="{72A642C8-49B2-ADB9-8677-45F81CF4E63C}"/>
                  </a:ext>
                </a:extLst>
              </p:cNvPr>
              <p:cNvSpPr txBox="1"/>
              <p:nvPr/>
            </p:nvSpPr>
            <p:spPr>
              <a:xfrm>
                <a:off x="1028601" y="-518598"/>
                <a:ext cx="11217660" cy="1812461"/>
              </a:xfrm>
              <a:prstGeom prst="rect">
                <a:avLst/>
              </a:prstGeom>
            </p:spPr>
            <p:txBody>
              <a:bodyPr lIns="0" tIns="0" rIns="0" bIns="0" rtlCol="0" anchor="t">
                <a:spAutoFit/>
              </a:bodyPr>
              <a:lstStyle/>
              <a:p>
                <a:pPr algn="ctr">
                  <a:lnSpc>
                    <a:spcPts val="5309"/>
                  </a:lnSpc>
                </a:pPr>
                <a:r>
                  <a:rPr lang="en-US" sz="6000" b="1" spc="-125" dirty="0">
                    <a:solidFill>
                      <a:srgbClr val="FFFFFF"/>
                    </a:solidFill>
                    <a:latin typeface="Times New Roman" panose="02020603050405020304" pitchFamily="18" charset="0"/>
                    <a:cs typeface="Times New Roman" panose="02020603050405020304" pitchFamily="18" charset="0"/>
                  </a:rPr>
                  <a:t>Project ID: </a:t>
                </a:r>
                <a:r>
                  <a:rPr lang="en-US" sz="6000" b="1" spc="-125" dirty="0" smtClean="0">
                    <a:solidFill>
                      <a:srgbClr val="FFFFFF"/>
                    </a:solidFill>
                    <a:latin typeface="Times New Roman" panose="02020603050405020304" pitchFamily="18" charset="0"/>
                    <a:cs typeface="Times New Roman" panose="02020603050405020304" pitchFamily="18" charset="0"/>
                  </a:rPr>
                  <a:t>004</a:t>
                </a:r>
              </a:p>
              <a:p>
                <a:pPr algn="ctr">
                  <a:lnSpc>
                    <a:spcPts val="5309"/>
                  </a:lnSpc>
                </a:pPr>
                <a:r>
                  <a:rPr lang="en-US" sz="6000" b="1" spc="-125" dirty="0" smtClean="0">
                    <a:solidFill>
                      <a:srgbClr val="FFFFFF"/>
                    </a:solidFill>
                    <a:latin typeface="Times New Roman" panose="02020603050405020304" pitchFamily="18" charset="0"/>
                    <a:cs typeface="Times New Roman" panose="02020603050405020304" pitchFamily="18" charset="0"/>
                  </a:rPr>
                  <a:t>Peer Learning Group: 1.4</a:t>
                </a:r>
              </a:p>
            </p:txBody>
          </p:sp>
          <p:sp>
            <p:nvSpPr>
              <p:cNvPr id="6" name="TextBox 33">
                <a:extLst>
                  <a:ext uri="{FF2B5EF4-FFF2-40B4-BE49-F238E27FC236}">
                    <a16:creationId xmlns="" xmlns:a16="http://schemas.microsoft.com/office/drawing/2014/main" id="{AC448FC9-995A-F1B1-03AB-180D43E164ED}"/>
                  </a:ext>
                </a:extLst>
              </p:cNvPr>
              <p:cNvSpPr txBox="1"/>
              <p:nvPr/>
            </p:nvSpPr>
            <p:spPr>
              <a:xfrm>
                <a:off x="-377127" y="-2441702"/>
                <a:ext cx="14029115" cy="1846660"/>
              </a:xfrm>
              <a:prstGeom prst="rect">
                <a:avLst/>
              </a:prstGeom>
            </p:spPr>
            <p:txBody>
              <a:bodyPr wrap="square" lIns="0" tIns="0" rIns="0" bIns="0" rtlCol="0" anchor="t">
                <a:spAutoFit/>
              </a:bodyPr>
              <a:lstStyle/>
              <a:p>
                <a:pPr algn="ctr">
                  <a:lnSpc>
                    <a:spcPts val="10800"/>
                  </a:lnSpc>
                </a:pPr>
                <a:r>
                  <a:rPr lang="en-US" sz="8000" b="1" spc="-420" dirty="0">
                    <a:solidFill>
                      <a:srgbClr val="FFFFFF"/>
                    </a:solidFill>
                    <a:latin typeface="Times New Roman" panose="02020603050405020304" pitchFamily="18" charset="0"/>
                    <a:cs typeface="Times New Roman" panose="02020603050405020304" pitchFamily="18" charset="0"/>
                  </a:rPr>
                  <a:t>Prerequisite Group Project</a:t>
                </a:r>
              </a:p>
            </p:txBody>
          </p:sp>
        </p:grpSp>
        <p:sp>
          <p:nvSpPr>
            <p:cNvPr id="2" name="TextBox 33">
              <a:extLst>
                <a:ext uri="{FF2B5EF4-FFF2-40B4-BE49-F238E27FC236}">
                  <a16:creationId xmlns="" xmlns:a16="http://schemas.microsoft.com/office/drawing/2014/main" id="{2635312D-E2E3-8E27-341B-B52936A67FCE}"/>
                </a:ext>
              </a:extLst>
            </p:cNvPr>
            <p:cNvSpPr txBox="1"/>
            <p:nvPr/>
          </p:nvSpPr>
          <p:spPr>
            <a:xfrm>
              <a:off x="1933575" y="2751414"/>
              <a:ext cx="14420850" cy="3739485"/>
            </a:xfrm>
            <a:prstGeom prst="rect">
              <a:avLst/>
            </a:prstGeom>
          </p:spPr>
          <p:txBody>
            <a:bodyPr wrap="square" lIns="0" tIns="0" rIns="0" bIns="0" rtlCol="0" anchor="t">
              <a:spAutoFit/>
            </a:bodyPr>
            <a:lstStyle/>
            <a:p>
              <a:pPr algn="ctr">
                <a:lnSpc>
                  <a:spcPct val="150000"/>
                </a:lnSpc>
              </a:pPr>
              <a:endParaRPr lang="en-US" sz="5400" b="1" dirty="0" smtClean="0">
                <a:solidFill>
                  <a:schemeClr val="bg1"/>
                </a:solidFill>
                <a:effectLst/>
                <a:latin typeface="Poppins Medium" panose="00000600000000000000" pitchFamily="2" charset="0"/>
                <a:ea typeface="Times" panose="02020603050405020304" pitchFamily="18" charset="0"/>
                <a:cs typeface="Poppins Medium" panose="00000600000000000000" pitchFamily="2" charset="0"/>
              </a:endParaRPr>
            </a:p>
            <a:p>
              <a:pPr algn="ctr">
                <a:lnSpc>
                  <a:spcPct val="150000"/>
                </a:lnSpc>
              </a:pPr>
              <a:r>
                <a:rPr lang="en-US" sz="6000" b="1" dirty="0" smtClean="0">
                  <a:solidFill>
                    <a:schemeClr val="bg1"/>
                  </a:solidFill>
                  <a:effectLst/>
                  <a:latin typeface="Times New Roman" panose="02020603050405020304" pitchFamily="18" charset="0"/>
                  <a:ea typeface="Times" panose="02020603050405020304" pitchFamily="18" charset="0"/>
                  <a:cs typeface="Times New Roman" panose="02020603050405020304" pitchFamily="18" charset="0"/>
                </a:rPr>
                <a:t>SOC </a:t>
              </a:r>
              <a:r>
                <a:rPr lang="en-US" sz="6000" b="1" dirty="0">
                  <a:solidFill>
                    <a:schemeClr val="bg1"/>
                  </a:solidFill>
                  <a:effectLst/>
                  <a:latin typeface="Times New Roman" panose="02020603050405020304" pitchFamily="18" charset="0"/>
                  <a:ea typeface="Times" panose="02020603050405020304" pitchFamily="18" charset="0"/>
                  <a:cs typeface="Times New Roman" panose="02020603050405020304" pitchFamily="18" charset="0"/>
                </a:rPr>
                <a:t>2 Type </a:t>
              </a:r>
              <a:r>
                <a:rPr lang="en-US" sz="6000" b="1" dirty="0" smtClean="0">
                  <a:solidFill>
                    <a:schemeClr val="bg1"/>
                  </a:solidFill>
                  <a:effectLst/>
                  <a:latin typeface="Times New Roman" panose="02020603050405020304" pitchFamily="18" charset="0"/>
                  <a:ea typeface="Times" panose="02020603050405020304" pitchFamily="18" charset="0"/>
                  <a:cs typeface="Times New Roman" panose="02020603050405020304" pitchFamily="18" charset="0"/>
                </a:rPr>
                <a:t>2</a:t>
              </a:r>
            </a:p>
            <a:p>
              <a:pPr algn="ctr">
                <a:lnSpc>
                  <a:spcPct val="150000"/>
                </a:lnSpc>
              </a:pPr>
              <a:r>
                <a:rPr lang="en-US" sz="2400" b="1" dirty="0">
                  <a:solidFill>
                    <a:schemeClr val="bg1"/>
                  </a:solidFill>
                  <a:latin typeface="Times New Roman" panose="02020603050405020304" pitchFamily="18" charset="0"/>
                  <a:ea typeface="Times" panose="02020603050405020304" pitchFamily="18" charset="0"/>
                  <a:cs typeface="Times New Roman" panose="02020603050405020304" pitchFamily="18" charset="0"/>
                </a:rPr>
                <a:t>TASK: Write a comprehensive report on the 5 Trust Service Criteria of </a:t>
              </a:r>
              <a:r>
                <a:rPr lang="en-US" sz="2400" b="1" dirty="0" err="1">
                  <a:solidFill>
                    <a:schemeClr val="bg1"/>
                  </a:solidFill>
                  <a:latin typeface="Times New Roman" panose="02020603050405020304" pitchFamily="18" charset="0"/>
                  <a:ea typeface="Times" panose="02020603050405020304" pitchFamily="18" charset="0"/>
                  <a:cs typeface="Times New Roman" panose="02020603050405020304" pitchFamily="18" charset="0"/>
                </a:rPr>
                <a:t>Soc</a:t>
              </a:r>
              <a:r>
                <a:rPr lang="en-US" sz="2400" b="1" dirty="0">
                  <a:solidFill>
                    <a:schemeClr val="bg1"/>
                  </a:solidFill>
                  <a:latin typeface="Times New Roman" panose="02020603050405020304" pitchFamily="18" charset="0"/>
                  <a:ea typeface="Times" panose="02020603050405020304" pitchFamily="18" charset="0"/>
                  <a:cs typeface="Times New Roman" panose="02020603050405020304" pitchFamily="18" charset="0"/>
                </a:rPr>
                <a:t> 2 Type 2 and its importance to organizations.</a:t>
              </a:r>
              <a:endParaRPr lang="en-US" sz="2400" b="1" dirty="0">
                <a:solidFill>
                  <a:schemeClr val="bg1"/>
                </a:solidFill>
                <a:effectLst/>
                <a:latin typeface="Poppins Medium" panose="00000600000000000000" pitchFamily="2" charset="0"/>
                <a:ea typeface="MS Mincho" panose="02020609040205080304" pitchFamily="49" charset="-128"/>
                <a:cs typeface="Poppins Medium" panose="00000600000000000000" pitchFamily="2" charset="0"/>
              </a:endParaRPr>
            </a:p>
          </p:txBody>
        </p:sp>
      </p:grpSp>
      <p:sp>
        <p:nvSpPr>
          <p:cNvPr id="9" name="TextBox 8">
            <a:extLst>
              <a:ext uri="{FF2B5EF4-FFF2-40B4-BE49-F238E27FC236}">
                <a16:creationId xmlns="" xmlns:a16="http://schemas.microsoft.com/office/drawing/2014/main" id="{7AC0F1D2-B23D-4F58-AC5F-FFBB29352C1A}"/>
              </a:ext>
            </a:extLst>
          </p:cNvPr>
          <p:cNvSpPr txBox="1"/>
          <p:nvPr/>
        </p:nvSpPr>
        <p:spPr>
          <a:xfrm>
            <a:off x="3810000" y="6515100"/>
            <a:ext cx="11851173" cy="400110"/>
          </a:xfrm>
          <a:prstGeom prst="rect">
            <a:avLst/>
          </a:prstGeom>
          <a:noFill/>
        </p:spPr>
        <p:txBody>
          <a:bodyPr wrap="square">
            <a:spAutoFit/>
          </a:bodyPr>
          <a:lstStyle/>
          <a:p>
            <a:pPr algn="just"/>
            <a:r>
              <a:rPr lang="en-US" sz="2000" b="1" dirty="0" smtClean="0">
                <a:solidFill>
                  <a:schemeClr val="bg1"/>
                </a:solidFill>
                <a:latin typeface="Times New Roman" panose="02020603050405020304" pitchFamily="18" charset="0"/>
                <a:cs typeface="Times New Roman" panose="02020603050405020304" pitchFamily="18" charset="0"/>
              </a:rPr>
              <a:t> SIPHOKAZI </a:t>
            </a:r>
            <a:r>
              <a:rPr lang="en-US" sz="2000" b="1" dirty="0">
                <a:solidFill>
                  <a:schemeClr val="bg1"/>
                </a:solidFill>
                <a:latin typeface="Times New Roman" panose="02020603050405020304" pitchFamily="18" charset="0"/>
                <a:cs typeface="Times New Roman" panose="02020603050405020304" pitchFamily="18" charset="0"/>
              </a:rPr>
              <a:t>MALOYI – CG/24/0039 </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639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rectangle with orange border&#10;&#10;Description automatically generated">
            <a:extLst>
              <a:ext uri="{FF2B5EF4-FFF2-40B4-BE49-F238E27FC236}">
                <a16:creationId xmlns="" xmlns:a16="http://schemas.microsoft.com/office/drawing/2014/main" id="{A8BC270E-5EA6-176F-1085-9B8BA98AB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 y="0"/>
            <a:ext cx="18285714" cy="10285714"/>
          </a:xfrm>
          <a:prstGeom prst="rect">
            <a:avLst/>
          </a:prstGeom>
        </p:spPr>
      </p:pic>
      <p:sp>
        <p:nvSpPr>
          <p:cNvPr id="4" name="TextBox 21">
            <a:extLst>
              <a:ext uri="{FF2B5EF4-FFF2-40B4-BE49-F238E27FC236}">
                <a16:creationId xmlns="" xmlns:a16="http://schemas.microsoft.com/office/drawing/2014/main" id="{9667E297-6A01-1E4C-AA3A-43A2BD9234D4}"/>
              </a:ext>
            </a:extLst>
          </p:cNvPr>
          <p:cNvSpPr txBox="1"/>
          <p:nvPr/>
        </p:nvSpPr>
        <p:spPr>
          <a:xfrm>
            <a:off x="762000" y="3435040"/>
            <a:ext cx="9054160" cy="5693866"/>
          </a:xfrm>
          <a:prstGeom prst="rect">
            <a:avLst/>
          </a:prstGeom>
        </p:spPr>
        <p:txBody>
          <a:bodyPr wrap="square" lIns="0" tIns="0" rIns="0" bIns="0" rtlCol="0" anchor="t">
            <a:spAutoFit/>
          </a:bodyPr>
          <a:lstStyle/>
          <a:p>
            <a:pPr lvl="0" algn="just">
              <a:lnSpc>
                <a:spcPct val="150000"/>
              </a:lnSpc>
              <a:spcAft>
                <a:spcPts val="600"/>
              </a:spcAft>
            </a:pPr>
            <a:r>
              <a:rPr lang="en-US" sz="2000" dirty="0">
                <a:latin typeface="Times New Roman" panose="02020603050405020304" pitchFamily="18" charset="0"/>
                <a:cs typeface="Times New Roman" panose="02020603050405020304" pitchFamily="18" charset="0"/>
              </a:rPr>
              <a:t>The digital age has transformed, trust is the new currency that keeps businesses thriving. As organizations increasingly rely on service providers to manage sensitive information and critical systems, building trust becomes essential. That's where the System and Organization Controls (SOC) 2 audit steps in—a beacon of assurance in an increasingly complex landscape.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spcAft>
                <a:spcPts val="600"/>
              </a:spcAft>
            </a:pP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System and Organization Controls (SOC) 2 audit offers a standardized framework for service organizations to demonstrate their commitment to these core principles. This project will delve into the SOC 2 audit process, with a particular focus on the five Trust Service Criteria (TSC) of a SOC 2 Type 2 audit. By exploring these criteria, we will examine how they empower organizations to build trust with stakeholders and ensure the security and integrity of their data.</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TextBox 22">
            <a:extLst>
              <a:ext uri="{FF2B5EF4-FFF2-40B4-BE49-F238E27FC236}">
                <a16:creationId xmlns="" xmlns:a16="http://schemas.microsoft.com/office/drawing/2014/main" id="{17A45317-C7DE-BE2F-5FDB-6D04FFB639AF}"/>
              </a:ext>
            </a:extLst>
          </p:cNvPr>
          <p:cNvSpPr txBox="1"/>
          <p:nvPr/>
        </p:nvSpPr>
        <p:spPr>
          <a:xfrm>
            <a:off x="1589343" y="3284380"/>
            <a:ext cx="8988817" cy="396262"/>
          </a:xfrm>
          <a:prstGeom prst="rect">
            <a:avLst/>
          </a:prstGeom>
        </p:spPr>
        <p:txBody>
          <a:bodyPr lIns="0" tIns="0" rIns="0" bIns="0" rtlCol="0" anchor="t">
            <a:spAutoFit/>
          </a:bodyPr>
          <a:lstStyle/>
          <a:p>
            <a:pPr>
              <a:lnSpc>
                <a:spcPts val="3000"/>
              </a:lnSpc>
            </a:pPr>
            <a:endParaRPr lang="en-US" sz="3000" spc="-89" dirty="0">
              <a:solidFill>
                <a:srgbClr val="000000"/>
              </a:solidFill>
              <a:latin typeface="Poppins Semi-Bold"/>
            </a:endParaRPr>
          </a:p>
        </p:txBody>
      </p:sp>
      <p:sp>
        <p:nvSpPr>
          <p:cNvPr id="6" name="TextBox 20">
            <a:extLst>
              <a:ext uri="{FF2B5EF4-FFF2-40B4-BE49-F238E27FC236}">
                <a16:creationId xmlns="" xmlns:a16="http://schemas.microsoft.com/office/drawing/2014/main" id="{D02F6D23-5BEC-6FDF-07FB-01272EDF75C9}"/>
              </a:ext>
            </a:extLst>
          </p:cNvPr>
          <p:cNvSpPr txBox="1"/>
          <p:nvPr/>
        </p:nvSpPr>
        <p:spPr>
          <a:xfrm>
            <a:off x="4038600" y="1396920"/>
            <a:ext cx="10896599" cy="641201"/>
          </a:xfrm>
          <a:prstGeom prst="rect">
            <a:avLst/>
          </a:prstGeom>
        </p:spPr>
        <p:txBody>
          <a:bodyPr wrap="square" lIns="0" tIns="0" rIns="0" bIns="0" rtlCol="0" anchor="t">
            <a:spAutoFit/>
          </a:bodyPr>
          <a:lstStyle/>
          <a:p>
            <a:pPr algn="just">
              <a:lnSpc>
                <a:spcPts val="5000"/>
              </a:lnSpc>
            </a:pPr>
            <a:r>
              <a:rPr lang="en-US" sz="9600" b="1" spc="-150" dirty="0">
                <a:solidFill>
                  <a:srgbClr val="FFFFFF"/>
                </a:solidFill>
                <a:latin typeface="Times New Roman" panose="02020603050405020304" pitchFamily="18" charset="0"/>
                <a:cs typeface="Times New Roman" panose="02020603050405020304" pitchFamily="18" charset="0"/>
              </a:rPr>
              <a:t>INTRODUCTION</a:t>
            </a:r>
          </a:p>
        </p:txBody>
      </p:sp>
      <p:pic>
        <p:nvPicPr>
          <p:cNvPr id="9" name="Picture 8">
            <a:extLst>
              <a:ext uri="{FF2B5EF4-FFF2-40B4-BE49-F238E27FC236}">
                <a16:creationId xmlns="" xmlns:a16="http://schemas.microsoft.com/office/drawing/2014/main" id="{7745A5E8-747E-452A-962D-468192592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5394" y="3435040"/>
            <a:ext cx="7056806" cy="5693866"/>
          </a:xfrm>
          <a:prstGeom prst="rect">
            <a:avLst/>
          </a:prstGeom>
        </p:spPr>
      </p:pic>
    </p:spTree>
    <p:extLst>
      <p:ext uri="{BB962C8B-B14F-4D97-AF65-F5344CB8AC3E}">
        <p14:creationId xmlns:p14="http://schemas.microsoft.com/office/powerpoint/2010/main" val="915503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rectangle with orange border&#10;&#10;Description automatically generated">
            <a:extLst>
              <a:ext uri="{FF2B5EF4-FFF2-40B4-BE49-F238E27FC236}">
                <a16:creationId xmlns="" xmlns:a16="http://schemas.microsoft.com/office/drawing/2014/main" id="{A8BC270E-5EA6-176F-1085-9B8BA98AB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 y="643"/>
            <a:ext cx="18285714" cy="10285714"/>
          </a:xfrm>
          <a:prstGeom prst="rect">
            <a:avLst/>
          </a:prstGeom>
        </p:spPr>
      </p:pic>
      <p:sp>
        <p:nvSpPr>
          <p:cNvPr id="5" name="TextBox 22">
            <a:extLst>
              <a:ext uri="{FF2B5EF4-FFF2-40B4-BE49-F238E27FC236}">
                <a16:creationId xmlns="" xmlns:a16="http://schemas.microsoft.com/office/drawing/2014/main" id="{17A45317-C7DE-BE2F-5FDB-6D04FFB639AF}"/>
              </a:ext>
            </a:extLst>
          </p:cNvPr>
          <p:cNvSpPr txBox="1"/>
          <p:nvPr/>
        </p:nvSpPr>
        <p:spPr>
          <a:xfrm>
            <a:off x="1589343" y="3284380"/>
            <a:ext cx="8988817" cy="396262"/>
          </a:xfrm>
          <a:prstGeom prst="rect">
            <a:avLst/>
          </a:prstGeom>
        </p:spPr>
        <p:txBody>
          <a:bodyPr lIns="0" tIns="0" rIns="0" bIns="0" rtlCol="0" anchor="t">
            <a:spAutoFit/>
          </a:bodyPr>
          <a:lstStyle/>
          <a:p>
            <a:pPr>
              <a:lnSpc>
                <a:spcPts val="3000"/>
              </a:lnSpc>
            </a:pPr>
            <a:endParaRPr lang="en-US" sz="3000" spc="-89" dirty="0">
              <a:solidFill>
                <a:srgbClr val="000000"/>
              </a:solidFill>
              <a:latin typeface="Poppins Semi-Bold"/>
            </a:endParaRPr>
          </a:p>
        </p:txBody>
      </p:sp>
      <p:sp>
        <p:nvSpPr>
          <p:cNvPr id="6" name="TextBox 20">
            <a:extLst>
              <a:ext uri="{FF2B5EF4-FFF2-40B4-BE49-F238E27FC236}">
                <a16:creationId xmlns="" xmlns:a16="http://schemas.microsoft.com/office/drawing/2014/main" id="{D02F6D23-5BEC-6FDF-07FB-01272EDF75C9}"/>
              </a:ext>
            </a:extLst>
          </p:cNvPr>
          <p:cNvSpPr txBox="1"/>
          <p:nvPr/>
        </p:nvSpPr>
        <p:spPr>
          <a:xfrm>
            <a:off x="3494345" y="1714500"/>
            <a:ext cx="11125200" cy="492443"/>
          </a:xfrm>
          <a:prstGeom prst="rect">
            <a:avLst/>
          </a:prstGeom>
        </p:spPr>
        <p:txBody>
          <a:bodyPr wrap="square" lIns="0" tIns="0" rIns="0" bIns="0" rtlCol="0" anchor="t">
            <a:spAutoFit/>
          </a:bodyPr>
          <a:lstStyle/>
          <a:p>
            <a:pPr algn="just"/>
            <a:r>
              <a:rPr lang="en-US" sz="3200" b="1" dirty="0">
                <a:solidFill>
                  <a:schemeClr val="bg1"/>
                </a:solidFill>
                <a:latin typeface="Times New Roman" panose="02020603050405020304" pitchFamily="18" charset="0"/>
                <a:cs typeface="Times New Roman" panose="02020603050405020304" pitchFamily="18" charset="0"/>
              </a:rPr>
              <a:t>TRUST SERVICE CRITERIA (TSC) OF SOC 2 TYPE 2</a:t>
            </a:r>
          </a:p>
        </p:txBody>
      </p:sp>
      <p:pic>
        <p:nvPicPr>
          <p:cNvPr id="16" name="Picture 15">
            <a:extLst>
              <a:ext uri="{FF2B5EF4-FFF2-40B4-BE49-F238E27FC236}">
                <a16:creationId xmlns="" xmlns:a16="http://schemas.microsoft.com/office/drawing/2014/main" id="{0FDA855C-2D41-40EC-9E01-3F130F391C47}"/>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609600" y="3450729"/>
            <a:ext cx="16916399" cy="6625369"/>
          </a:xfrm>
          <a:prstGeom prst="rect">
            <a:avLst/>
          </a:prstGeom>
        </p:spPr>
      </p:pic>
      <p:sp>
        <p:nvSpPr>
          <p:cNvPr id="17" name="TextBox 16">
            <a:extLst>
              <a:ext uri="{FF2B5EF4-FFF2-40B4-BE49-F238E27FC236}">
                <a16:creationId xmlns="" xmlns:a16="http://schemas.microsoft.com/office/drawing/2014/main" id="{EA375752-EA35-4716-B06D-154369D67536}"/>
              </a:ext>
            </a:extLst>
          </p:cNvPr>
          <p:cNvSpPr txBox="1"/>
          <p:nvPr/>
        </p:nvSpPr>
        <p:spPr>
          <a:xfrm>
            <a:off x="8737013" y="3145941"/>
            <a:ext cx="8614562" cy="3477875"/>
          </a:xfrm>
          <a:prstGeom prst="rect">
            <a:avLst/>
          </a:prstGeom>
          <a:noFill/>
        </p:spPr>
        <p:txBody>
          <a:bodyPr wrap="square">
            <a:spAutoFit/>
          </a:bodyPr>
          <a:lstStyle/>
          <a:p>
            <a:pPr algn="just"/>
            <a:endParaRPr lang="en-US" sz="20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TSC </a:t>
            </a:r>
            <a:r>
              <a:rPr lang="en-US" sz="2000" b="1" dirty="0">
                <a:latin typeface="Times New Roman" panose="02020603050405020304" pitchFamily="18" charset="0"/>
                <a:cs typeface="Times New Roman" panose="02020603050405020304" pitchFamily="18" charset="0"/>
              </a:rPr>
              <a:t>3: Confidentiality</a:t>
            </a:r>
          </a:p>
          <a:p>
            <a:pPr algn="just">
              <a:lnSpc>
                <a:spcPct val="150000"/>
              </a:lnSpc>
            </a:pPr>
            <a:r>
              <a:rPr lang="en-US" sz="2000" dirty="0">
                <a:latin typeface="Times New Roman" panose="02020603050405020304" pitchFamily="18" charset="0"/>
                <a:cs typeface="Times New Roman" panose="02020603050405020304" pitchFamily="18" charset="0"/>
              </a:rPr>
              <a:t>The Confidentiality criteria looks at the protection of confidential information against unauthorized disclosure or removal. This involves identification and classification of data and applying appropriate measures based on the classification. These measures may include data encryption procedures, access restrictions and contractual agreements that govern the handling of confidential data, ensuring it is protected from internal and external threats. </a:t>
            </a:r>
            <a:endParaRPr lang="x-none"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609599" y="3450729"/>
            <a:ext cx="7772400" cy="7325082"/>
          </a:xfrm>
          <a:prstGeom prst="rect">
            <a:avLst/>
          </a:prstGeom>
        </p:spPr>
        <p:txBody>
          <a:bodyPr wrap="square">
            <a:spAutoFit/>
          </a:bodyPr>
          <a:lstStyle/>
          <a:p>
            <a:pPr marL="342900" indent="-342900"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TSC 1: Security </a:t>
            </a:r>
          </a:p>
          <a:p>
            <a:pPr algn="just">
              <a:lnSpc>
                <a:spcPct val="150000"/>
              </a:lnSpc>
            </a:pPr>
            <a:r>
              <a:rPr lang="en-US" sz="2000" dirty="0">
                <a:latin typeface="Times New Roman" panose="02020603050405020304" pitchFamily="18" charset="0"/>
                <a:cs typeface="Times New Roman" panose="02020603050405020304" pitchFamily="18" charset="0"/>
              </a:rPr>
              <a:t>The Security criteria is the foundation of the SOC 2 reports, emphasizing the need to implement preventative, detective and corrective controls to reduce the risks, such as unauthorized access, use, or change of information or systems. The focus of this TSC includes the entity level controls, information and communication, risk assessments and management, monitoring activities, control programs, logical and physical access, system operations, and change management. </a:t>
            </a:r>
            <a:r>
              <a:rPr lang="en-US" sz="2000" dirty="0" smtClean="0">
                <a:latin typeface="Times New Roman" panose="02020603050405020304" pitchFamily="18" charset="0"/>
                <a:cs typeface="Times New Roman" panose="02020603050405020304" pitchFamily="18" charset="0"/>
              </a:rPr>
              <a:t> </a:t>
            </a: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TSC 2: Availability </a:t>
            </a:r>
          </a:p>
          <a:p>
            <a:pPr algn="just">
              <a:lnSpc>
                <a:spcPct val="150000"/>
              </a:lnSpc>
            </a:pPr>
            <a:r>
              <a:rPr lang="en-US" sz="2000" dirty="0">
                <a:latin typeface="Times New Roman" panose="02020603050405020304" pitchFamily="18" charset="0"/>
                <a:cs typeface="Times New Roman" panose="02020603050405020304" pitchFamily="18" charset="0"/>
              </a:rPr>
              <a:t>The Availability criteria ensures data is available when needed for its intended use. This involves an assessment of network performance, site failover solutions, business continuity and disaster recovery procedures to ensure that uptime and system performance objectives are achieved. Thus, reducing the risk of service disruptions</a:t>
            </a:r>
          </a:p>
          <a:p>
            <a:pPr algn="just">
              <a:lnSpc>
                <a:spcPct val="150000"/>
              </a:lnSpc>
            </a:pPr>
            <a:endParaRPr lang="x-none"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8990455" y="7113270"/>
            <a:ext cx="8535544" cy="2794283"/>
          </a:xfrm>
          <a:prstGeom prst="rect">
            <a:avLst/>
          </a:prstGeom>
        </p:spPr>
      </p:pic>
    </p:spTree>
    <p:extLst>
      <p:ext uri="{BB962C8B-B14F-4D97-AF65-F5344CB8AC3E}">
        <p14:creationId xmlns:p14="http://schemas.microsoft.com/office/powerpoint/2010/main" val="1712828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rectangle with orange border&#10;&#10;Description automatically generated">
            <a:extLst>
              <a:ext uri="{FF2B5EF4-FFF2-40B4-BE49-F238E27FC236}">
                <a16:creationId xmlns="" xmlns:a16="http://schemas.microsoft.com/office/drawing/2014/main" id="{A8BC270E-5EA6-176F-1085-9B8BA98AB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 y="643"/>
            <a:ext cx="18285714" cy="10285714"/>
          </a:xfrm>
          <a:prstGeom prst="rect">
            <a:avLst/>
          </a:prstGeom>
        </p:spPr>
      </p:pic>
      <p:sp>
        <p:nvSpPr>
          <p:cNvPr id="5" name="TextBox 22">
            <a:extLst>
              <a:ext uri="{FF2B5EF4-FFF2-40B4-BE49-F238E27FC236}">
                <a16:creationId xmlns="" xmlns:a16="http://schemas.microsoft.com/office/drawing/2014/main" id="{17A45317-C7DE-BE2F-5FDB-6D04FFB639AF}"/>
              </a:ext>
            </a:extLst>
          </p:cNvPr>
          <p:cNvSpPr txBox="1"/>
          <p:nvPr/>
        </p:nvSpPr>
        <p:spPr>
          <a:xfrm>
            <a:off x="1589343" y="3284380"/>
            <a:ext cx="8988817" cy="396262"/>
          </a:xfrm>
          <a:prstGeom prst="rect">
            <a:avLst/>
          </a:prstGeom>
        </p:spPr>
        <p:txBody>
          <a:bodyPr lIns="0" tIns="0" rIns="0" bIns="0" rtlCol="0" anchor="t">
            <a:spAutoFit/>
          </a:bodyPr>
          <a:lstStyle/>
          <a:p>
            <a:pPr>
              <a:lnSpc>
                <a:spcPts val="3000"/>
              </a:lnSpc>
            </a:pPr>
            <a:endParaRPr lang="en-US" sz="3000" spc="-89" dirty="0">
              <a:solidFill>
                <a:srgbClr val="000000"/>
              </a:solidFill>
              <a:latin typeface="Poppins Semi-Bold"/>
            </a:endParaRPr>
          </a:p>
        </p:txBody>
      </p:sp>
      <p:sp>
        <p:nvSpPr>
          <p:cNvPr id="10" name="TextBox 9">
            <a:extLst>
              <a:ext uri="{FF2B5EF4-FFF2-40B4-BE49-F238E27FC236}">
                <a16:creationId xmlns="" xmlns:a16="http://schemas.microsoft.com/office/drawing/2014/main" id="{BD3399B0-C9A0-4001-8393-2CE5003519FD}"/>
              </a:ext>
            </a:extLst>
          </p:cNvPr>
          <p:cNvSpPr txBox="1"/>
          <p:nvPr/>
        </p:nvSpPr>
        <p:spPr>
          <a:xfrm>
            <a:off x="9854119" y="3048351"/>
            <a:ext cx="8181975" cy="2862322"/>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TSC 4: </a:t>
            </a:r>
            <a:r>
              <a:rPr lang="en-US" sz="2000" b="1" dirty="0" smtClean="0">
                <a:latin typeface="Times New Roman" panose="02020603050405020304" pitchFamily="18" charset="0"/>
                <a:cs typeface="Times New Roman" panose="02020603050405020304" pitchFamily="18" charset="0"/>
              </a:rPr>
              <a:t>Progress </a:t>
            </a:r>
            <a:r>
              <a:rPr lang="en-US" sz="2000" b="1" dirty="0">
                <a:latin typeface="Times New Roman" panose="02020603050405020304" pitchFamily="18" charset="0"/>
                <a:cs typeface="Times New Roman" panose="02020603050405020304" pitchFamily="18" charset="0"/>
              </a:rPr>
              <a:t>Integrity </a:t>
            </a:r>
          </a:p>
          <a:p>
            <a:pPr algn="just">
              <a:lnSpc>
                <a:spcPct val="150000"/>
              </a:lnSpc>
            </a:pPr>
            <a:r>
              <a:rPr lang="en-US" sz="2000" dirty="0">
                <a:latin typeface="Times New Roman" panose="02020603050405020304" pitchFamily="18" charset="0"/>
                <a:cs typeface="Times New Roman" panose="02020603050405020304" pitchFamily="18" charset="0"/>
              </a:rPr>
              <a:t>This criteria ensures that ensures your systems are all working properly without producing any errors or incorrectly manipulating the data. Auditors look at the processes for data processing and quality assurance to verify that systems perform their intended functions in an unaltered manner and that errors are identified and corrected promptly. </a:t>
            </a:r>
            <a:endParaRPr lang="x-none"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51CE242-1FBF-4459-85D6-A971297AF08D}"/>
              </a:ext>
            </a:extLst>
          </p:cNvPr>
          <p:cNvSpPr txBox="1"/>
          <p:nvPr/>
        </p:nvSpPr>
        <p:spPr>
          <a:xfrm>
            <a:off x="9818559" y="5907045"/>
            <a:ext cx="8153400" cy="4247317"/>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TSC 5: Privacy </a:t>
            </a:r>
          </a:p>
          <a:p>
            <a:pPr algn="just">
              <a:lnSpc>
                <a:spcPct val="150000"/>
              </a:lnSpc>
            </a:pPr>
            <a:r>
              <a:rPr lang="en-US" sz="2000" dirty="0">
                <a:latin typeface="Times New Roman" panose="02020603050405020304" pitchFamily="18" charset="0"/>
                <a:cs typeface="Times New Roman" panose="02020603050405020304" pitchFamily="18" charset="0"/>
              </a:rPr>
              <a:t>This TSC checks if you protect Personally Identifiable Information (PII) from breaches and unauthorized access. It does so by implementing rigorous access controls, two-factor authentication, and encryption. This measures assist in preserving information privacy by doing everything from notifying pertinent parties of privacy practices to updating and immediately disclosing any changes in how personal information is used. Privacy is, however, different from Confidentiality in that it applies to only personal information, whereas Confidentiality applies to various types of sensitive information. </a:t>
            </a:r>
            <a:endParaRPr lang="x-none" sz="2000" dirty="0">
              <a:latin typeface="Times New Roman" panose="02020603050405020304" pitchFamily="18" charset="0"/>
              <a:cs typeface="Times New Roman" panose="02020603050405020304" pitchFamily="18" charset="0"/>
            </a:endParaRPr>
          </a:p>
        </p:txBody>
      </p:sp>
      <p:sp>
        <p:nvSpPr>
          <p:cNvPr id="11" name="TextBox 20">
            <a:extLst>
              <a:ext uri="{FF2B5EF4-FFF2-40B4-BE49-F238E27FC236}">
                <a16:creationId xmlns="" xmlns:a16="http://schemas.microsoft.com/office/drawing/2014/main" id="{6117080A-A9D7-4BB6-A35B-EF6C8A2A0EB4}"/>
              </a:ext>
            </a:extLst>
          </p:cNvPr>
          <p:cNvSpPr txBox="1"/>
          <p:nvPr/>
        </p:nvSpPr>
        <p:spPr>
          <a:xfrm>
            <a:off x="3494345" y="1714500"/>
            <a:ext cx="11125200" cy="492443"/>
          </a:xfrm>
          <a:prstGeom prst="rect">
            <a:avLst/>
          </a:prstGeom>
        </p:spPr>
        <p:txBody>
          <a:bodyPr wrap="square" lIns="0" tIns="0" rIns="0" bIns="0" rtlCol="0" anchor="t">
            <a:spAutoFit/>
          </a:bodyPr>
          <a:lstStyle/>
          <a:p>
            <a:pPr algn="just"/>
            <a:r>
              <a:rPr lang="en-US" sz="3200" b="1" dirty="0">
                <a:solidFill>
                  <a:schemeClr val="bg1"/>
                </a:solidFill>
                <a:latin typeface="Times New Roman" panose="02020603050405020304" pitchFamily="18" charset="0"/>
                <a:cs typeface="Times New Roman" panose="02020603050405020304" pitchFamily="18" charset="0"/>
              </a:rPr>
              <a:t>TRUST SERVICE CRITERIA (TSC) OF SOC 2 TYPE 2</a:t>
            </a:r>
          </a:p>
        </p:txBody>
      </p:sp>
      <p:pic>
        <p:nvPicPr>
          <p:cNvPr id="4" name="Picture 3"/>
          <p:cNvPicPr>
            <a:picLocks noChangeAspect="1"/>
          </p:cNvPicPr>
          <p:nvPr/>
        </p:nvPicPr>
        <p:blipFill>
          <a:blip r:embed="rId3"/>
          <a:stretch>
            <a:fillRect/>
          </a:stretch>
        </p:blipFill>
        <p:spPr>
          <a:xfrm>
            <a:off x="609600" y="3284380"/>
            <a:ext cx="7315200" cy="6202520"/>
          </a:xfrm>
          <a:prstGeom prst="rect">
            <a:avLst/>
          </a:prstGeom>
        </p:spPr>
      </p:pic>
    </p:spTree>
    <p:extLst>
      <p:ext uri="{BB962C8B-B14F-4D97-AF65-F5344CB8AC3E}">
        <p14:creationId xmlns:p14="http://schemas.microsoft.com/office/powerpoint/2010/main" val="333896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rectangle with orange border&#10;&#10;Description automatically generated">
            <a:extLst>
              <a:ext uri="{FF2B5EF4-FFF2-40B4-BE49-F238E27FC236}">
                <a16:creationId xmlns="" xmlns:a16="http://schemas.microsoft.com/office/drawing/2014/main" id="{A8BC270E-5EA6-176F-1085-9B8BA98AB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 y="643"/>
            <a:ext cx="18285714" cy="10285714"/>
          </a:xfrm>
          <a:prstGeom prst="rect">
            <a:avLst/>
          </a:prstGeom>
        </p:spPr>
      </p:pic>
      <p:sp>
        <p:nvSpPr>
          <p:cNvPr id="5" name="TextBox 22">
            <a:extLst>
              <a:ext uri="{FF2B5EF4-FFF2-40B4-BE49-F238E27FC236}">
                <a16:creationId xmlns="" xmlns:a16="http://schemas.microsoft.com/office/drawing/2014/main" id="{17A45317-C7DE-BE2F-5FDB-6D04FFB639AF}"/>
              </a:ext>
            </a:extLst>
          </p:cNvPr>
          <p:cNvSpPr txBox="1"/>
          <p:nvPr/>
        </p:nvSpPr>
        <p:spPr>
          <a:xfrm>
            <a:off x="1589343" y="3284380"/>
            <a:ext cx="8988817" cy="396262"/>
          </a:xfrm>
          <a:prstGeom prst="rect">
            <a:avLst/>
          </a:prstGeom>
        </p:spPr>
        <p:txBody>
          <a:bodyPr lIns="0" tIns="0" rIns="0" bIns="0" rtlCol="0" anchor="t">
            <a:spAutoFit/>
          </a:bodyPr>
          <a:lstStyle/>
          <a:p>
            <a:pPr>
              <a:lnSpc>
                <a:spcPts val="3000"/>
              </a:lnSpc>
            </a:pPr>
            <a:endParaRPr lang="en-US" sz="3000" spc="-89" dirty="0">
              <a:solidFill>
                <a:srgbClr val="000000"/>
              </a:solidFill>
              <a:latin typeface="Poppins Semi-Bold"/>
            </a:endParaRPr>
          </a:p>
        </p:txBody>
      </p:sp>
      <p:sp>
        <p:nvSpPr>
          <p:cNvPr id="11" name="TextBox 20">
            <a:extLst>
              <a:ext uri="{FF2B5EF4-FFF2-40B4-BE49-F238E27FC236}">
                <a16:creationId xmlns="" xmlns:a16="http://schemas.microsoft.com/office/drawing/2014/main" id="{6117080A-A9D7-4BB6-A35B-EF6C8A2A0EB4}"/>
              </a:ext>
            </a:extLst>
          </p:cNvPr>
          <p:cNvSpPr txBox="1"/>
          <p:nvPr/>
        </p:nvSpPr>
        <p:spPr>
          <a:xfrm>
            <a:off x="3314700" y="1369758"/>
            <a:ext cx="11658600" cy="830997"/>
          </a:xfrm>
          <a:prstGeom prst="rect">
            <a:avLst/>
          </a:prstGeom>
        </p:spPr>
        <p:txBody>
          <a:bodyPr wrap="square" lIns="0" tIns="0" rIns="0" bIns="0" rtlCol="0" anchor="t">
            <a:spAutoFit/>
          </a:bodyPr>
          <a:lstStyle/>
          <a:p>
            <a:pPr algn="just"/>
            <a:r>
              <a:rPr lang="en-US" sz="5400" b="1" dirty="0" smtClean="0">
                <a:solidFill>
                  <a:schemeClr val="bg1"/>
                </a:solidFill>
                <a:latin typeface="Times New Roman" panose="02020603050405020304" pitchFamily="18" charset="0"/>
                <a:cs typeface="Times New Roman" panose="02020603050405020304" pitchFamily="18" charset="0"/>
              </a:rPr>
              <a:t>IMPORTANCE AND </a:t>
            </a:r>
            <a:r>
              <a:rPr lang="en-US" sz="5400" b="1" dirty="0">
                <a:solidFill>
                  <a:schemeClr val="bg1"/>
                </a:solidFill>
                <a:latin typeface="Times New Roman" panose="02020603050405020304" pitchFamily="18" charset="0"/>
                <a:cs typeface="Times New Roman" panose="02020603050405020304" pitchFamily="18" charset="0"/>
              </a:rPr>
              <a:t>REFERENCES</a:t>
            </a:r>
          </a:p>
        </p:txBody>
      </p:sp>
      <p:pic>
        <p:nvPicPr>
          <p:cNvPr id="6" name="Picture 5">
            <a:extLst>
              <a:ext uri="{FF2B5EF4-FFF2-40B4-BE49-F238E27FC236}">
                <a16:creationId xmlns="" xmlns:a16="http://schemas.microsoft.com/office/drawing/2014/main" id="{D7EA6316-8830-4715-9A40-86CD6FFA81E7}"/>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5410200" y="3162300"/>
            <a:ext cx="10591800" cy="6634163"/>
          </a:xfrm>
          <a:prstGeom prst="rect">
            <a:avLst/>
          </a:prstGeom>
        </p:spPr>
      </p:pic>
      <p:sp>
        <p:nvSpPr>
          <p:cNvPr id="12" name="TextBox 11">
            <a:extLst>
              <a:ext uri="{FF2B5EF4-FFF2-40B4-BE49-F238E27FC236}">
                <a16:creationId xmlns="" xmlns:a16="http://schemas.microsoft.com/office/drawing/2014/main" id="{44629ECD-65A6-4961-A896-E927347E2A55}"/>
              </a:ext>
            </a:extLst>
          </p:cNvPr>
          <p:cNvSpPr txBox="1"/>
          <p:nvPr/>
        </p:nvSpPr>
        <p:spPr>
          <a:xfrm>
            <a:off x="419102" y="2949999"/>
            <a:ext cx="8039098" cy="7725192"/>
          </a:xfrm>
          <a:prstGeom prst="rect">
            <a:avLst/>
          </a:prstGeom>
          <a:noFill/>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IMPORTANCES OF THE 5 TRUST CRITERIA TO ORGANIZATIONS</a:t>
            </a:r>
          </a:p>
          <a:p>
            <a:pPr algn="just"/>
            <a:r>
              <a:rPr lang="en-US" sz="2000" dirty="0" smtClean="0">
                <a:latin typeface="Times New Roman" panose="02020603050405020304" pitchFamily="18" charset="0"/>
                <a:cs typeface="Times New Roman" panose="02020603050405020304" pitchFamily="18" charset="0"/>
              </a:rPr>
              <a:t>1. Reputation </a:t>
            </a:r>
            <a:r>
              <a:rPr lang="en-US" sz="2000" dirty="0">
                <a:latin typeface="Times New Roman" panose="02020603050405020304" pitchFamily="18" charset="0"/>
                <a:cs typeface="Times New Roman" panose="02020603050405020304" pitchFamily="18" charset="0"/>
              </a:rPr>
              <a:t>and Credibility: Businesses that adhere to these trust criteria show their commitment to ethics and ethical practices, data security/protection, and customer privacy. </a:t>
            </a:r>
            <a:r>
              <a:rPr lang="en-US" sz="2000" dirty="0" smtClean="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2. Stronger </a:t>
            </a:r>
            <a:r>
              <a:rPr lang="en-US" sz="2000" dirty="0">
                <a:latin typeface="Times New Roman" panose="02020603050405020304" pitchFamily="18" charset="0"/>
                <a:cs typeface="Times New Roman" panose="02020603050405020304" pitchFamily="18" charset="0"/>
              </a:rPr>
              <a:t>Relationships: These trust criteria will help foster positive and collaborative relationships with stakeholders.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3. Reduced </a:t>
            </a:r>
            <a:r>
              <a:rPr lang="en-US" sz="2000" dirty="0">
                <a:latin typeface="Times New Roman" panose="02020603050405020304" pitchFamily="18" charset="0"/>
                <a:cs typeface="Times New Roman" panose="02020603050405020304" pitchFamily="18" charset="0"/>
              </a:rPr>
              <a:t>Risks: Adherence to these trust criteria helps manage risks associated with data breaches, security lapses, or non-compliance with regulations especially with the security part of the criteria.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4. Improved </a:t>
            </a:r>
            <a:r>
              <a:rPr lang="en-US" sz="2000" dirty="0">
                <a:latin typeface="Times New Roman" panose="02020603050405020304" pitchFamily="18" charset="0"/>
                <a:cs typeface="Times New Roman" panose="02020603050405020304" pitchFamily="18" charset="0"/>
              </a:rPr>
              <a:t>Decision-Making: When stakeholders trust the data and information they receive, after seeing these trust criteria implemented, businesses can make more informed decisions.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5. Regulatory </a:t>
            </a:r>
            <a:r>
              <a:rPr lang="en-US" sz="2000" dirty="0">
                <a:latin typeface="Times New Roman" panose="02020603050405020304" pitchFamily="18" charset="0"/>
                <a:cs typeface="Times New Roman" panose="02020603050405020304" pitchFamily="18" charset="0"/>
              </a:rPr>
              <a:t>Compliance: Adherence to these trust criteria usually aligns with industry regulations and data privacy laws.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6. For the security criteria, It not only sets overarching security standards for your company, but also overlaps with the others: setting security controls for availability, confidentiality, privacy, and processing. </a:t>
            </a:r>
          </a:p>
          <a:p>
            <a:pPr algn="just"/>
            <a:endParaRPr lang="en-US" dirty="0">
              <a:latin typeface="Poppins Medium Bold" panose="020B0604020202020204" charset="0"/>
              <a:cs typeface="Poppins Medium Bold" panose="020B0604020202020204" charset="0"/>
            </a:endParaRPr>
          </a:p>
          <a:p>
            <a:pPr algn="just"/>
            <a:endParaRPr lang="x-none" dirty="0">
              <a:latin typeface="Poppins Medium Bold" panose="020B0604020202020204" charset="0"/>
              <a:cs typeface="Poppins Medium Bold" panose="020B0604020202020204" charset="0"/>
            </a:endParaRPr>
          </a:p>
        </p:txBody>
      </p:sp>
      <p:sp>
        <p:nvSpPr>
          <p:cNvPr id="16" name="TextBox 15">
            <a:extLst>
              <a:ext uri="{FF2B5EF4-FFF2-40B4-BE49-F238E27FC236}">
                <a16:creationId xmlns="" xmlns:a16="http://schemas.microsoft.com/office/drawing/2014/main" id="{5734107A-EE38-401C-ADA5-7EE6D8670AE0}"/>
              </a:ext>
            </a:extLst>
          </p:cNvPr>
          <p:cNvSpPr txBox="1"/>
          <p:nvPr/>
        </p:nvSpPr>
        <p:spPr>
          <a:xfrm>
            <a:off x="9119902" y="2949999"/>
            <a:ext cx="8748996" cy="7632859"/>
          </a:xfrm>
          <a:prstGeom prst="rect">
            <a:avLst/>
          </a:prstGeom>
          <a:noFill/>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REFERENCES</a:t>
            </a:r>
          </a:p>
          <a:p>
            <a:pPr algn="just"/>
            <a:endParaRPr lang="en-US"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ZA" dirty="0">
                <a:latin typeface="Times New Roman" panose="02020603050405020304" pitchFamily="18" charset="0"/>
                <a:cs typeface="Times New Roman" panose="02020603050405020304" pitchFamily="18" charset="0"/>
              </a:rPr>
              <a:t>AICPA (American Institute of CPAs). (2017). SOC 2® Reporting on an Examination of Controls at a Service Organization Relevant to Security, Availability, Processing Integrity, Confidentiality, or </a:t>
            </a:r>
            <a:r>
              <a:rPr lang="en-ZA" dirty="0" smtClean="0">
                <a:latin typeface="Times New Roman" panose="02020603050405020304" pitchFamily="18" charset="0"/>
                <a:cs typeface="Times New Roman" panose="02020603050405020304" pitchFamily="18" charset="0"/>
              </a:rPr>
              <a:t>Privacy.</a:t>
            </a:r>
            <a:endParaRPr lang="en-US"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ZA" dirty="0" err="1" smtClean="0">
                <a:latin typeface="Times New Roman" panose="02020603050405020304" pitchFamily="18" charset="0"/>
                <a:cs typeface="Times New Roman" panose="02020603050405020304" pitchFamily="18" charset="0"/>
              </a:rPr>
              <a:t>AssuranceLab</a:t>
            </a:r>
            <a:r>
              <a:rPr lang="en-ZA" dirty="0">
                <a:latin typeface="Times New Roman" panose="02020603050405020304" pitchFamily="18" charset="0"/>
                <a:cs typeface="Times New Roman" panose="02020603050405020304" pitchFamily="18" charset="0"/>
              </a:rPr>
              <a:t>. (2024, February 22). SOC 2: The 5 Trust Services Categories. SOC 2: The 5 Trust Services Categories. </a:t>
            </a:r>
            <a:r>
              <a:rPr lang="en-ZA" u="sng" dirty="0">
                <a:latin typeface="Times New Roman" panose="02020603050405020304" pitchFamily="18" charset="0"/>
                <a:cs typeface="Times New Roman" panose="02020603050405020304" pitchFamily="18" charset="0"/>
                <a:hlinkClick r:id="rId4"/>
              </a:rPr>
              <a:t>https://www.assurancelab.cpa/resources/trust-services-principles</a:t>
            </a:r>
            <a:r>
              <a:rPr lang="en-ZA"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ZA" dirty="0" smtClean="0">
                <a:latin typeface="Times New Roman" panose="02020603050405020304" pitchFamily="18" charset="0"/>
                <a:cs typeface="Times New Roman" panose="02020603050405020304" pitchFamily="18" charset="0"/>
              </a:rPr>
              <a:t>Colby</a:t>
            </a:r>
            <a:r>
              <a:rPr lang="en-ZA" dirty="0">
                <a:latin typeface="Times New Roman" panose="02020603050405020304" pitchFamily="18" charset="0"/>
                <a:cs typeface="Times New Roman" panose="02020603050405020304" pitchFamily="18" charset="0"/>
              </a:rPr>
              <a:t>. (2023). Trust Services Criteria (TSCs) for SOC 2 Reports. </a:t>
            </a:r>
            <a:r>
              <a:rPr lang="en-ZA" dirty="0" err="1">
                <a:latin typeface="Times New Roman" panose="02020603050405020304" pitchFamily="18" charset="0"/>
                <a:cs typeface="Times New Roman" panose="02020603050405020304" pitchFamily="18" charset="0"/>
              </a:rPr>
              <a:t>Linford</a:t>
            </a:r>
            <a:r>
              <a:rPr lang="en-ZA" dirty="0">
                <a:latin typeface="Times New Roman" panose="02020603050405020304" pitchFamily="18" charset="0"/>
                <a:cs typeface="Times New Roman" panose="02020603050405020304" pitchFamily="18" charset="0"/>
              </a:rPr>
              <a:t> &amp; Co </a:t>
            </a:r>
            <a:r>
              <a:rPr lang="en-ZA" dirty="0" err="1">
                <a:latin typeface="Times New Roman" panose="02020603050405020304" pitchFamily="18" charset="0"/>
                <a:cs typeface="Times New Roman" panose="02020603050405020304" pitchFamily="18" charset="0"/>
              </a:rPr>
              <a:t>llp</a:t>
            </a:r>
            <a:r>
              <a:rPr lang="en-ZA" dirty="0">
                <a:latin typeface="Times New Roman" panose="02020603050405020304" pitchFamily="18" charset="0"/>
                <a:cs typeface="Times New Roman" panose="02020603050405020304" pitchFamily="18" charset="0"/>
              </a:rPr>
              <a:t>.  </a:t>
            </a:r>
            <a:r>
              <a:rPr lang="en-ZA" u="sng" dirty="0">
                <a:latin typeface="Times New Roman" panose="02020603050405020304" pitchFamily="18" charset="0"/>
                <a:cs typeface="Times New Roman" panose="02020603050405020304" pitchFamily="18" charset="0"/>
                <a:hlinkClick r:id="rId5"/>
              </a:rPr>
              <a:t>https://linfordco.com/blog/trust-services-critieria-principles-soc-2/</a:t>
            </a:r>
            <a:r>
              <a:rPr lang="en-ZA" dirty="0">
                <a:latin typeface="Times New Roman" panose="02020603050405020304" pitchFamily="18" charset="0"/>
                <a:cs typeface="Times New Roman" panose="02020603050405020304" pitchFamily="18" charset="0"/>
              </a:rPr>
              <a:t> </a:t>
            </a:r>
          </a:p>
          <a:p>
            <a:pPr marL="342900" lvl="0" indent="-342900">
              <a:buFont typeface="Arial" panose="020B0604020202020204" pitchFamily="34" charset="0"/>
              <a:buChar char="•"/>
            </a:pPr>
            <a:r>
              <a:rPr lang="en-ZA" dirty="0" smtClean="0"/>
              <a:t>ISACA</a:t>
            </a:r>
            <a:r>
              <a:rPr lang="en-ZA" dirty="0"/>
              <a:t>. (2015). SOC 2 Reporting on Controls at a Service Organization Relevant to Security, Availability, Processing Integrity, Confidentiality, or Privacy (SOC 2</a:t>
            </a:r>
            <a:r>
              <a:rPr lang="en-ZA" dirty="0" smtClean="0"/>
              <a:t>).</a:t>
            </a:r>
            <a:endParaRPr lang="en-US" dirty="0"/>
          </a:p>
          <a:p>
            <a:pPr marL="342900" lvl="0" indent="-342900">
              <a:buFont typeface="Arial" panose="020B0604020202020204" pitchFamily="34" charset="0"/>
              <a:buChar char="•"/>
            </a:pPr>
            <a:r>
              <a:rPr lang="en-ZA" dirty="0" smtClean="0"/>
              <a:t>NIST </a:t>
            </a:r>
            <a:r>
              <a:rPr lang="en-ZA" dirty="0"/>
              <a:t>Special Publication 800-53. (2020). Security and Privacy Controls for Federal Information Systems and Organizations</a:t>
            </a:r>
            <a:r>
              <a:rPr lang="en-ZA" dirty="0" smtClean="0"/>
              <a:t>.</a:t>
            </a:r>
            <a:endParaRPr lang="en-US"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ZA" dirty="0" smtClean="0">
                <a:latin typeface="Times New Roman" panose="02020603050405020304" pitchFamily="18" charset="0"/>
                <a:cs typeface="Times New Roman" panose="02020603050405020304" pitchFamily="18" charset="0"/>
              </a:rPr>
              <a:t>Rick </a:t>
            </a:r>
            <a:r>
              <a:rPr lang="en-ZA" dirty="0">
                <a:latin typeface="Times New Roman" panose="02020603050405020304" pitchFamily="18" charset="0"/>
                <a:cs typeface="Times New Roman" panose="02020603050405020304" pitchFamily="18" charset="0"/>
              </a:rPr>
              <a:t>Stevenson. (2023). Trust Services Criteria: What You Need to Know. </a:t>
            </a:r>
            <a:r>
              <a:rPr lang="en-ZA" dirty="0" err="1">
                <a:latin typeface="Times New Roman" panose="02020603050405020304" pitchFamily="18" charset="0"/>
                <a:cs typeface="Times New Roman" panose="02020603050405020304" pitchFamily="18" charset="0"/>
              </a:rPr>
              <a:t>Drata</a:t>
            </a:r>
            <a:r>
              <a:rPr lang="en-ZA" dirty="0">
                <a:latin typeface="Times New Roman" panose="02020603050405020304" pitchFamily="18" charset="0"/>
                <a:cs typeface="Times New Roman" panose="02020603050405020304" pitchFamily="18" charset="0"/>
              </a:rPr>
              <a:t>.  </a:t>
            </a:r>
            <a:r>
              <a:rPr lang="en-ZA" u="sng" dirty="0">
                <a:latin typeface="Times New Roman" panose="02020603050405020304" pitchFamily="18" charset="0"/>
                <a:cs typeface="Times New Roman" panose="02020603050405020304" pitchFamily="18" charset="0"/>
                <a:hlinkClick r:id="rId6"/>
              </a:rPr>
              <a:t>https://</a:t>
            </a:r>
            <a:r>
              <a:rPr lang="en-ZA" u="sng" dirty="0" smtClean="0">
                <a:latin typeface="Times New Roman" panose="02020603050405020304" pitchFamily="18" charset="0"/>
                <a:cs typeface="Times New Roman" panose="02020603050405020304" pitchFamily="18" charset="0"/>
                <a:hlinkClick r:id="rId6"/>
              </a:rPr>
              <a:t>drata.com/blog/trust-services-criteria</a:t>
            </a:r>
            <a:endParaRPr lang="en-US"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ZA" dirty="0" err="1" smtClean="0">
                <a:latin typeface="Times New Roman" panose="02020603050405020304" pitchFamily="18" charset="0"/>
                <a:cs typeface="Times New Roman" panose="02020603050405020304" pitchFamily="18" charset="0"/>
              </a:rPr>
              <a:t>Thoropass</a:t>
            </a:r>
            <a:r>
              <a:rPr lang="en-ZA" dirty="0">
                <a:latin typeface="Times New Roman" panose="02020603050405020304" pitchFamily="18" charset="0"/>
                <a:cs typeface="Times New Roman" panose="02020603050405020304" pitchFamily="18" charset="0"/>
              </a:rPr>
              <a:t>. (2024, May 6). SOC 2 Trust Services Criteria – </a:t>
            </a:r>
            <a:r>
              <a:rPr lang="en-ZA" dirty="0" err="1">
                <a:latin typeface="Times New Roman" panose="02020603050405020304" pitchFamily="18" charset="0"/>
                <a:cs typeface="Times New Roman" panose="02020603050405020304" pitchFamily="18" charset="0"/>
              </a:rPr>
              <a:t>Thoropass</a:t>
            </a:r>
            <a:r>
              <a:rPr lang="en-ZA" dirty="0">
                <a:latin typeface="Times New Roman" panose="02020603050405020304" pitchFamily="18" charset="0"/>
                <a:cs typeface="Times New Roman" panose="02020603050405020304" pitchFamily="18" charset="0"/>
              </a:rPr>
              <a:t>. </a:t>
            </a:r>
            <a:r>
              <a:rPr lang="en-ZA" u="sng" dirty="0">
                <a:latin typeface="Times New Roman" panose="02020603050405020304" pitchFamily="18" charset="0"/>
                <a:cs typeface="Times New Roman" panose="02020603050405020304" pitchFamily="18" charset="0"/>
                <a:hlinkClick r:id="rId7"/>
              </a:rPr>
              <a:t>https://thoropass.com/university/soc-2-trust-services-criteria/</a:t>
            </a:r>
            <a:r>
              <a:rPr lang="en-ZA"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ZA" dirty="0" smtClean="0">
                <a:latin typeface="Times New Roman" panose="02020603050405020304" pitchFamily="18" charset="0"/>
                <a:cs typeface="Times New Roman" panose="02020603050405020304" pitchFamily="18" charset="0"/>
              </a:rPr>
              <a:t>The </a:t>
            </a:r>
            <a:r>
              <a:rPr lang="en-ZA" dirty="0">
                <a:latin typeface="Times New Roman" panose="02020603050405020304" pitchFamily="18" charset="0"/>
                <a:cs typeface="Times New Roman" panose="02020603050405020304" pitchFamily="18" charset="0"/>
              </a:rPr>
              <a:t>5 SOC 2 Trust Services criteria explained | CSA. (2023, October 5). </a:t>
            </a:r>
            <a:r>
              <a:rPr lang="en-ZA" u="sng" dirty="0">
                <a:latin typeface="Times New Roman" panose="02020603050405020304" pitchFamily="18" charset="0"/>
                <a:cs typeface="Times New Roman" panose="02020603050405020304" pitchFamily="18" charset="0"/>
                <a:hlinkClick r:id="rId8"/>
              </a:rPr>
              <a:t>https://cloudsecurityalliance.org/blog/2023/10/05/the-5-soc-2-trust-services-criteria-explained</a:t>
            </a:r>
            <a:r>
              <a:rPr lang="en-ZA"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ZA" dirty="0" err="1" smtClean="0">
                <a:latin typeface="Times New Roman" panose="02020603050405020304" pitchFamily="18" charset="0"/>
                <a:cs typeface="Times New Roman" panose="02020603050405020304" pitchFamily="18" charset="0"/>
              </a:rPr>
              <a:t>Vanta</a:t>
            </a:r>
            <a:r>
              <a:rPr lang="en-ZA" dirty="0">
                <a:latin typeface="Times New Roman" panose="02020603050405020304" pitchFamily="18" charset="0"/>
                <a:cs typeface="Times New Roman" panose="02020603050405020304" pitchFamily="18" charset="0"/>
              </a:rPr>
              <a:t>. SOC 2 Trust Principles </a:t>
            </a:r>
            <a:r>
              <a:rPr lang="en-ZA" u="sng" dirty="0">
                <a:latin typeface="Times New Roman" panose="02020603050405020304" pitchFamily="18" charset="0"/>
                <a:cs typeface="Times New Roman" panose="02020603050405020304" pitchFamily="18" charset="0"/>
                <a:hlinkClick r:id="rId9"/>
              </a:rPr>
              <a:t>https://www.vanta.com/collection/soc-2/soc-2-trust-principles</a:t>
            </a:r>
            <a:r>
              <a:rPr lang="en-ZA"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ZA" dirty="0" err="1" smtClean="0">
                <a:latin typeface="Times New Roman" panose="02020603050405020304" pitchFamily="18" charset="0"/>
                <a:cs typeface="Times New Roman" panose="02020603050405020304" pitchFamily="18" charset="0"/>
              </a:rPr>
              <a:t>Wadhwa</a:t>
            </a:r>
            <a:r>
              <a:rPr lang="en-ZA" dirty="0">
                <a:latin typeface="Times New Roman" panose="02020603050405020304" pitchFamily="18" charset="0"/>
                <a:cs typeface="Times New Roman" panose="02020603050405020304" pitchFamily="18" charset="0"/>
              </a:rPr>
              <a:t>, P. (2024, April 18). A Beginner’s guide to the SOC 2 trust principles. </a:t>
            </a:r>
            <a:r>
              <a:rPr lang="en-ZA" dirty="0" err="1">
                <a:latin typeface="Times New Roman" panose="02020603050405020304" pitchFamily="18" charset="0"/>
                <a:cs typeface="Times New Roman" panose="02020603050405020304" pitchFamily="18" charset="0"/>
              </a:rPr>
              <a:t>Sprinto</a:t>
            </a:r>
            <a:r>
              <a:rPr lang="en-ZA" dirty="0">
                <a:latin typeface="Times New Roman" panose="02020603050405020304" pitchFamily="18" charset="0"/>
                <a:cs typeface="Times New Roman" panose="02020603050405020304" pitchFamily="18" charset="0"/>
              </a:rPr>
              <a:t>. </a:t>
            </a:r>
            <a:r>
              <a:rPr lang="en-ZA" u="sng" dirty="0">
                <a:latin typeface="Times New Roman" panose="02020603050405020304" pitchFamily="18" charset="0"/>
                <a:cs typeface="Times New Roman" panose="02020603050405020304" pitchFamily="18" charset="0"/>
                <a:hlinkClick r:id="rId10"/>
              </a:rPr>
              <a:t>https://sprinto.com/blog/soc-2-trust-principles/</a:t>
            </a:r>
            <a:endParaRPr lang="en-US" dirty="0">
              <a:latin typeface="Times New Roman" panose="02020603050405020304" pitchFamily="18" charset="0"/>
              <a:cs typeface="Times New Roman" panose="02020603050405020304" pitchFamily="18" charset="0"/>
            </a:endParaRPr>
          </a:p>
          <a:p>
            <a:pPr algn="just"/>
            <a:endParaRPr lang="en-US" dirty="0">
              <a:latin typeface="Poppins Medium Bold" panose="020B0604020202020204" charset="0"/>
              <a:cs typeface="Poppins Medium Bold" panose="020B0604020202020204" charset="0"/>
            </a:endParaRPr>
          </a:p>
        </p:txBody>
      </p:sp>
    </p:spTree>
    <p:extLst>
      <p:ext uri="{BB962C8B-B14F-4D97-AF65-F5344CB8AC3E}">
        <p14:creationId xmlns:p14="http://schemas.microsoft.com/office/powerpoint/2010/main" val="3863795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987</Words>
  <Application>Microsoft Office PowerPoint</Application>
  <PresentationFormat>Custom</PresentationFormat>
  <Paragraphs>50</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Calibri</vt:lpstr>
      <vt:lpstr>MS Mincho</vt:lpstr>
      <vt:lpstr>Poppins Medium</vt:lpstr>
      <vt:lpstr>Poppins Medium Bold</vt:lpstr>
      <vt:lpstr>Poppins Semi-Bold</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CyberGirls Fellowship Deck</dc:title>
  <dc:creator>Siphokazi</dc:creator>
  <cp:lastModifiedBy>Microsoft account</cp:lastModifiedBy>
  <cp:revision>54</cp:revision>
  <dcterms:created xsi:type="dcterms:W3CDTF">2006-08-16T00:00:00Z</dcterms:created>
  <dcterms:modified xsi:type="dcterms:W3CDTF">2024-07-04T18:14:01Z</dcterms:modified>
  <dc:identifier>DAGAFnJEVzs</dc:identifier>
</cp:coreProperties>
</file>