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f628f26d0_1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bf628f26d0_12_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f628f26d0_14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bf628f26d0_14_2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628f26d0_12_3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f628f26d0_12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bf628f26d0_12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f628f26d0_6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2bf628f26d0_6_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f628f26d0_6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g2bf628f26d0_6_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f628f26d0_1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bf628f26d0_16_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f628f26d0_1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bf628f26d0_12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f628f26d0_16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bf628f26d0_16_2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f628f26d0_16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bf628f26d0_16_3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_Course Name">
  <p:cSld name="Front Cover_Course Nam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13" name="Google Shape;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831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31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105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저성장&amp;#39;에 발목 잡힌 &amp;#39;한국 제조업&amp;#39;… &amp;#39;AI&amp;#39;와 사랑에 빠질 수 있을까 - 인더스트리뉴스" id="23" name="Google Shape;23;p4"/>
          <p:cNvPicPr preferRelativeResize="0"/>
          <p:nvPr/>
        </p:nvPicPr>
        <p:blipFill rotWithShape="1">
          <a:blip r:embed="rId2">
            <a:alphaModFix amt="49000"/>
          </a:blip>
          <a:srcRect b="0" l="0" r="14659" t="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좌석, 벡터그래픽이(가) 표시된 사진&#10;&#10;자동 생성된 설명"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28" name="Google Shape;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pter &amp; Sub Unit">
  <p:cSld name="1_Chapter &amp; Sub Uni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anchorCtr="0" anchor="ctr" bIns="34975" lIns="0" spcFirstLastPara="1" rIns="0" wrap="square" tIns="3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1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350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357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2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1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17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5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1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57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b="1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1" i="0" lang="ko-KR" sz="2000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1차 미니프로젝트_조별 발표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9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cap="flat" cmpd="sng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클립아트이(가) 표시된 사진&#10;&#10;자동 생성된 설명" id="49" name="Google Shape;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0</a:t>
            </a:r>
            <a:r>
              <a:rPr b="1" lang="ko-KR" sz="1600">
                <a:solidFill>
                  <a:schemeClr val="dk1"/>
                </a:solidFill>
              </a:rPr>
              <a:t>6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1600">
                <a:solidFill>
                  <a:schemeClr val="dk1"/>
                </a:solidFill>
              </a:rPr>
              <a:t>23</a:t>
            </a:r>
            <a:r>
              <a:rPr b="1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이변량 분석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24724" y="1394800"/>
            <a:ext cx="94503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Verdana"/>
              <a:buAutoNum type="arabicParenR"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노선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 수(Y)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65215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강한 관계의 x :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 승차/하차 총 승객수(0.69), 택시영업 종사자수(-0.63)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65215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중간 관계의 x : 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총 이동 시간(0.42), 커피 전문점,한식 일반 음식점업(0.47)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○"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약한 관계의 x : 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인구 합계(-0.24), 이동인구(합) (0.07)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Verdana"/>
              <a:buAutoNum type="arabicParenR"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정류장 수(Y)</a:t>
            </a:r>
            <a:endParaRPr b="0" sz="1800"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Verdana"/>
              <a:buChar char="○"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강한 관계의 x : 인구 합계(0.61), 승차/하차 총 승객수(0.59)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Verdana"/>
              <a:buChar char="○"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중간 관계의 x : 총 이동인구(0.40), 이동인구(합)(0.42)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65215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Verdana"/>
              <a:buChar char="○"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약한 관계의 x : 커피 전문점(0.17),한식 일반 음식점업(0.23)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432626" y="510875"/>
            <a:ext cx="39984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이변량 분석 시각화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-23092" l="-23092" r="0" t="0"/>
          <a:stretch/>
        </p:blipFill>
        <p:spPr>
          <a:xfrm>
            <a:off x="-732575" y="2258613"/>
            <a:ext cx="3998400" cy="298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75" y="2289675"/>
            <a:ext cx="3344600" cy="239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8725" y="2258625"/>
            <a:ext cx="3627276" cy="2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1215301" y="4864050"/>
            <a:ext cx="1179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1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7510801" y="4864050"/>
            <a:ext cx="1179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3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4363051" y="4864050"/>
            <a:ext cx="1179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2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가설 검증 과정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145526" y="4017525"/>
            <a:ext cx="3840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r>
              <a:rPr b="1" i="0" lang="ko-KR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노선 수와 승차 총 승객 수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45527" y="1461713"/>
            <a:ext cx="7700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r>
              <a:rPr b="1" i="0" lang="ko-KR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 수와 승차 총 승객 수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13225" y="1782525"/>
            <a:ext cx="422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H0 정류장 수와 승차 총 승객 수는 연관이 없다.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 정류장 수와 승차 총 승객 수는 연관이 있다.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13225" y="4393975"/>
            <a:ext cx="422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H0 노선 수와 승차 총 승객 수는 연관이 없다.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 노선 수와 승차 총 승객 수는 연관이 있다.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70500" y="2636225"/>
            <a:ext cx="652500" cy="3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1AD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326250" y="2465325"/>
            <a:ext cx="4430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가설검정 결과 </a:t>
            </a: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상관계수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는 </a:t>
            </a: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0.58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이고,</a:t>
            </a:r>
            <a:b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pvalue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값은 </a:t>
            </a: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0.002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로 </a:t>
            </a: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강한 상관관계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 있다고 판명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따라서 대립가설 H1이 채택</a:t>
            </a:r>
            <a:endParaRPr b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70500" y="5223250"/>
            <a:ext cx="652500" cy="3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1AD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1326250" y="5052350"/>
            <a:ext cx="4430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가설검정 결과 </a:t>
            </a: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상관계수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는 </a:t>
            </a: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0.69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이고,</a:t>
            </a:r>
            <a:b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pvalue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값은 </a:t>
            </a: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0.0001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로, </a:t>
            </a: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강한 상관관계</a:t>
            </a:r>
            <a:r>
              <a:rPr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 있다고 판명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따라서 대립가설 H1이 채택</a:t>
            </a:r>
            <a:endParaRPr b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1" name="Google Shape;181;p20"/>
          <p:cNvCxnSpPr/>
          <p:nvPr/>
        </p:nvCxnSpPr>
        <p:spPr>
          <a:xfrm>
            <a:off x="262050" y="3591075"/>
            <a:ext cx="9404700" cy="1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125" y="2084400"/>
            <a:ext cx="50958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025" y="4663125"/>
            <a:ext cx="5008074" cy="5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363" y="4676488"/>
            <a:ext cx="5105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가설 검증 과정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60201" y="1452275"/>
            <a:ext cx="4847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3 :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 수와 거주 인구 수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27900" y="1720300"/>
            <a:ext cx="4479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H0 </a:t>
            </a: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 수와 거주 인구 수</a:t>
            </a: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는 연관이 없다.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 </a:t>
            </a:r>
            <a:r>
              <a:rPr b="1"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 수와 거주 인구 수</a:t>
            </a:r>
            <a:r>
              <a:rPr b="1"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는 연관이 있다.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200" y="4817272"/>
            <a:ext cx="5008075" cy="59127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485175" y="2396863"/>
            <a:ext cx="652500" cy="3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1AD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1240925" y="2302163"/>
            <a:ext cx="4430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가설검정 결과 </a:t>
            </a: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상관계수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는 </a:t>
            </a: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0.61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이고,</a:t>
            </a:r>
            <a:b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pvalue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값은 </a:t>
            </a: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0.001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로, </a:t>
            </a: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강한 상관관계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 있다고 판명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따라서 대립가설 H1이 채택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95" name="Google Shape;195;p21"/>
          <p:cNvCxnSpPr/>
          <p:nvPr/>
        </p:nvCxnSpPr>
        <p:spPr>
          <a:xfrm>
            <a:off x="244350" y="3529600"/>
            <a:ext cx="94173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745" y="1956025"/>
            <a:ext cx="505777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/>
          <p:nvPr/>
        </p:nvSpPr>
        <p:spPr>
          <a:xfrm>
            <a:off x="60201" y="4042125"/>
            <a:ext cx="4847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노선 수와 택시 운송업 종사자 수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27900" y="4310150"/>
            <a:ext cx="4479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H0 노선 수와 택시 운송업 종사자 수는 연관이 없다.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 노선 수와 택시 운송업 종사자 수는 연관이 있다.</a:t>
            </a:r>
            <a:endParaRPr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485175" y="4986713"/>
            <a:ext cx="652500" cy="3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1AD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1240925" y="4892013"/>
            <a:ext cx="4430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가설검정 결과 </a:t>
            </a: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상관계수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는 </a:t>
            </a: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0.63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이고,</a:t>
            </a:r>
            <a:b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pvalue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값은 </a:t>
            </a: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0.0006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로, </a:t>
            </a:r>
            <a:r>
              <a:rPr b="1"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강한 상관관계</a:t>
            </a:r>
            <a:r>
              <a:rPr lang="ko-KR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가 있다고 판명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따라서 대립가설 H1이 채택</a:t>
            </a:r>
            <a:endParaRPr b="1"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/>
          <p:nvPr/>
        </p:nvSpPr>
        <p:spPr>
          <a:xfrm>
            <a:off x="126025" y="1661925"/>
            <a:ext cx="2382300" cy="457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2573941" y="1661925"/>
            <a:ext cx="2382300" cy="457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5021857" y="1661925"/>
            <a:ext cx="2382300" cy="457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7469774" y="1661925"/>
            <a:ext cx="2382300" cy="457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2BD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결 론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38" y="2077875"/>
            <a:ext cx="1948549" cy="21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75" y="2168725"/>
            <a:ext cx="2195000" cy="207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875" y="2115450"/>
            <a:ext cx="2195000" cy="2120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/>
        </p:nvSpPr>
        <p:spPr>
          <a:xfrm>
            <a:off x="224125" y="4242225"/>
            <a:ext cx="236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정류장별 이용하는 승객 비율을 보여줌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비율이 높을수록 정류장이 혼잡하다는 뜻이고, 해당 지역의 수요가 높다고 볼 수 있음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2667838" y="4261425"/>
            <a:ext cx="22764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노선별 이용하는 승객 비율을 보여줌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비율이 높을수록 노선이 부족하다는 뜻이고 , 해당 지역의 수요가 높다고 볼 수 있음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3125" y="2161300"/>
            <a:ext cx="2276400" cy="195361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5057850" y="4112800"/>
            <a:ext cx="2276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- 자치구별 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인구 대비 정류장 수의 비율을 보여줌.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비율이 낮을수록 인구 대비 정류장 수가 부족하다는 뜻이고, 해당 지역의 수요가 높다고 볼 수 있음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772225" y="1768525"/>
            <a:ext cx="12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lang="ko-KR">
                <a:latin typeface="Verdana"/>
                <a:ea typeface="Verdana"/>
                <a:cs typeface="Verdana"/>
                <a:sym typeface="Verdana"/>
              </a:rPr>
              <a:t>가설 1&gt;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130138" y="1768525"/>
            <a:ext cx="12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Verdana"/>
                <a:ea typeface="Verdana"/>
                <a:cs typeface="Verdana"/>
                <a:sym typeface="Verdana"/>
              </a:rPr>
              <a:t>&lt;가설 2&gt;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5578050" y="1768525"/>
            <a:ext cx="12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Verdana"/>
                <a:ea typeface="Verdana"/>
                <a:cs typeface="Verdana"/>
                <a:sym typeface="Verdana"/>
              </a:rPr>
              <a:t>&lt;가설 3&gt;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8025950" y="1768525"/>
            <a:ext cx="126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Verdana"/>
                <a:ea typeface="Verdana"/>
                <a:cs typeface="Verdana"/>
                <a:sym typeface="Verdana"/>
              </a:rPr>
              <a:t>&lt;가설 4&gt;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551350" y="4261425"/>
            <a:ext cx="23823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- 자치구별 택시운전자수를 노선수로 나눈 비율을 보여줌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- 비율이 높을 수록 대중교통 접근성이 낮아 택시 이용률이 높다고 할 수 있음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432620" y="510866"/>
            <a:ext cx="8792400" cy="59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결론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449612" y="1338453"/>
            <a:ext cx="8740200" cy="348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>
                <a:latin typeface="Verdana"/>
                <a:ea typeface="Verdana"/>
                <a:cs typeface="Verdana"/>
                <a:sym typeface="Verdana"/>
              </a:rPr>
              <a:t>4가지 가설의 상관계수의 절댓값을 가중치로 사용하여,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>
                <a:latin typeface="Verdana"/>
                <a:ea typeface="Verdana"/>
                <a:cs typeface="Verdana"/>
                <a:sym typeface="Verdana"/>
              </a:rPr>
              <a:t>각 가설의 1등부터 5등까지 5점~1점을 부여하여 자치구 별로 점수를 부여했다.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>
                <a:latin typeface="Verdana"/>
                <a:ea typeface="Verdana"/>
                <a:cs typeface="Verdana"/>
                <a:sym typeface="Verdana"/>
              </a:rPr>
              <a:t>그 결과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 u="sng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강동구 송파구 강서구</a:t>
            </a:r>
            <a:r>
              <a:rPr lang="ko-KR" sz="2000">
                <a:latin typeface="Verdana"/>
                <a:ea typeface="Verdana"/>
                <a:cs typeface="Verdana"/>
                <a:sym typeface="Verdana"/>
              </a:rPr>
              <a:t>가 가장 높은 점수를 부여받았다.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0000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강동구-송파구-강서구</a:t>
            </a:r>
            <a:r>
              <a:rPr lang="ko-KR" sz="2000">
                <a:latin typeface="Verdana"/>
                <a:ea typeface="Verdana"/>
                <a:cs typeface="Verdana"/>
                <a:sym typeface="Verdana"/>
              </a:rPr>
              <a:t>에 정류장 및 노선 설치가 필요해 보인다.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788" y="2435600"/>
            <a:ext cx="17240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가설 수립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488801" y="4967150"/>
            <a:ext cx="4847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노선 수와 택시 운송업 종사자 수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432651" y="2558850"/>
            <a:ext cx="38406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r>
              <a:rPr b="1" i="0" lang="ko-KR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노선 수와 승차 총 승객 수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432652" y="1369738"/>
            <a:ext cx="7700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r>
              <a:rPr b="1" i="0" lang="ko-KR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 수와 승차 총 승객 수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800350" y="1690550"/>
            <a:ext cx="422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H0 정류장 수와 승차 총 승객 수는 연관이 없다.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 정류장 수와 승차 총 승객 수는 연관이 있다.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00350" y="2935300"/>
            <a:ext cx="4224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H0 노선 수와 승차 총 승객 수는 연관이 없다.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 노선 수와 승차 총 승객 수는 연관이 있다.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0"/>
          <p:cNvSpPr txBox="1"/>
          <p:nvPr/>
        </p:nvSpPr>
        <p:spPr>
          <a:xfrm>
            <a:off x="856500" y="5311375"/>
            <a:ext cx="44793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H0 노선 수와 택시 운송업 종사자 수는 연관이 없다.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 노선 수와 택시 운송업 종사자 수는 연관이 있다.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488801" y="3793300"/>
            <a:ext cx="48471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3 :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수와 거주 인구 수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856500" y="4137525"/>
            <a:ext cx="48471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H0 정류장 수와 거주 인구 수는 연관이 없다.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 </a:t>
            </a: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 수와 거주 인구 수는 연관이 있다.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865900" y="1870800"/>
            <a:ext cx="1233900" cy="286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4378600" y="3076650"/>
            <a:ext cx="2891400" cy="30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3990100" y="5429050"/>
            <a:ext cx="4824300" cy="30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432620" y="510866"/>
            <a:ext cx="3186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가설 수립 근거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432652" y="5043350"/>
            <a:ext cx="7700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노선 수와 택시 운송업 종사자 수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432620" y="972770"/>
            <a:ext cx="447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800350" y="1614500"/>
            <a:ext cx="9047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정류장 수가 많을수록 해당 자치구 대중교통 수요 높은 것을 근거로 정류장 수와 승차 총 승객수는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양의 상관 관계가 있을것으로 추정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800350" y="5388500"/>
            <a:ext cx="904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대중교통의 접근이 어려운 지역일 수록 </a:t>
            </a:r>
            <a:r>
              <a:rPr b="1" lang="ko-KR">
                <a:latin typeface="Verdana"/>
                <a:ea typeface="Verdana"/>
                <a:cs typeface="Verdana"/>
                <a:sym typeface="Verdana"/>
              </a:rPr>
              <a:t>자가용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과 </a:t>
            </a:r>
            <a:r>
              <a:rPr b="1" lang="ko-KR">
                <a:latin typeface="Verdana"/>
                <a:ea typeface="Verdana"/>
                <a:cs typeface="Verdana"/>
                <a:sym typeface="Verdana"/>
              </a:rPr>
              <a:t>택시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와 같은 이동 수단으로 이동할 가능성이 클 것으로 예상됨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1438300" y="5893000"/>
            <a:ext cx="55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이에 근거하여 버스 노선과 택시업 종사자 사이의 관계를 조사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17325" y="5904550"/>
            <a:ext cx="652500" cy="3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1AD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1438300" y="2195975"/>
            <a:ext cx="550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이에 근거하여 버스 정류장과 승객 수 사이의 관계를 조사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17325" y="2161100"/>
            <a:ext cx="652500" cy="3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1AD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1"/>
          <p:cNvGrpSpPr/>
          <p:nvPr/>
        </p:nvGrpSpPr>
        <p:grpSpPr>
          <a:xfrm>
            <a:off x="432651" y="2635050"/>
            <a:ext cx="8806099" cy="1246238"/>
            <a:chOff x="432651" y="2635050"/>
            <a:chExt cx="8806099" cy="1246238"/>
          </a:xfrm>
        </p:grpSpPr>
        <p:sp>
          <p:nvSpPr>
            <p:cNvPr id="81" name="Google Shape;81;p11"/>
            <p:cNvSpPr txBox="1"/>
            <p:nvPr/>
          </p:nvSpPr>
          <p:spPr>
            <a:xfrm>
              <a:off x="800350" y="3010600"/>
              <a:ext cx="843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Verdana"/>
                  <a:ea typeface="Verdana"/>
                  <a:cs typeface="Verdana"/>
                  <a:sym typeface="Verdana"/>
                </a:rPr>
                <a:t>노선 수가 많을수록 대중교통 접근성이 좋아 대중교통 수요가 높을 것으로 추정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17325" y="3442163"/>
              <a:ext cx="652500" cy="377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1AD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 txBox="1"/>
            <p:nvPr/>
          </p:nvSpPr>
          <p:spPr>
            <a:xfrm>
              <a:off x="1438300" y="3434888"/>
              <a:ext cx="5509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latin typeface="Verdana"/>
                  <a:ea typeface="Verdana"/>
                  <a:cs typeface="Verdana"/>
                  <a:sym typeface="Verdana"/>
                </a:rPr>
                <a:t>이에 근거하여 버스 노선 수와 승객 수 사이의 관계를 조사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432651" y="2635050"/>
              <a:ext cx="3840600" cy="2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264808" lvl="0" marL="252108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67"/>
                <a:buFont typeface="Verdana"/>
                <a:buChar char="✔"/>
              </a:pPr>
              <a:r>
                <a:rPr b="1" i="0" lang="ko-KR" sz="16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가설 </a:t>
              </a:r>
              <a:r>
                <a:rPr b="1" lang="ko-KR" sz="1600"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ko-KR" sz="16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:</a:t>
              </a:r>
              <a:r>
                <a:rPr b="1" i="0" lang="ko-KR" sz="18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r>
                <a:rPr b="1" lang="ko-KR" sz="16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노선 수와 승차 총 승객 수</a:t>
              </a:r>
              <a:endParaRPr b="1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5" name="Google Shape;85;p11"/>
          <p:cNvSpPr/>
          <p:nvPr/>
        </p:nvSpPr>
        <p:spPr>
          <a:xfrm>
            <a:off x="432652" y="1293538"/>
            <a:ext cx="7700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lang="ko-KR" sz="1600"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r>
              <a:rPr b="1" i="0" lang="ko-KR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수와 승차 총 승객 수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2672775" y="4356825"/>
            <a:ext cx="3117300" cy="30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32652" y="3971125"/>
            <a:ext cx="7700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4808" lvl="0" marL="25210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7"/>
              <a:buFont typeface="Verdana"/>
              <a:buChar char="✔"/>
            </a:pP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가설 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ko-KR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정류장</a:t>
            </a:r>
            <a:r>
              <a:rPr b="1" lang="ko-K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수와 거주 인구 수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800350" y="4342388"/>
            <a:ext cx="963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정류장 수가 많을수록 해당 자치구에 거주하는 인구가 많을 것으로 예상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됨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1438300" y="4668375"/>
            <a:ext cx="55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이에 근거하여 버스 정류장과 거주 인구 수 사이의 관계를 조사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717325" y="4679925"/>
            <a:ext cx="652500" cy="3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1AD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432623" y="510875"/>
            <a:ext cx="8124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단변량 분석 (히스토그램, 박스플롯)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432620" y="3588896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4057370" y="1367120"/>
            <a:ext cx="279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50" y="1934950"/>
            <a:ext cx="4487101" cy="277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 rotWithShape="1">
          <a:blip r:embed="rId4">
            <a:alphaModFix/>
          </a:blip>
          <a:srcRect b="0" l="0" r="-2532" t="0"/>
          <a:stretch/>
        </p:blipFill>
        <p:spPr>
          <a:xfrm>
            <a:off x="4953000" y="1940775"/>
            <a:ext cx="4487099" cy="276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465900" y="4966800"/>
            <a:ext cx="44871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정류장 수</a:t>
            </a:r>
            <a:endParaRPr b="1" sz="18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( 173 ~ 610 )</a:t>
            </a:r>
            <a:endParaRPr b="1" sz="1800"/>
          </a:p>
        </p:txBody>
      </p:sp>
      <p:sp>
        <p:nvSpPr>
          <p:cNvPr id="102" name="Google Shape;102;p12"/>
          <p:cNvSpPr/>
          <p:nvPr/>
        </p:nvSpPr>
        <p:spPr>
          <a:xfrm>
            <a:off x="5235600" y="4967375"/>
            <a:ext cx="4204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노선 수</a:t>
            </a:r>
            <a:endParaRPr b="1" sz="18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( 22 ~ 109 )</a:t>
            </a:r>
            <a:endParaRPr b="1" sz="1800"/>
          </a:p>
        </p:txBody>
      </p:sp>
      <p:cxnSp>
        <p:nvCxnSpPr>
          <p:cNvPr id="103" name="Google Shape;103;p12"/>
          <p:cNvCxnSpPr/>
          <p:nvPr/>
        </p:nvCxnSpPr>
        <p:spPr>
          <a:xfrm flipH="1">
            <a:off x="4889150" y="1267200"/>
            <a:ext cx="14400" cy="50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432623" y="510875"/>
            <a:ext cx="81246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단변량 분석 (히스토그램, 박스플롯)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432620" y="3588896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4057370" y="1367120"/>
            <a:ext cx="279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465900" y="4966800"/>
            <a:ext cx="44871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승차 총 승객 수</a:t>
            </a:r>
            <a:endParaRPr b="1" sz="18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( </a:t>
            </a:r>
            <a:r>
              <a:rPr b="1" lang="ko-KR" sz="1800"/>
              <a:t>2,365,355 ~ 6,960,336</a:t>
            </a:r>
            <a:r>
              <a:rPr b="1" lang="ko-KR" sz="1800"/>
              <a:t> )</a:t>
            </a:r>
            <a:endParaRPr b="1" sz="1800"/>
          </a:p>
        </p:txBody>
      </p:sp>
      <p:sp>
        <p:nvSpPr>
          <p:cNvPr id="113" name="Google Shape;113;p13"/>
          <p:cNvSpPr/>
          <p:nvPr/>
        </p:nvSpPr>
        <p:spPr>
          <a:xfrm>
            <a:off x="5235600" y="4967375"/>
            <a:ext cx="42045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택시 운송업 종사자 수</a:t>
            </a:r>
            <a:endParaRPr b="1" sz="18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( 215 ~ 4,114 )</a:t>
            </a:r>
            <a:endParaRPr b="1" sz="1800"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-9" l="0" r="0" t="2363"/>
          <a:stretch/>
        </p:blipFill>
        <p:spPr>
          <a:xfrm>
            <a:off x="316625" y="1851275"/>
            <a:ext cx="4399051" cy="2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575" y="1851275"/>
            <a:ext cx="4487099" cy="28189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3"/>
          <p:cNvCxnSpPr/>
          <p:nvPr/>
        </p:nvCxnSpPr>
        <p:spPr>
          <a:xfrm flipH="1">
            <a:off x="4812950" y="1267200"/>
            <a:ext cx="14400" cy="50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32625" y="510875"/>
            <a:ext cx="4195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이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변량 분석 - 가설 1번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432620" y="3588896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5" y="1557200"/>
            <a:ext cx="8777100" cy="42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432625" y="510875"/>
            <a:ext cx="4195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이변량 분석 - 가설 2번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432620" y="3588896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75" y="1466225"/>
            <a:ext cx="9380050" cy="39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432620" y="5108312"/>
            <a:ext cx="631904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32620" y="3588896"/>
            <a:ext cx="631904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37" y="1431975"/>
            <a:ext cx="9634725" cy="399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>
            <p:ph type="title"/>
          </p:nvPr>
        </p:nvSpPr>
        <p:spPr>
          <a:xfrm>
            <a:off x="432625" y="510875"/>
            <a:ext cx="4195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이</a:t>
            </a:r>
            <a:r>
              <a:rPr lang="ko-KR">
                <a:latin typeface="Verdana"/>
                <a:ea typeface="Verdana"/>
                <a:cs typeface="Verdana"/>
                <a:sym typeface="Verdana"/>
              </a:rPr>
              <a:t>변량 분석 - 가설 3번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432620" y="5108312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32620" y="3588896"/>
            <a:ext cx="6318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32620" y="1277570"/>
            <a:ext cx="279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432625" y="510875"/>
            <a:ext cx="4195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>
                <a:latin typeface="Verdana"/>
                <a:ea typeface="Verdana"/>
                <a:cs typeface="Verdana"/>
                <a:sym typeface="Verdana"/>
              </a:rPr>
              <a:t>이변량 분석 - 가설 4번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15732" l="0" r="16022" t="0"/>
          <a:stretch/>
        </p:blipFill>
        <p:spPr>
          <a:xfrm>
            <a:off x="432625" y="1560600"/>
            <a:ext cx="8835101" cy="43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