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8" r:id="rId4"/>
    <p:sldId id="261" r:id="rId5"/>
    <p:sldId id="259" r:id="rId6"/>
    <p:sldId id="272" r:id="rId7"/>
    <p:sldId id="260" r:id="rId8"/>
    <p:sldId id="262" r:id="rId9"/>
    <p:sldId id="263" r:id="rId10"/>
    <p:sldId id="265" r:id="rId11"/>
    <p:sldId id="266" r:id="rId12"/>
    <p:sldId id="264" r:id="rId13"/>
    <p:sldId id="267" r:id="rId14"/>
    <p:sldId id="273"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nash Jena" initials="AJ" lastIdx="1" clrIdx="0">
    <p:extLst>
      <p:ext uri="{19B8F6BF-5375-455C-9EA6-DF929625EA0E}">
        <p15:presenceInfo xmlns:p15="http://schemas.microsoft.com/office/powerpoint/2012/main" userId="49b35683a51d92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377183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64255-1DF8-4A95-A471-BAC548D47D78}"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10206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2172813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5342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329804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220743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951600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915567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77198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359786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36588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464255-1DF8-4A95-A471-BAC548D47D78}"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93470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64255-1DF8-4A95-A471-BAC548D47D78}"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377657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17401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64307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464255-1DF8-4A95-A471-BAC548D47D78}" type="datetimeFigureOut">
              <a:rPr lang="en-US" smtClean="0"/>
              <a:t>11/1/2021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260884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64255-1DF8-4A95-A471-BAC548D47D78}"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288486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464255-1DF8-4A95-A471-BAC548D47D78}" type="datetimeFigureOut">
              <a:rPr lang="en-US" smtClean="0"/>
              <a:t>11/1/2021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64A5AC-61A8-4E62-A108-F9F58CDDB4FA}" type="slidenum">
              <a:rPr lang="en-US" smtClean="0"/>
              <a:t>‹#›</a:t>
            </a:fld>
            <a:endParaRPr lang="en-US"/>
          </a:p>
        </p:txBody>
      </p:sp>
    </p:spTree>
    <p:extLst>
      <p:ext uri="{BB962C8B-B14F-4D97-AF65-F5344CB8AC3E}">
        <p14:creationId xmlns:p14="http://schemas.microsoft.com/office/powerpoint/2010/main" val="1820875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F396-3D7A-4601-9624-F318F0A2982C}"/>
              </a:ext>
            </a:extLst>
          </p:cNvPr>
          <p:cNvSpPr>
            <a:spLocks noGrp="1"/>
          </p:cNvSpPr>
          <p:nvPr>
            <p:ph type="ctrTitle"/>
          </p:nvPr>
        </p:nvSpPr>
        <p:spPr>
          <a:xfrm>
            <a:off x="1154955" y="1493921"/>
            <a:ext cx="8825658" cy="3329581"/>
          </a:xfrm>
        </p:spPr>
        <p:txBody>
          <a:bodyPr/>
          <a:lstStyle/>
          <a:p>
            <a:endParaRPr lang="en-US">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66E7185-5114-4802-9DDD-5184D909B90A}"/>
              </a:ext>
            </a:extLst>
          </p:cNvPr>
          <p:cNvSpPr>
            <a:spLocks noGrp="1"/>
          </p:cNvSpPr>
          <p:nvPr>
            <p:ph type="subTitle" idx="1"/>
          </p:nvPr>
        </p:nvSpPr>
        <p:spPr>
          <a:xfrm>
            <a:off x="1154955" y="4823501"/>
            <a:ext cx="8825658" cy="861420"/>
          </a:xfrm>
        </p:spPr>
        <p:txBody>
          <a:bodyPr/>
          <a:lstStyle/>
          <a:p>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5E58ED-EC0D-41F9-9F15-2C12E5AC1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03444"/>
          </a:xfrm>
          <a:prstGeom prst="rect">
            <a:avLst/>
          </a:prstGeom>
        </p:spPr>
      </p:pic>
      <p:sp>
        <p:nvSpPr>
          <p:cNvPr id="6" name="TextBox 5">
            <a:extLst>
              <a:ext uri="{FF2B5EF4-FFF2-40B4-BE49-F238E27FC236}">
                <a16:creationId xmlns:a16="http://schemas.microsoft.com/office/drawing/2014/main" id="{A41E4189-CF23-4B10-BFEE-497C24894525}"/>
              </a:ext>
            </a:extLst>
          </p:cNvPr>
          <p:cNvSpPr txBox="1"/>
          <p:nvPr/>
        </p:nvSpPr>
        <p:spPr>
          <a:xfrm>
            <a:off x="4119613" y="1077004"/>
            <a:ext cx="711306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UBER DATA ANALYSIS</a:t>
            </a:r>
          </a:p>
        </p:txBody>
      </p:sp>
      <p:sp>
        <p:nvSpPr>
          <p:cNvPr id="7" name="TextBox 6">
            <a:extLst>
              <a:ext uri="{FF2B5EF4-FFF2-40B4-BE49-F238E27FC236}">
                <a16:creationId xmlns:a16="http://schemas.microsoft.com/office/drawing/2014/main" id="{71E4A3E9-858C-4A30-ACC4-F0125F6A8C9D}"/>
              </a:ext>
            </a:extLst>
          </p:cNvPr>
          <p:cNvSpPr txBox="1"/>
          <p:nvPr/>
        </p:nvSpPr>
        <p:spPr>
          <a:xfrm>
            <a:off x="1857676" y="370892"/>
            <a:ext cx="10106526" cy="523220"/>
          </a:xfrm>
          <a:prstGeom prst="rect">
            <a:avLst/>
          </a:prstGeom>
          <a:noFill/>
        </p:spPr>
        <p:txBody>
          <a:bodyPr wrap="square" rtlCol="0">
            <a:spAutoFit/>
          </a:bodyPr>
          <a:lstStyle/>
          <a:p>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GOVERNMENT COLLEGE OF ENGINEERING, KEONJHAR</a:t>
            </a:r>
          </a:p>
        </p:txBody>
      </p:sp>
    </p:spTree>
    <p:extLst>
      <p:ext uri="{BB962C8B-B14F-4D97-AF65-F5344CB8AC3E}">
        <p14:creationId xmlns:p14="http://schemas.microsoft.com/office/powerpoint/2010/main" val="125029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29D34-D466-413D-99EC-FB4FCCAF5180}"/>
              </a:ext>
            </a:extLst>
          </p:cNvPr>
          <p:cNvSpPr txBox="1"/>
          <p:nvPr/>
        </p:nvSpPr>
        <p:spPr>
          <a:xfrm>
            <a:off x="1087655" y="721895"/>
            <a:ext cx="5313145" cy="36933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Technical Feasibility :</a:t>
            </a:r>
          </a:p>
        </p:txBody>
      </p:sp>
      <p:sp>
        <p:nvSpPr>
          <p:cNvPr id="3" name="TextBox 2">
            <a:extLst>
              <a:ext uri="{FF2B5EF4-FFF2-40B4-BE49-F238E27FC236}">
                <a16:creationId xmlns:a16="http://schemas.microsoft.com/office/drawing/2014/main" id="{EFAC6CA0-15A2-4F81-B29B-A7EB5BE7B929}"/>
              </a:ext>
            </a:extLst>
          </p:cNvPr>
          <p:cNvSpPr txBox="1"/>
          <p:nvPr/>
        </p:nvSpPr>
        <p:spPr>
          <a:xfrm>
            <a:off x="1087655" y="1809549"/>
            <a:ext cx="7103444"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Project Uber Data Analysis is complete Data Analysis Project.</a:t>
            </a:r>
          </a:p>
          <a:p>
            <a:pPr algn="just"/>
            <a:r>
              <a:rPr lang="en-US" dirty="0">
                <a:latin typeface="Times New Roman" panose="02020603050405020304" pitchFamily="18" charset="0"/>
                <a:cs typeface="Times New Roman" panose="02020603050405020304" pitchFamily="18" charset="0"/>
              </a:rPr>
              <a:t>The main technologies that are associated with Uber data Analysis are</a:t>
            </a:r>
          </a:p>
          <a:p>
            <a:pPr algn="just"/>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Machine Learning Scripting Language</a:t>
            </a:r>
          </a:p>
          <a:p>
            <a:pPr lvl="2" algn="just"/>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t>
            </a:r>
          </a:p>
          <a:p>
            <a:pPr lvl="2" algn="just"/>
            <a:r>
              <a:rPr lang="en-US" dirty="0">
                <a:latin typeface="Times New Roman" panose="02020603050405020304" pitchFamily="18" charset="0"/>
                <a:cs typeface="Times New Roman" panose="02020603050405020304" pitchFamily="18" charset="0"/>
              </a:rPr>
              <a:t>     • Pandas </a:t>
            </a:r>
          </a:p>
          <a:p>
            <a:pPr lvl="2" algn="just"/>
            <a:r>
              <a:rPr lang="en-US" dirty="0">
                <a:latin typeface="Times New Roman" panose="02020603050405020304" pitchFamily="18" charset="0"/>
                <a:cs typeface="Times New Roman" panose="02020603050405020304" pitchFamily="18" charset="0"/>
              </a:rPr>
              <a:t>     • Matplotlib</a:t>
            </a:r>
          </a:p>
          <a:p>
            <a:pPr lvl="2" algn="just"/>
            <a:r>
              <a:rPr lang="en-US" dirty="0">
                <a:latin typeface="Times New Roman" panose="02020603050405020304" pitchFamily="18" charset="0"/>
                <a:cs typeface="Times New Roman" panose="02020603050405020304" pitchFamily="18" charset="0"/>
              </a:rPr>
              <a:t>     • Google </a:t>
            </a:r>
            <a:r>
              <a:rPr lang="en-US" dirty="0" err="1">
                <a:latin typeface="Times New Roman" panose="02020603050405020304" pitchFamily="18" charset="0"/>
                <a:cs typeface="Times New Roman" panose="02020603050405020304" pitchFamily="18" charset="0"/>
              </a:rPr>
              <a:t>Colab</a:t>
            </a:r>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A157F81A-CAFC-4C40-B458-5E0C5B7F03A3}"/>
              </a:ext>
            </a:extLst>
          </p:cNvPr>
          <p:cNvSpPr txBox="1"/>
          <p:nvPr/>
        </p:nvSpPr>
        <p:spPr>
          <a:xfrm>
            <a:off x="1001027" y="4902703"/>
            <a:ext cx="7806089"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Each of the technologies are freely available and the technical skills are manageable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Technically Feasible</a:t>
            </a:r>
          </a:p>
        </p:txBody>
      </p:sp>
    </p:spTree>
    <p:extLst>
      <p:ext uri="{BB962C8B-B14F-4D97-AF65-F5344CB8AC3E}">
        <p14:creationId xmlns:p14="http://schemas.microsoft.com/office/powerpoint/2010/main" val="151097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64DF0-B9E5-4772-BBBF-6DE58B818EB9}"/>
              </a:ext>
            </a:extLst>
          </p:cNvPr>
          <p:cNvSpPr txBox="1"/>
          <p:nvPr/>
        </p:nvSpPr>
        <p:spPr>
          <a:xfrm>
            <a:off x="1058779" y="837398"/>
            <a:ext cx="56404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Financial feasibility :</a:t>
            </a:r>
          </a:p>
        </p:txBody>
      </p:sp>
      <p:sp>
        <p:nvSpPr>
          <p:cNvPr id="5" name="TextBox 4">
            <a:extLst>
              <a:ext uri="{FF2B5EF4-FFF2-40B4-BE49-F238E27FC236}">
                <a16:creationId xmlns:a16="http://schemas.microsoft.com/office/drawing/2014/main" id="{5DB1B138-3DD8-43F7-9E98-F2FF67CC6F7C}"/>
              </a:ext>
            </a:extLst>
          </p:cNvPr>
          <p:cNvSpPr txBox="1"/>
          <p:nvPr/>
        </p:nvSpPr>
        <p:spPr>
          <a:xfrm>
            <a:off x="1174282" y="1597794"/>
            <a:ext cx="8537609"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Being a Data analysis project it will not have associated with any types of cost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will follows the freeware software standards. No cost will be charge from the potential customer.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there is no maintenance cost also.</a:t>
            </a:r>
          </a:p>
        </p:txBody>
      </p:sp>
      <p:sp>
        <p:nvSpPr>
          <p:cNvPr id="6" name="TextBox 5">
            <a:extLst>
              <a:ext uri="{FF2B5EF4-FFF2-40B4-BE49-F238E27FC236}">
                <a16:creationId xmlns:a16="http://schemas.microsoft.com/office/drawing/2014/main" id="{875C35B2-4A5B-4296-8DA2-8043B5DEFDED}"/>
              </a:ext>
            </a:extLst>
          </p:cNvPr>
          <p:cNvSpPr txBox="1"/>
          <p:nvPr/>
        </p:nvSpPr>
        <p:spPr>
          <a:xfrm>
            <a:off x="1174282" y="5630779"/>
            <a:ext cx="8537609" cy="664143"/>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Financial Feasible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33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0F5FF-91FA-47D0-9F93-FFF8C7724AAC}"/>
              </a:ext>
            </a:extLst>
          </p:cNvPr>
          <p:cNvSpPr txBox="1"/>
          <p:nvPr/>
        </p:nvSpPr>
        <p:spPr>
          <a:xfrm>
            <a:off x="1039528" y="594980"/>
            <a:ext cx="456237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Requirement Analysis :</a:t>
            </a:r>
          </a:p>
        </p:txBody>
      </p:sp>
      <p:sp>
        <p:nvSpPr>
          <p:cNvPr id="3" name="TextBox 2">
            <a:extLst>
              <a:ext uri="{FF2B5EF4-FFF2-40B4-BE49-F238E27FC236}">
                <a16:creationId xmlns:a16="http://schemas.microsoft.com/office/drawing/2014/main" id="{D0119AB6-8E54-4BFE-A1CD-B949BA3A1973}"/>
              </a:ext>
            </a:extLst>
          </p:cNvPr>
          <p:cNvSpPr txBox="1"/>
          <p:nvPr/>
        </p:nvSpPr>
        <p:spPr>
          <a:xfrm>
            <a:off x="1110916" y="2073177"/>
            <a:ext cx="509176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Core I3 processor or higher </a:t>
            </a:r>
          </a:p>
          <a:p>
            <a:r>
              <a:rPr lang="en-US" dirty="0">
                <a:latin typeface="Times New Roman" panose="02020603050405020304" pitchFamily="18" charset="0"/>
                <a:cs typeface="Times New Roman" panose="02020603050405020304" pitchFamily="18" charset="0"/>
              </a:rPr>
              <a:t>• 256 MB RAM or more </a:t>
            </a:r>
          </a:p>
          <a:p>
            <a:r>
              <a:rPr lang="en-US" dirty="0">
                <a:latin typeface="Times New Roman" panose="02020603050405020304" pitchFamily="18" charset="0"/>
                <a:cs typeface="Times New Roman" panose="02020603050405020304" pitchFamily="18" charset="0"/>
              </a:rPr>
              <a:t>• 700 MB HDD or more</a:t>
            </a:r>
          </a:p>
        </p:txBody>
      </p:sp>
      <p:sp>
        <p:nvSpPr>
          <p:cNvPr id="4" name="TextBox 3">
            <a:extLst>
              <a:ext uri="{FF2B5EF4-FFF2-40B4-BE49-F238E27FC236}">
                <a16:creationId xmlns:a16="http://schemas.microsoft.com/office/drawing/2014/main" id="{2F99972D-AA4C-4B8C-AE80-C66EC5086BDB}"/>
              </a:ext>
            </a:extLst>
          </p:cNvPr>
          <p:cNvSpPr txBox="1"/>
          <p:nvPr/>
        </p:nvSpPr>
        <p:spPr>
          <a:xfrm>
            <a:off x="6917356" y="2073177"/>
            <a:ext cx="4591250"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Software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Any Operating System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Windows 10 or more</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D841BC2-D30A-4DD0-9F30-CB2891D7C62B}"/>
              </a:ext>
            </a:extLst>
          </p:cNvPr>
          <p:cNvSpPr/>
          <p:nvPr/>
        </p:nvSpPr>
        <p:spPr>
          <a:xfrm>
            <a:off x="683394" y="1761423"/>
            <a:ext cx="4591250" cy="269507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C7A8A69-4E51-4679-BFFB-B1E3568E1CFC}"/>
              </a:ext>
            </a:extLst>
          </p:cNvPr>
          <p:cNvSpPr/>
          <p:nvPr/>
        </p:nvSpPr>
        <p:spPr>
          <a:xfrm>
            <a:off x="6202680" y="1761423"/>
            <a:ext cx="4591250" cy="269507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25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71C18-C468-4217-9094-C93C882E663C}"/>
              </a:ext>
            </a:extLst>
          </p:cNvPr>
          <p:cNvSpPr txBox="1"/>
          <p:nvPr/>
        </p:nvSpPr>
        <p:spPr>
          <a:xfrm>
            <a:off x="856648" y="1097280"/>
            <a:ext cx="353247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Technologies :</a:t>
            </a:r>
          </a:p>
        </p:txBody>
      </p:sp>
      <p:sp>
        <p:nvSpPr>
          <p:cNvPr id="3" name="TextBox 2">
            <a:extLst>
              <a:ext uri="{FF2B5EF4-FFF2-40B4-BE49-F238E27FC236}">
                <a16:creationId xmlns:a16="http://schemas.microsoft.com/office/drawing/2014/main" id="{200F7973-DE7C-435A-AA89-3E0A94F1ED34}"/>
              </a:ext>
            </a:extLst>
          </p:cNvPr>
          <p:cNvSpPr txBox="1"/>
          <p:nvPr/>
        </p:nvSpPr>
        <p:spPr>
          <a:xfrm>
            <a:off x="856648" y="1944303"/>
            <a:ext cx="512064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Pandas </a:t>
            </a:r>
          </a:p>
          <a:p>
            <a:pPr algn="just"/>
            <a:r>
              <a:rPr lang="en-US" dirty="0">
                <a:latin typeface="Times New Roman" panose="02020603050405020304" pitchFamily="18" charset="0"/>
                <a:cs typeface="Times New Roman" panose="02020603050405020304" pitchFamily="18" charset="0"/>
              </a:rPr>
              <a:t>• Matplotlib </a:t>
            </a:r>
          </a:p>
          <a:p>
            <a:pPr algn="just"/>
            <a:r>
              <a:rPr lang="en-US" dirty="0">
                <a:latin typeface="Times New Roman" panose="02020603050405020304" pitchFamily="18" charset="0"/>
                <a:cs typeface="Times New Roman" panose="02020603050405020304" pitchFamily="18" charset="0"/>
              </a:rPr>
              <a:t>• Google </a:t>
            </a:r>
            <a:r>
              <a:rPr lang="en-US" dirty="0" err="1">
                <a:latin typeface="Times New Roman" panose="02020603050405020304" pitchFamily="18" charset="0"/>
                <a:cs typeface="Times New Roman" panose="02020603050405020304" pitchFamily="18" charset="0"/>
              </a:rPr>
              <a:t>Colab</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37BDD75-8223-4197-90C6-11E9FC79BCE4}"/>
              </a:ext>
            </a:extLst>
          </p:cNvPr>
          <p:cNvSpPr/>
          <p:nvPr/>
        </p:nvSpPr>
        <p:spPr>
          <a:xfrm>
            <a:off x="683394" y="770021"/>
            <a:ext cx="5053263" cy="308008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64415B-1C69-4533-9C19-4739581FB05E}"/>
              </a:ext>
            </a:extLst>
          </p:cNvPr>
          <p:cNvSpPr txBox="1"/>
          <p:nvPr/>
        </p:nvSpPr>
        <p:spPr>
          <a:xfrm>
            <a:off x="6343048" y="991402"/>
            <a:ext cx="4992304"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Document And Presentation Tools : </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Microsoft word 2007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Microsoft Power Point</a:t>
            </a:r>
          </a:p>
        </p:txBody>
      </p:sp>
      <p:sp>
        <p:nvSpPr>
          <p:cNvPr id="6" name="Rectangle 5">
            <a:extLst>
              <a:ext uri="{FF2B5EF4-FFF2-40B4-BE49-F238E27FC236}">
                <a16:creationId xmlns:a16="http://schemas.microsoft.com/office/drawing/2014/main" id="{C6F8B37F-7A61-4239-8573-6FA0E0960F7A}"/>
              </a:ext>
            </a:extLst>
          </p:cNvPr>
          <p:cNvSpPr/>
          <p:nvPr/>
        </p:nvSpPr>
        <p:spPr>
          <a:xfrm>
            <a:off x="6214712" y="770022"/>
            <a:ext cx="5730240" cy="308008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60A3267-0DB0-482A-85CD-371FD4DBF2C1}"/>
              </a:ext>
            </a:extLst>
          </p:cNvPr>
          <p:cNvSpPr/>
          <p:nvPr/>
        </p:nvSpPr>
        <p:spPr>
          <a:xfrm>
            <a:off x="3955983" y="4591251"/>
            <a:ext cx="4263992" cy="116946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DE2EFAD-FD5C-46EC-8BAE-BA9397684E9E}"/>
              </a:ext>
            </a:extLst>
          </p:cNvPr>
          <p:cNvSpPr txBox="1"/>
          <p:nvPr/>
        </p:nvSpPr>
        <p:spPr>
          <a:xfrm>
            <a:off x="5152724" y="4991319"/>
            <a:ext cx="21239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UBER DATA SET </a:t>
            </a:r>
          </a:p>
        </p:txBody>
      </p:sp>
    </p:spTree>
    <p:extLst>
      <p:ext uri="{BB962C8B-B14F-4D97-AF65-F5344CB8AC3E}">
        <p14:creationId xmlns:p14="http://schemas.microsoft.com/office/powerpoint/2010/main" val="279482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2513A4-B57B-4868-903C-C404C9D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1410"/>
            <a:ext cx="12192000" cy="2100080"/>
          </a:xfrm>
          <a:prstGeom prst="rect">
            <a:avLst/>
          </a:prstGeom>
        </p:spPr>
      </p:pic>
      <p:sp>
        <p:nvSpPr>
          <p:cNvPr id="4" name="Flowchart: Connector 3">
            <a:extLst>
              <a:ext uri="{FF2B5EF4-FFF2-40B4-BE49-F238E27FC236}">
                <a16:creationId xmlns:a16="http://schemas.microsoft.com/office/drawing/2014/main" id="{059918CA-7898-4797-86F9-6109733FF432}"/>
              </a:ext>
            </a:extLst>
          </p:cNvPr>
          <p:cNvSpPr/>
          <p:nvPr/>
        </p:nvSpPr>
        <p:spPr>
          <a:xfrm>
            <a:off x="924560" y="3106420"/>
            <a:ext cx="690880" cy="645160"/>
          </a:xfrm>
          <a:prstGeom prst="flowChartConnector">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Flowchart: Connector 4">
            <a:extLst>
              <a:ext uri="{FF2B5EF4-FFF2-40B4-BE49-F238E27FC236}">
                <a16:creationId xmlns:a16="http://schemas.microsoft.com/office/drawing/2014/main" id="{9DADE649-F88C-4641-ACD6-463B73081E4D}"/>
              </a:ext>
            </a:extLst>
          </p:cNvPr>
          <p:cNvSpPr/>
          <p:nvPr/>
        </p:nvSpPr>
        <p:spPr>
          <a:xfrm>
            <a:off x="3241038" y="3106420"/>
            <a:ext cx="690880" cy="645160"/>
          </a:xfrm>
          <a:prstGeom prst="flowChartConnector">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lowchart: Connector 5">
            <a:extLst>
              <a:ext uri="{FF2B5EF4-FFF2-40B4-BE49-F238E27FC236}">
                <a16:creationId xmlns:a16="http://schemas.microsoft.com/office/drawing/2014/main" id="{D0F32343-9115-4FFE-B36A-4E3340478134}"/>
              </a:ext>
            </a:extLst>
          </p:cNvPr>
          <p:cNvSpPr/>
          <p:nvPr/>
        </p:nvSpPr>
        <p:spPr>
          <a:xfrm>
            <a:off x="5687060" y="3106420"/>
            <a:ext cx="690880" cy="645160"/>
          </a:xfrm>
          <a:prstGeom prst="flowChartConnector">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Flowchart: Connector 6">
            <a:extLst>
              <a:ext uri="{FF2B5EF4-FFF2-40B4-BE49-F238E27FC236}">
                <a16:creationId xmlns:a16="http://schemas.microsoft.com/office/drawing/2014/main" id="{3489C71B-FFA7-4857-AB58-1218F951A8C3}"/>
              </a:ext>
            </a:extLst>
          </p:cNvPr>
          <p:cNvSpPr/>
          <p:nvPr/>
        </p:nvSpPr>
        <p:spPr>
          <a:xfrm>
            <a:off x="8133082" y="3106420"/>
            <a:ext cx="690880" cy="645160"/>
          </a:xfrm>
          <a:prstGeom prst="flowChartConnector">
            <a:avLst/>
          </a:prstGeom>
          <a:solidFill>
            <a:schemeClr val="accent4">
              <a:lumMod val="7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Flowchart: Connector 7">
            <a:extLst>
              <a:ext uri="{FF2B5EF4-FFF2-40B4-BE49-F238E27FC236}">
                <a16:creationId xmlns:a16="http://schemas.microsoft.com/office/drawing/2014/main" id="{E8EC50A2-E0B4-47A3-9808-AD5D379D0B68}"/>
              </a:ext>
            </a:extLst>
          </p:cNvPr>
          <p:cNvSpPr/>
          <p:nvPr/>
        </p:nvSpPr>
        <p:spPr>
          <a:xfrm>
            <a:off x="10271760" y="3106420"/>
            <a:ext cx="690880" cy="645160"/>
          </a:xfrm>
          <a:prstGeom prst="flowChartConnector">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CF2B8BF-3290-4F6A-B512-0B9C0E581FFE}"/>
              </a:ext>
            </a:extLst>
          </p:cNvPr>
          <p:cNvCxnSpPr/>
          <p:nvPr/>
        </p:nvCxnSpPr>
        <p:spPr>
          <a:xfrm flipV="1">
            <a:off x="1270000" y="3740150"/>
            <a:ext cx="0" cy="143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A31084-A4FC-40D5-A98F-D43B71098C8A}"/>
              </a:ext>
            </a:extLst>
          </p:cNvPr>
          <p:cNvCxnSpPr/>
          <p:nvPr/>
        </p:nvCxnSpPr>
        <p:spPr>
          <a:xfrm flipV="1">
            <a:off x="10622279" y="3742690"/>
            <a:ext cx="0" cy="14300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29E1CFD-BE73-4873-90F3-11BC55C684D5}"/>
              </a:ext>
            </a:extLst>
          </p:cNvPr>
          <p:cNvCxnSpPr/>
          <p:nvPr/>
        </p:nvCxnSpPr>
        <p:spPr>
          <a:xfrm flipV="1">
            <a:off x="8473441" y="1676400"/>
            <a:ext cx="0" cy="143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EB5C93-C8C4-4B55-ADB5-4E11B2238535}"/>
              </a:ext>
            </a:extLst>
          </p:cNvPr>
          <p:cNvCxnSpPr/>
          <p:nvPr/>
        </p:nvCxnSpPr>
        <p:spPr>
          <a:xfrm flipV="1">
            <a:off x="6047739" y="3751580"/>
            <a:ext cx="0" cy="143002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F20388C-86BA-4298-B24E-3D943A21A211}"/>
              </a:ext>
            </a:extLst>
          </p:cNvPr>
          <p:cNvCxnSpPr/>
          <p:nvPr/>
        </p:nvCxnSpPr>
        <p:spPr>
          <a:xfrm flipV="1">
            <a:off x="3571237" y="1676400"/>
            <a:ext cx="0" cy="143002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15449C2-8A1A-49BD-91A0-62C23D525C35}"/>
              </a:ext>
            </a:extLst>
          </p:cNvPr>
          <p:cNvCxnSpPr/>
          <p:nvPr/>
        </p:nvCxnSpPr>
        <p:spPr>
          <a:xfrm>
            <a:off x="320040" y="5170170"/>
            <a:ext cx="1899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C19482-A1DF-4530-BBF5-9674E400DDE0}"/>
              </a:ext>
            </a:extLst>
          </p:cNvPr>
          <p:cNvCxnSpPr/>
          <p:nvPr/>
        </p:nvCxnSpPr>
        <p:spPr>
          <a:xfrm>
            <a:off x="7523481" y="1676400"/>
            <a:ext cx="189992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37DC49-83CB-46C3-8105-73D55FE92423}"/>
              </a:ext>
            </a:extLst>
          </p:cNvPr>
          <p:cNvCxnSpPr/>
          <p:nvPr/>
        </p:nvCxnSpPr>
        <p:spPr>
          <a:xfrm>
            <a:off x="2621277" y="1676400"/>
            <a:ext cx="1899920"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6D7890-1086-4AE0-84F0-92C530BBC84D}"/>
              </a:ext>
            </a:extLst>
          </p:cNvPr>
          <p:cNvCxnSpPr/>
          <p:nvPr/>
        </p:nvCxnSpPr>
        <p:spPr>
          <a:xfrm>
            <a:off x="9667240" y="5181600"/>
            <a:ext cx="189992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951634-1CB1-4249-91CF-3860E4BB8677}"/>
              </a:ext>
            </a:extLst>
          </p:cNvPr>
          <p:cNvCxnSpPr/>
          <p:nvPr/>
        </p:nvCxnSpPr>
        <p:spPr>
          <a:xfrm>
            <a:off x="5034280" y="5181600"/>
            <a:ext cx="189992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6C0DDC4-DFE2-40D2-85AB-9B84A869B1CB}"/>
              </a:ext>
            </a:extLst>
          </p:cNvPr>
          <p:cNvSpPr txBox="1"/>
          <p:nvPr/>
        </p:nvSpPr>
        <p:spPr>
          <a:xfrm>
            <a:off x="9667240" y="5250433"/>
            <a:ext cx="1899920"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Create Documentation</a:t>
            </a:r>
          </a:p>
        </p:txBody>
      </p:sp>
      <p:sp>
        <p:nvSpPr>
          <p:cNvPr id="23" name="TextBox 22">
            <a:extLst>
              <a:ext uri="{FF2B5EF4-FFF2-40B4-BE49-F238E27FC236}">
                <a16:creationId xmlns:a16="http://schemas.microsoft.com/office/drawing/2014/main" id="{4925FF04-E98B-4679-B01C-89E684E71CB5}"/>
              </a:ext>
            </a:extLst>
          </p:cNvPr>
          <p:cNvSpPr txBox="1"/>
          <p:nvPr/>
        </p:nvSpPr>
        <p:spPr>
          <a:xfrm>
            <a:off x="5034280" y="5252720"/>
            <a:ext cx="1899920"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Start to find data set of Uber.</a:t>
            </a:r>
          </a:p>
        </p:txBody>
      </p:sp>
      <p:sp>
        <p:nvSpPr>
          <p:cNvPr id="24" name="TextBox 23">
            <a:extLst>
              <a:ext uri="{FF2B5EF4-FFF2-40B4-BE49-F238E27FC236}">
                <a16:creationId xmlns:a16="http://schemas.microsoft.com/office/drawing/2014/main" id="{D2765C27-1A73-4FEE-81D7-96E9C05AE92B}"/>
              </a:ext>
            </a:extLst>
          </p:cNvPr>
          <p:cNvSpPr txBox="1"/>
          <p:nvPr/>
        </p:nvSpPr>
        <p:spPr>
          <a:xfrm>
            <a:off x="345440" y="5206500"/>
            <a:ext cx="1899920"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Research about data analysis in general.</a:t>
            </a:r>
          </a:p>
        </p:txBody>
      </p:sp>
      <p:sp>
        <p:nvSpPr>
          <p:cNvPr id="25" name="TextBox 24">
            <a:extLst>
              <a:ext uri="{FF2B5EF4-FFF2-40B4-BE49-F238E27FC236}">
                <a16:creationId xmlns:a16="http://schemas.microsoft.com/office/drawing/2014/main" id="{0D9E2E84-4956-44E9-AD18-FF911B68F693}"/>
              </a:ext>
            </a:extLst>
          </p:cNvPr>
          <p:cNvSpPr txBox="1"/>
          <p:nvPr/>
        </p:nvSpPr>
        <p:spPr>
          <a:xfrm>
            <a:off x="2621277" y="768735"/>
            <a:ext cx="1869437"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Research about the Technology used in it.</a:t>
            </a:r>
          </a:p>
        </p:txBody>
      </p:sp>
      <p:sp>
        <p:nvSpPr>
          <p:cNvPr id="26" name="TextBox 25">
            <a:extLst>
              <a:ext uri="{FF2B5EF4-FFF2-40B4-BE49-F238E27FC236}">
                <a16:creationId xmlns:a16="http://schemas.microsoft.com/office/drawing/2014/main" id="{1CF2B60B-0970-40F6-8A2E-1DB936B5D265}"/>
              </a:ext>
            </a:extLst>
          </p:cNvPr>
          <p:cNvSpPr txBox="1"/>
          <p:nvPr/>
        </p:nvSpPr>
        <p:spPr>
          <a:xfrm>
            <a:off x="7523481" y="793636"/>
            <a:ext cx="1930400"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Starting code in Jupiter note book.</a:t>
            </a:r>
          </a:p>
        </p:txBody>
      </p:sp>
      <p:sp>
        <p:nvSpPr>
          <p:cNvPr id="2" name="TextBox 1">
            <a:extLst>
              <a:ext uri="{FF2B5EF4-FFF2-40B4-BE49-F238E27FC236}">
                <a16:creationId xmlns:a16="http://schemas.microsoft.com/office/drawing/2014/main" id="{74476DE7-8CD6-4D0B-BC5C-E97A4DA1C747}"/>
              </a:ext>
            </a:extLst>
          </p:cNvPr>
          <p:cNvSpPr txBox="1"/>
          <p:nvPr/>
        </p:nvSpPr>
        <p:spPr>
          <a:xfrm>
            <a:off x="5226050" y="115055"/>
            <a:ext cx="216154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Roadmap</a:t>
            </a:r>
          </a:p>
        </p:txBody>
      </p:sp>
      <p:sp>
        <p:nvSpPr>
          <p:cNvPr id="9" name="TextBox 8">
            <a:extLst>
              <a:ext uri="{FF2B5EF4-FFF2-40B4-BE49-F238E27FC236}">
                <a16:creationId xmlns:a16="http://schemas.microsoft.com/office/drawing/2014/main" id="{3E9D626F-2BC1-4F0F-966E-E97F029A5673}"/>
              </a:ext>
            </a:extLst>
          </p:cNvPr>
          <p:cNvSpPr txBox="1"/>
          <p:nvPr/>
        </p:nvSpPr>
        <p:spPr>
          <a:xfrm>
            <a:off x="840738" y="2665932"/>
            <a:ext cx="1229354"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Week-1</a:t>
            </a:r>
          </a:p>
        </p:txBody>
      </p:sp>
      <p:sp>
        <p:nvSpPr>
          <p:cNvPr id="27" name="TextBox 26">
            <a:extLst>
              <a:ext uri="{FF2B5EF4-FFF2-40B4-BE49-F238E27FC236}">
                <a16:creationId xmlns:a16="http://schemas.microsoft.com/office/drawing/2014/main" id="{7D680D3C-F198-4F03-AC4B-061C7AB67916}"/>
              </a:ext>
            </a:extLst>
          </p:cNvPr>
          <p:cNvSpPr txBox="1"/>
          <p:nvPr/>
        </p:nvSpPr>
        <p:spPr>
          <a:xfrm>
            <a:off x="10121908" y="2584553"/>
            <a:ext cx="1229354"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Week-6</a:t>
            </a:r>
          </a:p>
        </p:txBody>
      </p:sp>
      <p:sp>
        <p:nvSpPr>
          <p:cNvPr id="28" name="TextBox 27">
            <a:extLst>
              <a:ext uri="{FF2B5EF4-FFF2-40B4-BE49-F238E27FC236}">
                <a16:creationId xmlns:a16="http://schemas.microsoft.com/office/drawing/2014/main" id="{3CA2F3F5-0CC6-47B9-AD8B-098EF375424B}"/>
              </a:ext>
            </a:extLst>
          </p:cNvPr>
          <p:cNvSpPr txBox="1"/>
          <p:nvPr/>
        </p:nvSpPr>
        <p:spPr>
          <a:xfrm>
            <a:off x="8004809" y="3851917"/>
            <a:ext cx="1229354"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  Week-5</a:t>
            </a:r>
          </a:p>
        </p:txBody>
      </p:sp>
      <p:sp>
        <p:nvSpPr>
          <p:cNvPr id="29" name="TextBox 28">
            <a:extLst>
              <a:ext uri="{FF2B5EF4-FFF2-40B4-BE49-F238E27FC236}">
                <a16:creationId xmlns:a16="http://schemas.microsoft.com/office/drawing/2014/main" id="{027424E3-C331-4FCD-B4D0-A4772F4E4967}"/>
              </a:ext>
            </a:extLst>
          </p:cNvPr>
          <p:cNvSpPr txBox="1"/>
          <p:nvPr/>
        </p:nvSpPr>
        <p:spPr>
          <a:xfrm>
            <a:off x="5641329" y="2649055"/>
            <a:ext cx="1229354"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Week-4</a:t>
            </a:r>
          </a:p>
        </p:txBody>
      </p:sp>
      <p:sp>
        <p:nvSpPr>
          <p:cNvPr id="30" name="TextBox 29">
            <a:extLst>
              <a:ext uri="{FF2B5EF4-FFF2-40B4-BE49-F238E27FC236}">
                <a16:creationId xmlns:a16="http://schemas.microsoft.com/office/drawing/2014/main" id="{5DE3C2BF-78B9-40E3-8152-D9F1841FFBD0}"/>
              </a:ext>
            </a:extLst>
          </p:cNvPr>
          <p:cNvSpPr txBox="1"/>
          <p:nvPr/>
        </p:nvSpPr>
        <p:spPr>
          <a:xfrm>
            <a:off x="3145793" y="3883108"/>
            <a:ext cx="1229354"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Week-2 to 3</a:t>
            </a:r>
          </a:p>
        </p:txBody>
      </p:sp>
    </p:spTree>
    <p:extLst>
      <p:ext uri="{BB962C8B-B14F-4D97-AF65-F5344CB8AC3E}">
        <p14:creationId xmlns:p14="http://schemas.microsoft.com/office/powerpoint/2010/main" val="351507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697F85-421D-46DD-A34E-259F869DF679}"/>
              </a:ext>
            </a:extLst>
          </p:cNvPr>
          <p:cNvSpPr txBox="1"/>
          <p:nvPr/>
        </p:nvSpPr>
        <p:spPr>
          <a:xfrm>
            <a:off x="1732547" y="2021305"/>
            <a:ext cx="628529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the end of this Uber data analysis project. We will study how to create data visualization.</a:t>
            </a:r>
          </a:p>
          <a:p>
            <a:pPr algn="just"/>
            <a:r>
              <a:rPr lang="en-US" dirty="0">
                <a:latin typeface="Times New Roman" panose="02020603050405020304" pitchFamily="18" charset="0"/>
                <a:cs typeface="Times New Roman" panose="02020603050405020304" pitchFamily="18" charset="0"/>
              </a:rPr>
              <a:t>With this we can conclude that how time and place affects customer trips.</a:t>
            </a:r>
          </a:p>
        </p:txBody>
      </p:sp>
      <p:sp>
        <p:nvSpPr>
          <p:cNvPr id="3" name="TextBox 2">
            <a:extLst>
              <a:ext uri="{FF2B5EF4-FFF2-40B4-BE49-F238E27FC236}">
                <a16:creationId xmlns:a16="http://schemas.microsoft.com/office/drawing/2014/main" id="{7DD3E720-AFE6-45EE-A91A-19CFEFA340AA}"/>
              </a:ext>
            </a:extLst>
          </p:cNvPr>
          <p:cNvSpPr txBox="1"/>
          <p:nvPr/>
        </p:nvSpPr>
        <p:spPr>
          <a:xfrm>
            <a:off x="1732547" y="991402"/>
            <a:ext cx="444687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17725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12F5AD-1704-4D46-80C8-01435C40EF67}"/>
              </a:ext>
            </a:extLst>
          </p:cNvPr>
          <p:cNvSpPr/>
          <p:nvPr/>
        </p:nvSpPr>
        <p:spPr>
          <a:xfrm>
            <a:off x="1647825" y="438150"/>
            <a:ext cx="6610350" cy="3714750"/>
          </a:xfrm>
          <a:prstGeom prst="rect">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BC8A978-7CFE-4AD7-9FDA-85B50217D645}"/>
              </a:ext>
            </a:extLst>
          </p:cNvPr>
          <p:cNvSpPr txBox="1"/>
          <p:nvPr/>
        </p:nvSpPr>
        <p:spPr>
          <a:xfrm>
            <a:off x="1771650" y="628620"/>
            <a:ext cx="300037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References </a:t>
            </a:r>
            <a:r>
              <a:rPr lang="en-US"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EEC1452-00DA-4373-BDD0-28CE0D813DAE}"/>
              </a:ext>
            </a:extLst>
          </p:cNvPr>
          <p:cNvSpPr txBox="1"/>
          <p:nvPr/>
        </p:nvSpPr>
        <p:spPr>
          <a:xfrm>
            <a:off x="2981325" y="1343025"/>
            <a:ext cx="4533900" cy="2308324"/>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Python – docs.python.org (documentation)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Course – IBM Data Analysis with Python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NumPy – docs.numpy.org (documentation)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Pandas – pandas.pydata.org (documentation)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FED8F7-D990-4468-B972-08322E612B86}"/>
              </a:ext>
            </a:extLst>
          </p:cNvPr>
          <p:cNvSpPr txBox="1"/>
          <p:nvPr/>
        </p:nvSpPr>
        <p:spPr>
          <a:xfrm>
            <a:off x="5181600" y="5330309"/>
            <a:ext cx="4181475"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5448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EBCA29-E08D-40B7-9892-06FFE9D7D63E}"/>
              </a:ext>
            </a:extLst>
          </p:cNvPr>
          <p:cNvSpPr txBox="1"/>
          <p:nvPr/>
        </p:nvSpPr>
        <p:spPr>
          <a:xfrm>
            <a:off x="702644" y="1005178"/>
            <a:ext cx="43121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PROJECT  PARTNER :</a:t>
            </a:r>
          </a:p>
        </p:txBody>
      </p:sp>
      <p:sp>
        <p:nvSpPr>
          <p:cNvPr id="4" name="TextBox 3">
            <a:extLst>
              <a:ext uri="{FF2B5EF4-FFF2-40B4-BE49-F238E27FC236}">
                <a16:creationId xmlns:a16="http://schemas.microsoft.com/office/drawing/2014/main" id="{3B7B6EDF-A086-4E70-9C45-06512E7D64ED}"/>
              </a:ext>
            </a:extLst>
          </p:cNvPr>
          <p:cNvSpPr txBox="1"/>
          <p:nvPr/>
        </p:nvSpPr>
        <p:spPr>
          <a:xfrm>
            <a:off x="702644" y="2529460"/>
            <a:ext cx="4735630" cy="120032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Abinash Jena (1921104019)</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Ashutosh </a:t>
            </a:r>
            <a:r>
              <a:rPr lang="en-US" dirty="0" err="1">
                <a:latin typeface="Times New Roman" panose="02020603050405020304" pitchFamily="18" charset="0"/>
                <a:cs typeface="Times New Roman" panose="02020603050405020304" pitchFamily="18" charset="0"/>
              </a:rPr>
              <a:t>Malla</a:t>
            </a:r>
            <a:r>
              <a:rPr lang="en-US" dirty="0">
                <a:latin typeface="Times New Roman" panose="02020603050405020304" pitchFamily="18" charset="0"/>
                <a:cs typeface="Times New Roman" panose="02020603050405020304" pitchFamily="18" charset="0"/>
              </a:rPr>
              <a:t> (1921104021)</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Mohit </a:t>
            </a:r>
            <a:r>
              <a:rPr lang="en-US" dirty="0" err="1">
                <a:latin typeface="Times New Roman" panose="02020603050405020304" pitchFamily="18" charset="0"/>
                <a:cs typeface="Times New Roman" panose="02020603050405020304" pitchFamily="18" charset="0"/>
              </a:rPr>
              <a:t>Samal</a:t>
            </a:r>
            <a:r>
              <a:rPr lang="en-US" dirty="0">
                <a:latin typeface="Times New Roman" panose="02020603050405020304" pitchFamily="18" charset="0"/>
                <a:cs typeface="Times New Roman" panose="02020603050405020304" pitchFamily="18" charset="0"/>
              </a:rPr>
              <a:t> (1801104139)</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Soumya </a:t>
            </a:r>
            <a:r>
              <a:rPr lang="en-US" dirty="0" err="1">
                <a:latin typeface="Times New Roman" panose="02020603050405020304" pitchFamily="18" charset="0"/>
                <a:cs typeface="Times New Roman" panose="02020603050405020304" pitchFamily="18" charset="0"/>
              </a:rPr>
              <a:t>prajna</a:t>
            </a:r>
            <a:r>
              <a:rPr lang="en-US" dirty="0">
                <a:latin typeface="Times New Roman" panose="02020603050405020304" pitchFamily="18" charset="0"/>
                <a:cs typeface="Times New Roman" panose="02020603050405020304" pitchFamily="18" charset="0"/>
              </a:rPr>
              <a:t> Behera (1921104032)</a:t>
            </a:r>
          </a:p>
        </p:txBody>
      </p:sp>
      <p:pic>
        <p:nvPicPr>
          <p:cNvPr id="6" name="Picture 5">
            <a:extLst>
              <a:ext uri="{FF2B5EF4-FFF2-40B4-BE49-F238E27FC236}">
                <a16:creationId xmlns:a16="http://schemas.microsoft.com/office/drawing/2014/main" id="{3D636776-1C96-4ABB-B0E2-B100D5473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544" y="1405288"/>
            <a:ext cx="5390148" cy="4649003"/>
          </a:xfrm>
          <a:prstGeom prst="rect">
            <a:avLst/>
          </a:prstGeom>
        </p:spPr>
      </p:pic>
      <p:sp>
        <p:nvSpPr>
          <p:cNvPr id="2" name="TextBox 1">
            <a:extLst>
              <a:ext uri="{FF2B5EF4-FFF2-40B4-BE49-F238E27FC236}">
                <a16:creationId xmlns:a16="http://schemas.microsoft.com/office/drawing/2014/main" id="{D09C2007-D51A-45E2-B170-74AFC10C22D7}"/>
              </a:ext>
            </a:extLst>
          </p:cNvPr>
          <p:cNvSpPr txBox="1"/>
          <p:nvPr/>
        </p:nvSpPr>
        <p:spPr>
          <a:xfrm>
            <a:off x="3200400" y="161802"/>
            <a:ext cx="76295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Department of Computer Science and Engineering</a:t>
            </a:r>
          </a:p>
        </p:txBody>
      </p:sp>
      <p:sp>
        <p:nvSpPr>
          <p:cNvPr id="5" name="TextBox 4">
            <a:extLst>
              <a:ext uri="{FF2B5EF4-FFF2-40B4-BE49-F238E27FC236}">
                <a16:creationId xmlns:a16="http://schemas.microsoft.com/office/drawing/2014/main" id="{3BA327B9-7021-486C-9040-35D461E16E4A}"/>
              </a:ext>
            </a:extLst>
          </p:cNvPr>
          <p:cNvSpPr txBox="1"/>
          <p:nvPr/>
        </p:nvSpPr>
        <p:spPr>
          <a:xfrm>
            <a:off x="702644" y="4762500"/>
            <a:ext cx="455515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Guided By :</a:t>
            </a:r>
          </a:p>
          <a:p>
            <a:r>
              <a:rPr lang="en-US" dirty="0">
                <a:latin typeface="Times New Roman" panose="02020603050405020304" pitchFamily="18" charset="0"/>
                <a:cs typeface="Times New Roman" panose="02020603050405020304" pitchFamily="18" charset="0"/>
              </a:rPr>
              <a:t>Mrs. </a:t>
            </a:r>
            <a:r>
              <a:rPr lang="en-US" dirty="0" err="1">
                <a:latin typeface="Times New Roman" panose="02020603050405020304" pitchFamily="18" charset="0"/>
                <a:cs typeface="Times New Roman" panose="02020603050405020304" pitchFamily="18" charset="0"/>
              </a:rPr>
              <a:t>Sasmita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Pani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29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636A4-CC09-4FC9-971D-F9BE16585648}"/>
              </a:ext>
            </a:extLst>
          </p:cNvPr>
          <p:cNvSpPr txBox="1"/>
          <p:nvPr/>
        </p:nvSpPr>
        <p:spPr>
          <a:xfrm>
            <a:off x="1097280" y="410678"/>
            <a:ext cx="4004109" cy="461665"/>
          </a:xfrm>
          <a:prstGeom prst="rect">
            <a:avLst/>
          </a:prstGeom>
          <a:noFill/>
        </p:spPr>
        <p:txBody>
          <a:bodyPr wrap="square" rtlCol="0">
            <a:spAutoFit/>
          </a:bodyPr>
          <a:lstStyle/>
          <a:p>
            <a:r>
              <a:rPr lang="en-US" sz="2400" b="1" dirty="0"/>
              <a:t>Contents :</a:t>
            </a:r>
          </a:p>
        </p:txBody>
      </p:sp>
      <p:sp>
        <p:nvSpPr>
          <p:cNvPr id="3" name="TextBox 2">
            <a:extLst>
              <a:ext uri="{FF2B5EF4-FFF2-40B4-BE49-F238E27FC236}">
                <a16:creationId xmlns:a16="http://schemas.microsoft.com/office/drawing/2014/main" id="{983E9B16-D273-42C2-A151-24B2659B6DC4}"/>
              </a:ext>
            </a:extLst>
          </p:cNvPr>
          <p:cNvSpPr txBox="1"/>
          <p:nvPr/>
        </p:nvSpPr>
        <p:spPr>
          <a:xfrm>
            <a:off x="1203158" y="1424539"/>
            <a:ext cx="4514248" cy="2800767"/>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Objectives of the Uber Data Analysis</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is Uber data analysis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Why data is important for Uber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Feasibility study of Uber data Analysis</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Requirement analysis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Road map to complete the Project</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03CF3E-1D20-4F06-989E-05D78BB66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613" y="1607072"/>
            <a:ext cx="4514246" cy="4158460"/>
          </a:xfrm>
          <a:prstGeom prst="rect">
            <a:avLst/>
          </a:prstGeom>
        </p:spPr>
      </p:pic>
    </p:spTree>
    <p:extLst>
      <p:ext uri="{BB962C8B-B14F-4D97-AF65-F5344CB8AC3E}">
        <p14:creationId xmlns:p14="http://schemas.microsoft.com/office/powerpoint/2010/main" val="201953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A2DE6-B716-4D18-93AB-061873B4824C}"/>
              </a:ext>
            </a:extLst>
          </p:cNvPr>
          <p:cNvSpPr txBox="1"/>
          <p:nvPr/>
        </p:nvSpPr>
        <p:spPr>
          <a:xfrm>
            <a:off x="875899" y="681607"/>
            <a:ext cx="412923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OBJECTIVES :</a:t>
            </a:r>
          </a:p>
        </p:txBody>
      </p:sp>
      <p:sp>
        <p:nvSpPr>
          <p:cNvPr id="4" name="TextBox 3">
            <a:extLst>
              <a:ext uri="{FF2B5EF4-FFF2-40B4-BE49-F238E27FC236}">
                <a16:creationId xmlns:a16="http://schemas.microsoft.com/office/drawing/2014/main" id="{A789706A-1F53-453F-BA8F-D6473F7EC670}"/>
              </a:ext>
            </a:extLst>
          </p:cNvPr>
          <p:cNvSpPr txBox="1"/>
          <p:nvPr/>
        </p:nvSpPr>
        <p:spPr>
          <a:xfrm>
            <a:off x="875899" y="1578543"/>
            <a:ext cx="7594333"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process of data analysis uses analytical and logical reasoning to gain information from the data. </a:t>
            </a:r>
          </a:p>
          <a:p>
            <a:pPr algn="just"/>
            <a:r>
              <a:rPr lang="en-US" dirty="0">
                <a:latin typeface="Times New Roman" panose="02020603050405020304" pitchFamily="18" charset="0"/>
                <a:cs typeface="Times New Roman" panose="02020603050405020304" pitchFamily="18" charset="0"/>
              </a:rPr>
              <a:t>The main purpose of Uber data analysis is to find meaning in data so that the derived knowledge can be used to make informed decisions</a:t>
            </a:r>
          </a:p>
        </p:txBody>
      </p:sp>
      <p:pic>
        <p:nvPicPr>
          <p:cNvPr id="6" name="Picture 5">
            <a:extLst>
              <a:ext uri="{FF2B5EF4-FFF2-40B4-BE49-F238E27FC236}">
                <a16:creationId xmlns:a16="http://schemas.microsoft.com/office/drawing/2014/main" id="{75B79B07-F972-4E24-AF1E-AEEB31FC8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052" y="3190624"/>
            <a:ext cx="5256847" cy="3200549"/>
          </a:xfrm>
          <a:prstGeom prst="rect">
            <a:avLst/>
          </a:prstGeom>
        </p:spPr>
      </p:pic>
    </p:spTree>
    <p:extLst>
      <p:ext uri="{BB962C8B-B14F-4D97-AF65-F5344CB8AC3E}">
        <p14:creationId xmlns:p14="http://schemas.microsoft.com/office/powerpoint/2010/main" val="99233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2C8C5-A5CE-4A48-BA7F-2449EEEF55C1}"/>
              </a:ext>
            </a:extLst>
          </p:cNvPr>
          <p:cNvSpPr txBox="1"/>
          <p:nvPr/>
        </p:nvSpPr>
        <p:spPr>
          <a:xfrm>
            <a:off x="875899" y="500514"/>
            <a:ext cx="4985886" cy="400110"/>
          </a:xfrm>
          <a:prstGeom prst="rect">
            <a:avLst/>
          </a:prstGeom>
          <a:noFill/>
        </p:spPr>
        <p:txBody>
          <a:bodyPr wrap="square" rtlCol="0">
            <a:spAutoFit/>
          </a:bodyPr>
          <a:lstStyle/>
          <a:p>
            <a:r>
              <a:rPr lang="en-US" sz="2000" b="1" dirty="0"/>
              <a:t>What is UBER Data Analysis :</a:t>
            </a:r>
          </a:p>
        </p:txBody>
      </p:sp>
      <p:sp>
        <p:nvSpPr>
          <p:cNvPr id="3" name="TextBox 2">
            <a:extLst>
              <a:ext uri="{FF2B5EF4-FFF2-40B4-BE49-F238E27FC236}">
                <a16:creationId xmlns:a16="http://schemas.microsoft.com/office/drawing/2014/main" id="{969A356C-839F-4CA1-8245-E58892350DE2}"/>
              </a:ext>
            </a:extLst>
          </p:cNvPr>
          <p:cNvSpPr txBox="1"/>
          <p:nvPr/>
        </p:nvSpPr>
        <p:spPr>
          <a:xfrm>
            <a:off x="798896" y="1193532"/>
            <a:ext cx="693981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Uber uses your personal data in an anonymized and    aggregated from to closely monitor which features of the service are used most.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analyze usage patterns and to determine where we should offer or focus our services.</a:t>
            </a:r>
          </a:p>
        </p:txBody>
      </p:sp>
      <p:sp>
        <p:nvSpPr>
          <p:cNvPr id="4" name="Rectangle 3">
            <a:extLst>
              <a:ext uri="{FF2B5EF4-FFF2-40B4-BE49-F238E27FC236}">
                <a16:creationId xmlns:a16="http://schemas.microsoft.com/office/drawing/2014/main" id="{8CD033B6-2E0E-40AF-816B-85C57B87777F}"/>
              </a:ext>
            </a:extLst>
          </p:cNvPr>
          <p:cNvSpPr/>
          <p:nvPr/>
        </p:nvSpPr>
        <p:spPr>
          <a:xfrm>
            <a:off x="798895" y="1071978"/>
            <a:ext cx="7440329" cy="183485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FBA648-8EC0-405C-B0BB-E2B942838253}"/>
              </a:ext>
            </a:extLst>
          </p:cNvPr>
          <p:cNvSpPr txBox="1"/>
          <p:nvPr/>
        </p:nvSpPr>
        <p:spPr>
          <a:xfrm>
            <a:off x="4591251" y="3379557"/>
            <a:ext cx="4225491" cy="400110"/>
          </a:xfrm>
          <a:prstGeom prst="rect">
            <a:avLst/>
          </a:prstGeom>
          <a:noFill/>
        </p:spPr>
        <p:txBody>
          <a:bodyPr wrap="square" rtlCol="0">
            <a:spAutoFit/>
          </a:bodyPr>
          <a:lstStyle/>
          <a:p>
            <a:r>
              <a:rPr lang="en-US" sz="2000" b="1" dirty="0"/>
              <a:t>Why Data is Important For UBER ?</a:t>
            </a:r>
          </a:p>
        </p:txBody>
      </p:sp>
      <p:sp>
        <p:nvSpPr>
          <p:cNvPr id="6" name="TextBox 5">
            <a:extLst>
              <a:ext uri="{FF2B5EF4-FFF2-40B4-BE49-F238E27FC236}">
                <a16:creationId xmlns:a16="http://schemas.microsoft.com/office/drawing/2014/main" id="{C355A0A6-7D92-4378-83CB-57429FC63AB8}"/>
              </a:ext>
            </a:extLst>
          </p:cNvPr>
          <p:cNvSpPr txBox="1"/>
          <p:nvPr/>
        </p:nvSpPr>
        <p:spPr>
          <a:xfrm>
            <a:off x="4918509" y="4427621"/>
            <a:ext cx="694944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Uber stores and analyses data on every single trips the users take which is leveraged to predict the demand of cars, set the fares and allocate sufficient resources.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Uber team use Uber data to calculate driver incentive payments and predicts many other real time events.</a:t>
            </a:r>
          </a:p>
        </p:txBody>
      </p:sp>
      <p:sp>
        <p:nvSpPr>
          <p:cNvPr id="7" name="Rectangle 6">
            <a:extLst>
              <a:ext uri="{FF2B5EF4-FFF2-40B4-BE49-F238E27FC236}">
                <a16:creationId xmlns:a16="http://schemas.microsoft.com/office/drawing/2014/main" id="{773F7AB5-6AC8-44E9-A191-87DBA1507D3A}"/>
              </a:ext>
            </a:extLst>
          </p:cNvPr>
          <p:cNvSpPr/>
          <p:nvPr/>
        </p:nvSpPr>
        <p:spPr>
          <a:xfrm>
            <a:off x="4706754" y="3984859"/>
            <a:ext cx="7276699" cy="228118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3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3C7D85-E27F-435E-BD5F-E2344B98F387}"/>
              </a:ext>
            </a:extLst>
          </p:cNvPr>
          <p:cNvSpPr txBox="1"/>
          <p:nvPr/>
        </p:nvSpPr>
        <p:spPr>
          <a:xfrm>
            <a:off x="4700587" y="142875"/>
            <a:ext cx="4286250" cy="461665"/>
          </a:xfrm>
          <a:prstGeom prst="rect">
            <a:avLst/>
          </a:prstGeom>
          <a:noFill/>
        </p:spPr>
        <p:txBody>
          <a:bodyPr wrap="square" rtlCol="0">
            <a:spAutoFit/>
          </a:bodyPr>
          <a:lstStyle/>
          <a:p>
            <a:r>
              <a:rPr lang="en-US" sz="2400" b="1" dirty="0"/>
              <a:t>Literature review</a:t>
            </a:r>
          </a:p>
        </p:txBody>
      </p:sp>
      <p:pic>
        <p:nvPicPr>
          <p:cNvPr id="9" name="Picture 8">
            <a:extLst>
              <a:ext uri="{FF2B5EF4-FFF2-40B4-BE49-F238E27FC236}">
                <a16:creationId xmlns:a16="http://schemas.microsoft.com/office/drawing/2014/main" id="{88D899BD-3896-46BB-90C3-76F67FB6B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775" y="857250"/>
            <a:ext cx="5800725" cy="4219576"/>
          </a:xfrm>
          <a:prstGeom prst="rect">
            <a:avLst/>
          </a:prstGeom>
        </p:spPr>
      </p:pic>
      <p:sp>
        <p:nvSpPr>
          <p:cNvPr id="10" name="TextBox 9">
            <a:extLst>
              <a:ext uri="{FF2B5EF4-FFF2-40B4-BE49-F238E27FC236}">
                <a16:creationId xmlns:a16="http://schemas.microsoft.com/office/drawing/2014/main" id="{87D7651C-4974-4B40-831F-27B4828F1182}"/>
              </a:ext>
            </a:extLst>
          </p:cNvPr>
          <p:cNvSpPr txBox="1"/>
          <p:nvPr/>
        </p:nvSpPr>
        <p:spPr>
          <a:xfrm>
            <a:off x="238125" y="1552575"/>
            <a:ext cx="2486025" cy="203132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Existing System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Online Transaction Processing (OLTP)</a:t>
            </a:r>
          </a:p>
          <a:p>
            <a:pPr algn="just"/>
            <a:r>
              <a:rPr lang="en-US" dirty="0">
                <a:latin typeface="Times New Roman" panose="02020603050405020304" pitchFamily="18" charset="0"/>
                <a:cs typeface="Times New Roman" panose="02020603050405020304" pitchFamily="18" charset="0"/>
              </a:rPr>
              <a:t>Online Analytical Processing (OLAP)</a:t>
            </a:r>
          </a:p>
        </p:txBody>
      </p:sp>
      <p:sp>
        <p:nvSpPr>
          <p:cNvPr id="11" name="TextBox 10">
            <a:extLst>
              <a:ext uri="{FF2B5EF4-FFF2-40B4-BE49-F238E27FC236}">
                <a16:creationId xmlns:a16="http://schemas.microsoft.com/office/drawing/2014/main" id="{2049D909-F3CB-4C3D-88A2-BA90CB20A56C}"/>
              </a:ext>
            </a:extLst>
          </p:cNvPr>
          <p:cNvSpPr txBox="1"/>
          <p:nvPr/>
        </p:nvSpPr>
        <p:spPr>
          <a:xfrm>
            <a:off x="9410700" y="1552575"/>
            <a:ext cx="2543175"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Proposed System </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Real Time Analysis processing (RTAP)</a:t>
            </a:r>
          </a:p>
        </p:txBody>
      </p:sp>
    </p:spTree>
    <p:extLst>
      <p:ext uri="{BB962C8B-B14F-4D97-AF65-F5344CB8AC3E}">
        <p14:creationId xmlns:p14="http://schemas.microsoft.com/office/powerpoint/2010/main" val="253640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E1E38DE-EC10-4223-B65A-2653FDD4C524}"/>
              </a:ext>
            </a:extLst>
          </p:cNvPr>
          <p:cNvSpPr/>
          <p:nvPr/>
        </p:nvSpPr>
        <p:spPr>
          <a:xfrm>
            <a:off x="4629753" y="2743200"/>
            <a:ext cx="2733574" cy="1694046"/>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287054-B7D7-400F-AA1B-84BDD063666C}"/>
              </a:ext>
            </a:extLst>
          </p:cNvPr>
          <p:cNvSpPr txBox="1"/>
          <p:nvPr/>
        </p:nvSpPr>
        <p:spPr>
          <a:xfrm>
            <a:off x="4918509" y="3044337"/>
            <a:ext cx="287795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Feasibility study </a:t>
            </a:r>
          </a:p>
          <a:p>
            <a:r>
              <a:rPr lang="en-US" b="1" dirty="0">
                <a:latin typeface="Times New Roman" panose="02020603050405020304" pitchFamily="18" charset="0"/>
                <a:cs typeface="Times New Roman" panose="02020603050405020304" pitchFamily="18" charset="0"/>
              </a:rPr>
              <a:t> 		Of </a:t>
            </a:r>
          </a:p>
          <a:p>
            <a:r>
              <a:rPr lang="en-US" b="1" dirty="0">
                <a:latin typeface="Times New Roman" panose="02020603050405020304" pitchFamily="18" charset="0"/>
                <a:cs typeface="Times New Roman" panose="02020603050405020304" pitchFamily="18" charset="0"/>
              </a:rPr>
              <a:t>Uber Data Analysis</a:t>
            </a:r>
          </a:p>
        </p:txBody>
      </p:sp>
      <p:sp>
        <p:nvSpPr>
          <p:cNvPr id="4" name="Arrow: Right 3">
            <a:extLst>
              <a:ext uri="{FF2B5EF4-FFF2-40B4-BE49-F238E27FC236}">
                <a16:creationId xmlns:a16="http://schemas.microsoft.com/office/drawing/2014/main" id="{7CD3D0CA-A218-4CFD-8393-3D875F5A47EB}"/>
              </a:ext>
            </a:extLst>
          </p:cNvPr>
          <p:cNvSpPr/>
          <p:nvPr/>
        </p:nvSpPr>
        <p:spPr>
          <a:xfrm rot="16200000">
            <a:off x="5491214" y="1917832"/>
            <a:ext cx="1010653" cy="640082"/>
          </a:xfrm>
          <a:prstGeom prst="rightArrow">
            <a:avLst>
              <a:gd name="adj1" fmla="val 50000"/>
              <a:gd name="adj2" fmla="val 6538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D5CF9BD6-3CAE-4317-B288-684BA13902F4}"/>
              </a:ext>
            </a:extLst>
          </p:cNvPr>
          <p:cNvSpPr/>
          <p:nvPr/>
        </p:nvSpPr>
        <p:spPr>
          <a:xfrm>
            <a:off x="7363327" y="3273792"/>
            <a:ext cx="933650" cy="632861"/>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1976AF72-7C67-44D7-B8B5-B55729237FD5}"/>
              </a:ext>
            </a:extLst>
          </p:cNvPr>
          <p:cNvSpPr/>
          <p:nvPr/>
        </p:nvSpPr>
        <p:spPr>
          <a:xfrm rot="10800000">
            <a:off x="3696103" y="3273791"/>
            <a:ext cx="933650" cy="632861"/>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7C807630-8207-4E42-9A7B-9D2E5E01E036}"/>
              </a:ext>
            </a:extLst>
          </p:cNvPr>
          <p:cNvSpPr/>
          <p:nvPr/>
        </p:nvSpPr>
        <p:spPr>
          <a:xfrm rot="5400000">
            <a:off x="5574229" y="4587642"/>
            <a:ext cx="933650" cy="632861"/>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7D6BEC8-4FA5-4137-AA79-58D47CF44E5E}"/>
              </a:ext>
            </a:extLst>
          </p:cNvPr>
          <p:cNvSpPr/>
          <p:nvPr/>
        </p:nvSpPr>
        <p:spPr>
          <a:xfrm>
            <a:off x="4717581" y="377442"/>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8FFF916B-973F-486C-910A-E7323E460870}"/>
              </a:ext>
            </a:extLst>
          </p:cNvPr>
          <p:cNvSpPr/>
          <p:nvPr/>
        </p:nvSpPr>
        <p:spPr>
          <a:xfrm>
            <a:off x="4717580" y="5370897"/>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6D540411-135C-4955-96CD-9698AD479D2F}"/>
              </a:ext>
            </a:extLst>
          </p:cNvPr>
          <p:cNvSpPr/>
          <p:nvPr/>
        </p:nvSpPr>
        <p:spPr>
          <a:xfrm>
            <a:off x="8296977" y="2959768"/>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402C6FD4-A80B-4998-8A2D-430ECFBAA02E}"/>
              </a:ext>
            </a:extLst>
          </p:cNvPr>
          <p:cNvSpPr/>
          <p:nvPr/>
        </p:nvSpPr>
        <p:spPr>
          <a:xfrm>
            <a:off x="1049152" y="2959768"/>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4989AA0-0A88-447E-B184-739D5066CF2B}"/>
              </a:ext>
            </a:extLst>
          </p:cNvPr>
          <p:cNvSpPr txBox="1"/>
          <p:nvPr/>
        </p:nvSpPr>
        <p:spPr>
          <a:xfrm>
            <a:off x="4991901" y="790161"/>
            <a:ext cx="24833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Market Feasibility</a:t>
            </a:r>
          </a:p>
        </p:txBody>
      </p:sp>
      <p:sp>
        <p:nvSpPr>
          <p:cNvPr id="13" name="TextBox 12">
            <a:extLst>
              <a:ext uri="{FF2B5EF4-FFF2-40B4-BE49-F238E27FC236}">
                <a16:creationId xmlns:a16="http://schemas.microsoft.com/office/drawing/2014/main" id="{A9B82216-F1A2-4899-BD41-EEF6A45AC6F4}"/>
              </a:ext>
            </a:extLst>
          </p:cNvPr>
          <p:cNvSpPr txBox="1"/>
          <p:nvPr/>
        </p:nvSpPr>
        <p:spPr>
          <a:xfrm>
            <a:off x="8927433" y="3273791"/>
            <a:ext cx="176142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Operational Feasibility</a:t>
            </a:r>
          </a:p>
        </p:txBody>
      </p:sp>
      <p:sp>
        <p:nvSpPr>
          <p:cNvPr id="14" name="TextBox 13">
            <a:extLst>
              <a:ext uri="{FF2B5EF4-FFF2-40B4-BE49-F238E27FC236}">
                <a16:creationId xmlns:a16="http://schemas.microsoft.com/office/drawing/2014/main" id="{D20AB949-8F95-47AD-879D-70A207D81F32}"/>
              </a:ext>
            </a:extLst>
          </p:cNvPr>
          <p:cNvSpPr txBox="1"/>
          <p:nvPr/>
        </p:nvSpPr>
        <p:spPr>
          <a:xfrm>
            <a:off x="1528011" y="3236259"/>
            <a:ext cx="248331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Financial</a:t>
            </a:r>
          </a:p>
          <a:p>
            <a:r>
              <a:rPr lang="en-US" b="1" dirty="0">
                <a:latin typeface="Times New Roman" panose="02020603050405020304" pitchFamily="18" charset="0"/>
                <a:cs typeface="Times New Roman" panose="02020603050405020304" pitchFamily="18" charset="0"/>
              </a:rPr>
              <a:t>Feasibility</a:t>
            </a:r>
          </a:p>
        </p:txBody>
      </p:sp>
      <p:sp>
        <p:nvSpPr>
          <p:cNvPr id="15" name="TextBox 14">
            <a:extLst>
              <a:ext uri="{FF2B5EF4-FFF2-40B4-BE49-F238E27FC236}">
                <a16:creationId xmlns:a16="http://schemas.microsoft.com/office/drawing/2014/main" id="{910DD011-4B9D-473F-9B8F-93DB313965DA}"/>
              </a:ext>
            </a:extLst>
          </p:cNvPr>
          <p:cNvSpPr txBox="1"/>
          <p:nvPr/>
        </p:nvSpPr>
        <p:spPr>
          <a:xfrm>
            <a:off x="5376912" y="5691734"/>
            <a:ext cx="209830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Technical Feasibility</a:t>
            </a:r>
          </a:p>
        </p:txBody>
      </p:sp>
    </p:spTree>
    <p:extLst>
      <p:ext uri="{BB962C8B-B14F-4D97-AF65-F5344CB8AC3E}">
        <p14:creationId xmlns:p14="http://schemas.microsoft.com/office/powerpoint/2010/main" val="260147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B151D-8DB1-47D1-BCDC-7DCCFEE70BB3}"/>
              </a:ext>
            </a:extLst>
          </p:cNvPr>
          <p:cNvSpPr txBox="1"/>
          <p:nvPr/>
        </p:nvSpPr>
        <p:spPr>
          <a:xfrm>
            <a:off x="2242686" y="1790299"/>
            <a:ext cx="7902341"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Uber is part of the taxi industry. The industry has traditionally been managed by federal and state regulated licensing. The taxi industry is largest in urban areas or cities that include a high immigrant population or a history of mass immigration. The taxi industry is developed specifically for transportation of people from one location to another. The largest advantage that Uber has over any taxi service is the ability to meet supply and demand based on their mobile app. The incredible number of drivers allows Uber to deliver quickly and effectively based on a heat map which displays the most demanding locations.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By analyzing uber trips, we can draw many patterns like which day has the highest and the lowest trips or the busiest hour for uber and many other patterns</a:t>
            </a:r>
          </a:p>
        </p:txBody>
      </p:sp>
      <p:sp>
        <p:nvSpPr>
          <p:cNvPr id="3" name="TextBox 2">
            <a:extLst>
              <a:ext uri="{FF2B5EF4-FFF2-40B4-BE49-F238E27FC236}">
                <a16:creationId xmlns:a16="http://schemas.microsoft.com/office/drawing/2014/main" id="{BBD0FAA3-B527-4D18-8BE0-45FCB4C68ED5}"/>
              </a:ext>
            </a:extLst>
          </p:cNvPr>
          <p:cNvSpPr txBox="1"/>
          <p:nvPr/>
        </p:nvSpPr>
        <p:spPr>
          <a:xfrm>
            <a:off x="2242686" y="1041314"/>
            <a:ext cx="50532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Market Feasibility </a:t>
            </a:r>
            <a:r>
              <a:rPr lang="en-US"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D542BE02-7C46-440B-9C7D-33BB6BC1B796}"/>
              </a:ext>
            </a:extLst>
          </p:cNvPr>
          <p:cNvSpPr txBox="1"/>
          <p:nvPr/>
        </p:nvSpPr>
        <p:spPr>
          <a:xfrm>
            <a:off x="1838425" y="5977288"/>
            <a:ext cx="8816741"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Market Feasible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1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1DC46-6540-4787-9BE4-5B0009060382}"/>
              </a:ext>
            </a:extLst>
          </p:cNvPr>
          <p:cNvSpPr txBox="1"/>
          <p:nvPr/>
        </p:nvSpPr>
        <p:spPr>
          <a:xfrm>
            <a:off x="1848051" y="972152"/>
            <a:ext cx="63045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Operational Feasibility :</a:t>
            </a:r>
          </a:p>
        </p:txBody>
      </p:sp>
      <p:sp>
        <p:nvSpPr>
          <p:cNvPr id="4" name="TextBox 3">
            <a:extLst>
              <a:ext uri="{FF2B5EF4-FFF2-40B4-BE49-F238E27FC236}">
                <a16:creationId xmlns:a16="http://schemas.microsoft.com/office/drawing/2014/main" id="{DA2DA866-351B-4560-99E3-F4487FA27443}"/>
              </a:ext>
            </a:extLst>
          </p:cNvPr>
          <p:cNvSpPr txBox="1"/>
          <p:nvPr/>
        </p:nvSpPr>
        <p:spPr>
          <a:xfrm>
            <a:off x="1848051" y="2050181"/>
            <a:ext cx="8296976"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approach to expand Uber’s brand will allow the company to develop a stable foothold for legalities while also making sure the business is expanding into larger circles by partnering with potentially successful markets.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Uber Data Analysis used different tools to identify relevant data from the given data set by using different technologies.</a:t>
            </a:r>
          </a:p>
        </p:txBody>
      </p:sp>
      <p:sp>
        <p:nvSpPr>
          <p:cNvPr id="5" name="TextBox 4">
            <a:extLst>
              <a:ext uri="{FF2B5EF4-FFF2-40B4-BE49-F238E27FC236}">
                <a16:creationId xmlns:a16="http://schemas.microsoft.com/office/drawing/2014/main" id="{C705A5E2-D967-4E2B-9A18-FB6700D80184}"/>
              </a:ext>
            </a:extLst>
          </p:cNvPr>
          <p:cNvSpPr txBox="1"/>
          <p:nvPr/>
        </p:nvSpPr>
        <p:spPr>
          <a:xfrm>
            <a:off x="1848051" y="5505651"/>
            <a:ext cx="7950467"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operationally Feasible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466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324</TotalTime>
  <Words>796</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Jena</dc:creator>
  <cp:lastModifiedBy>Abinash Jena</cp:lastModifiedBy>
  <cp:revision>14</cp:revision>
  <dcterms:created xsi:type="dcterms:W3CDTF">2021-10-29T12:04:19Z</dcterms:created>
  <dcterms:modified xsi:type="dcterms:W3CDTF">2021-11-01T05:01:54Z</dcterms:modified>
</cp:coreProperties>
</file>