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8" r:id="rId4"/>
    <p:sldId id="261" r:id="rId5"/>
    <p:sldId id="259" r:id="rId6"/>
    <p:sldId id="272" r:id="rId7"/>
    <p:sldId id="260" r:id="rId8"/>
    <p:sldId id="262" r:id="rId9"/>
    <p:sldId id="263" r:id="rId10"/>
    <p:sldId id="265" r:id="rId11"/>
    <p:sldId id="266" r:id="rId12"/>
    <p:sldId id="264" r:id="rId13"/>
    <p:sldId id="274" r:id="rId14"/>
    <p:sldId id="275" r:id="rId15"/>
    <p:sldId id="276" r:id="rId16"/>
    <p:sldId id="279" r:id="rId17"/>
    <p:sldId id="269" r:id="rId18"/>
    <p:sldId id="277"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inash Jena" initials="AJ" lastIdx="1" clrIdx="0">
    <p:extLst>
      <p:ext uri="{19B8F6BF-5375-455C-9EA6-DF929625EA0E}">
        <p15:presenceInfo xmlns:p15="http://schemas.microsoft.com/office/powerpoint/2012/main" userId="49b35683a51d92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commentAuthors" Target="commen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377183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64255-1DF8-4A95-A471-BAC548D47D78}"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10206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2172813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5342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3298043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2207431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951600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915567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77198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359786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36588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464255-1DF8-4A95-A471-BAC548D47D78}"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93470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64255-1DF8-4A95-A471-BAC548D47D78}"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377657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17401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164307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464255-1DF8-4A95-A471-BAC548D47D78}" type="datetimeFigureOut">
              <a:rPr lang="en-US" smtClean="0"/>
              <a:t>3/3/2022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260884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464255-1DF8-4A95-A471-BAC548D47D78}"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64A5AC-61A8-4E62-A108-F9F58CDDB4FA}" type="slidenum">
              <a:rPr lang="en-US" smtClean="0"/>
              <a:t>‹#›</a:t>
            </a:fld>
            <a:endParaRPr lang="en-US"/>
          </a:p>
        </p:txBody>
      </p:sp>
    </p:spTree>
    <p:extLst>
      <p:ext uri="{BB962C8B-B14F-4D97-AF65-F5344CB8AC3E}">
        <p14:creationId xmlns:p14="http://schemas.microsoft.com/office/powerpoint/2010/main" val="288486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464255-1DF8-4A95-A471-BAC548D47D78}" type="datetimeFigureOut">
              <a:rPr lang="en-US" smtClean="0"/>
              <a:t>3/3/2022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64A5AC-61A8-4E62-A108-F9F58CDDB4FA}" type="slidenum">
              <a:rPr lang="en-US" smtClean="0"/>
              <a:t>‹#›</a:t>
            </a:fld>
            <a:endParaRPr lang="en-US"/>
          </a:p>
        </p:txBody>
      </p:sp>
    </p:spTree>
    <p:extLst>
      <p:ext uri="{BB962C8B-B14F-4D97-AF65-F5344CB8AC3E}">
        <p14:creationId xmlns:p14="http://schemas.microsoft.com/office/powerpoint/2010/main" val="18208755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zaidjamal-op/UBER-data-analysis-machine-learning" TargetMode="Externa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F396-3D7A-4601-9624-F318F0A2982C}"/>
              </a:ext>
            </a:extLst>
          </p:cNvPr>
          <p:cNvSpPr>
            <a:spLocks noGrp="1"/>
          </p:cNvSpPr>
          <p:nvPr>
            <p:ph type="ctrTitle"/>
          </p:nvPr>
        </p:nvSpPr>
        <p:spPr>
          <a:xfrm>
            <a:off x="1154955" y="1493921"/>
            <a:ext cx="8825658" cy="3329581"/>
          </a:xfrm>
        </p:spPr>
        <p:txBody>
          <a:bodyPr/>
          <a:lstStyle/>
          <a:p>
            <a:endParaRPr lang="en-US">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66E7185-5114-4802-9DDD-5184D909B90A}"/>
              </a:ext>
            </a:extLst>
          </p:cNvPr>
          <p:cNvSpPr>
            <a:spLocks noGrp="1"/>
          </p:cNvSpPr>
          <p:nvPr>
            <p:ph type="subTitle" idx="1"/>
          </p:nvPr>
        </p:nvSpPr>
        <p:spPr>
          <a:xfrm>
            <a:off x="1154955" y="4823501"/>
            <a:ext cx="8825658" cy="861420"/>
          </a:xfrm>
        </p:spPr>
        <p:txBody>
          <a:bodyPr/>
          <a:lstStyle/>
          <a:p>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A5E58ED-EC0D-41F9-9F15-2C12E5AC1F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103444"/>
          </a:xfrm>
          <a:prstGeom prst="rect">
            <a:avLst/>
          </a:prstGeom>
        </p:spPr>
      </p:pic>
      <p:sp>
        <p:nvSpPr>
          <p:cNvPr id="6" name="TextBox 5">
            <a:extLst>
              <a:ext uri="{FF2B5EF4-FFF2-40B4-BE49-F238E27FC236}">
                <a16:creationId xmlns:a16="http://schemas.microsoft.com/office/drawing/2014/main" id="{A41E4189-CF23-4B10-BFEE-497C24894525}"/>
              </a:ext>
            </a:extLst>
          </p:cNvPr>
          <p:cNvSpPr txBox="1"/>
          <p:nvPr/>
        </p:nvSpPr>
        <p:spPr>
          <a:xfrm>
            <a:off x="4119613" y="1077004"/>
            <a:ext cx="711306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UBER DATA ANALYSIS</a:t>
            </a:r>
          </a:p>
        </p:txBody>
      </p:sp>
      <p:sp>
        <p:nvSpPr>
          <p:cNvPr id="7" name="TextBox 6">
            <a:extLst>
              <a:ext uri="{FF2B5EF4-FFF2-40B4-BE49-F238E27FC236}">
                <a16:creationId xmlns:a16="http://schemas.microsoft.com/office/drawing/2014/main" id="{71E4A3E9-858C-4A30-ACC4-F0125F6A8C9D}"/>
              </a:ext>
            </a:extLst>
          </p:cNvPr>
          <p:cNvSpPr txBox="1"/>
          <p:nvPr/>
        </p:nvSpPr>
        <p:spPr>
          <a:xfrm>
            <a:off x="1857676" y="370892"/>
            <a:ext cx="10106526" cy="523220"/>
          </a:xfrm>
          <a:prstGeom prst="rect">
            <a:avLst/>
          </a:prstGeom>
          <a:noFill/>
        </p:spPr>
        <p:txBody>
          <a:bodyPr wrap="square" rtlCol="0">
            <a:spAutoFit/>
          </a:bodyPr>
          <a:lstStyle/>
          <a:p>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GOVERNMENT COLLEGE OF ENGINEERING, KEONJHAR</a:t>
            </a:r>
          </a:p>
        </p:txBody>
      </p:sp>
    </p:spTree>
    <p:extLst>
      <p:ext uri="{BB962C8B-B14F-4D97-AF65-F5344CB8AC3E}">
        <p14:creationId xmlns:p14="http://schemas.microsoft.com/office/powerpoint/2010/main" val="125029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A29D34-D466-413D-99EC-FB4FCCAF5180}"/>
              </a:ext>
            </a:extLst>
          </p:cNvPr>
          <p:cNvSpPr txBox="1"/>
          <p:nvPr/>
        </p:nvSpPr>
        <p:spPr>
          <a:xfrm>
            <a:off x="1087655" y="721895"/>
            <a:ext cx="5313145" cy="36933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Technical Feasibility :</a:t>
            </a:r>
          </a:p>
        </p:txBody>
      </p:sp>
      <p:sp>
        <p:nvSpPr>
          <p:cNvPr id="3" name="TextBox 2">
            <a:extLst>
              <a:ext uri="{FF2B5EF4-FFF2-40B4-BE49-F238E27FC236}">
                <a16:creationId xmlns:a16="http://schemas.microsoft.com/office/drawing/2014/main" id="{EFAC6CA0-15A2-4F81-B29B-A7EB5BE7B929}"/>
              </a:ext>
            </a:extLst>
          </p:cNvPr>
          <p:cNvSpPr txBox="1"/>
          <p:nvPr/>
        </p:nvSpPr>
        <p:spPr>
          <a:xfrm>
            <a:off x="1087655" y="1809549"/>
            <a:ext cx="7103444"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Project Uber Data Analysis is complete Data Analysis Project.</a:t>
            </a:r>
          </a:p>
          <a:p>
            <a:pPr algn="just"/>
            <a:r>
              <a:rPr lang="en-US" dirty="0">
                <a:latin typeface="Times New Roman" panose="02020603050405020304" pitchFamily="18" charset="0"/>
                <a:cs typeface="Times New Roman" panose="02020603050405020304" pitchFamily="18" charset="0"/>
              </a:rPr>
              <a:t>The main technologies that are associated with Uber data Analysis are</a:t>
            </a:r>
          </a:p>
          <a:p>
            <a:pPr algn="just"/>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Machine Learning Scripting Language</a:t>
            </a:r>
          </a:p>
          <a:p>
            <a:pPr lvl="2" algn="just"/>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t>
            </a:r>
          </a:p>
          <a:p>
            <a:pPr lvl="2" algn="just"/>
            <a:r>
              <a:rPr lang="en-US" dirty="0">
                <a:latin typeface="Times New Roman" panose="02020603050405020304" pitchFamily="18" charset="0"/>
                <a:cs typeface="Times New Roman" panose="02020603050405020304" pitchFamily="18" charset="0"/>
              </a:rPr>
              <a:t>     • Pandas </a:t>
            </a:r>
          </a:p>
          <a:p>
            <a:pPr lvl="2" algn="just"/>
            <a:r>
              <a:rPr lang="en-US" dirty="0">
                <a:latin typeface="Times New Roman" panose="02020603050405020304" pitchFamily="18" charset="0"/>
                <a:cs typeface="Times New Roman" panose="02020603050405020304" pitchFamily="18" charset="0"/>
              </a:rPr>
              <a:t>     • Matplotlib</a:t>
            </a:r>
          </a:p>
          <a:p>
            <a:pPr lvl="2" algn="just"/>
            <a:r>
              <a:rPr lang="en-US" dirty="0">
                <a:latin typeface="Times New Roman" panose="02020603050405020304" pitchFamily="18" charset="0"/>
                <a:cs typeface="Times New Roman" panose="02020603050405020304" pitchFamily="18" charset="0"/>
              </a:rPr>
              <a:t>     • Google </a:t>
            </a:r>
            <a:r>
              <a:rPr lang="en-US" dirty="0" err="1">
                <a:latin typeface="Times New Roman" panose="02020603050405020304" pitchFamily="18" charset="0"/>
                <a:cs typeface="Times New Roman" panose="02020603050405020304" pitchFamily="18" charset="0"/>
              </a:rPr>
              <a:t>Colab</a:t>
            </a:r>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A157F81A-CAFC-4C40-B458-5E0C5B7F03A3}"/>
              </a:ext>
            </a:extLst>
          </p:cNvPr>
          <p:cNvSpPr txBox="1"/>
          <p:nvPr/>
        </p:nvSpPr>
        <p:spPr>
          <a:xfrm>
            <a:off x="1001027" y="4902703"/>
            <a:ext cx="7806089"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Each of the technologies are freely available and the technical skills are manageable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Technically Feasible</a:t>
            </a:r>
          </a:p>
        </p:txBody>
      </p:sp>
    </p:spTree>
    <p:extLst>
      <p:ext uri="{BB962C8B-B14F-4D97-AF65-F5344CB8AC3E}">
        <p14:creationId xmlns:p14="http://schemas.microsoft.com/office/powerpoint/2010/main" val="151097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64DF0-B9E5-4772-BBBF-6DE58B818EB9}"/>
              </a:ext>
            </a:extLst>
          </p:cNvPr>
          <p:cNvSpPr txBox="1"/>
          <p:nvPr/>
        </p:nvSpPr>
        <p:spPr>
          <a:xfrm>
            <a:off x="1058779" y="837398"/>
            <a:ext cx="564040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Financial feasibility :</a:t>
            </a:r>
          </a:p>
        </p:txBody>
      </p:sp>
      <p:sp>
        <p:nvSpPr>
          <p:cNvPr id="5" name="TextBox 4">
            <a:extLst>
              <a:ext uri="{FF2B5EF4-FFF2-40B4-BE49-F238E27FC236}">
                <a16:creationId xmlns:a16="http://schemas.microsoft.com/office/drawing/2014/main" id="{5DB1B138-3DD8-43F7-9E98-F2FF67CC6F7C}"/>
              </a:ext>
            </a:extLst>
          </p:cNvPr>
          <p:cNvSpPr txBox="1"/>
          <p:nvPr/>
        </p:nvSpPr>
        <p:spPr>
          <a:xfrm>
            <a:off x="1174282" y="1597794"/>
            <a:ext cx="8537609"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Being a Data analysis project it will not have associated with any types of cost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will follows the freeware software standards. No cost will be charge from the potential customer.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there is no maintenance cost also.</a:t>
            </a:r>
          </a:p>
        </p:txBody>
      </p:sp>
      <p:sp>
        <p:nvSpPr>
          <p:cNvPr id="6" name="TextBox 5">
            <a:extLst>
              <a:ext uri="{FF2B5EF4-FFF2-40B4-BE49-F238E27FC236}">
                <a16:creationId xmlns:a16="http://schemas.microsoft.com/office/drawing/2014/main" id="{875C35B2-4A5B-4296-8DA2-8043B5DEFDED}"/>
              </a:ext>
            </a:extLst>
          </p:cNvPr>
          <p:cNvSpPr txBox="1"/>
          <p:nvPr/>
        </p:nvSpPr>
        <p:spPr>
          <a:xfrm>
            <a:off x="1174282" y="5630779"/>
            <a:ext cx="8537609" cy="664143"/>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Financial Feasible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33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0F5FF-91FA-47D0-9F93-FFF8C7724AAC}"/>
              </a:ext>
            </a:extLst>
          </p:cNvPr>
          <p:cNvSpPr txBox="1"/>
          <p:nvPr/>
        </p:nvSpPr>
        <p:spPr>
          <a:xfrm>
            <a:off x="1039528" y="594980"/>
            <a:ext cx="456237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Requirement Analysis :</a:t>
            </a:r>
          </a:p>
        </p:txBody>
      </p:sp>
      <p:sp>
        <p:nvSpPr>
          <p:cNvPr id="3" name="TextBox 2">
            <a:extLst>
              <a:ext uri="{FF2B5EF4-FFF2-40B4-BE49-F238E27FC236}">
                <a16:creationId xmlns:a16="http://schemas.microsoft.com/office/drawing/2014/main" id="{D0119AB6-8E54-4BFE-A1CD-B949BA3A1973}"/>
              </a:ext>
            </a:extLst>
          </p:cNvPr>
          <p:cNvSpPr txBox="1"/>
          <p:nvPr/>
        </p:nvSpPr>
        <p:spPr>
          <a:xfrm>
            <a:off x="1110916" y="2073177"/>
            <a:ext cx="5091764"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Hardware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Core I3 processor or higher </a:t>
            </a:r>
          </a:p>
          <a:p>
            <a:r>
              <a:rPr lang="en-US" dirty="0">
                <a:latin typeface="Times New Roman" panose="02020603050405020304" pitchFamily="18" charset="0"/>
                <a:cs typeface="Times New Roman" panose="02020603050405020304" pitchFamily="18" charset="0"/>
              </a:rPr>
              <a:t>• 256 MB RAM or more </a:t>
            </a:r>
          </a:p>
          <a:p>
            <a:r>
              <a:rPr lang="en-US" dirty="0">
                <a:latin typeface="Times New Roman" panose="02020603050405020304" pitchFamily="18" charset="0"/>
                <a:cs typeface="Times New Roman" panose="02020603050405020304" pitchFamily="18" charset="0"/>
              </a:rPr>
              <a:t>• 700 MB HDD or more</a:t>
            </a:r>
          </a:p>
        </p:txBody>
      </p:sp>
      <p:sp>
        <p:nvSpPr>
          <p:cNvPr id="4" name="TextBox 3">
            <a:extLst>
              <a:ext uri="{FF2B5EF4-FFF2-40B4-BE49-F238E27FC236}">
                <a16:creationId xmlns:a16="http://schemas.microsoft.com/office/drawing/2014/main" id="{2F99972D-AA4C-4B8C-AE80-C66EC5086BDB}"/>
              </a:ext>
            </a:extLst>
          </p:cNvPr>
          <p:cNvSpPr txBox="1"/>
          <p:nvPr/>
        </p:nvSpPr>
        <p:spPr>
          <a:xfrm>
            <a:off x="6917356" y="2073177"/>
            <a:ext cx="4591250"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Software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Any Operating System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Windows 10 or more</a:t>
            </a: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D841BC2-D30A-4DD0-9F30-CB2891D7C62B}"/>
              </a:ext>
            </a:extLst>
          </p:cNvPr>
          <p:cNvSpPr/>
          <p:nvPr/>
        </p:nvSpPr>
        <p:spPr>
          <a:xfrm>
            <a:off x="683394" y="1761423"/>
            <a:ext cx="4591250" cy="269507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EC7A8A69-4E51-4679-BFFB-B1E3568E1CFC}"/>
              </a:ext>
            </a:extLst>
          </p:cNvPr>
          <p:cNvSpPr/>
          <p:nvPr/>
        </p:nvSpPr>
        <p:spPr>
          <a:xfrm>
            <a:off x="6202680" y="1761423"/>
            <a:ext cx="4591250" cy="269507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25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478195-DE9D-47E2-9077-A6D527E2810E}"/>
              </a:ext>
            </a:extLst>
          </p:cNvPr>
          <p:cNvSpPr txBox="1"/>
          <p:nvPr/>
        </p:nvSpPr>
        <p:spPr>
          <a:xfrm>
            <a:off x="996593" y="513708"/>
            <a:ext cx="4140485" cy="369332"/>
          </a:xfrm>
          <a:prstGeom prst="rect">
            <a:avLst/>
          </a:prstGeom>
          <a:noFill/>
        </p:spPr>
        <p:txBody>
          <a:bodyPr wrap="square" rtlCol="0">
            <a:spAutoFit/>
          </a:bodyPr>
          <a:lstStyle/>
          <a:p>
            <a:r>
              <a:rPr lang="en-US" b="1" dirty="0"/>
              <a:t>Technologies Used</a:t>
            </a:r>
          </a:p>
        </p:txBody>
      </p:sp>
      <p:sp>
        <p:nvSpPr>
          <p:cNvPr id="3" name="TextBox 2">
            <a:extLst>
              <a:ext uri="{FF2B5EF4-FFF2-40B4-BE49-F238E27FC236}">
                <a16:creationId xmlns:a16="http://schemas.microsoft.com/office/drawing/2014/main" id="{4403840D-AD48-495C-BC58-614C0FC47533}"/>
              </a:ext>
            </a:extLst>
          </p:cNvPr>
          <p:cNvSpPr txBox="1"/>
          <p:nvPr/>
        </p:nvSpPr>
        <p:spPr>
          <a:xfrm>
            <a:off x="996593" y="2136338"/>
            <a:ext cx="4294598" cy="2585323"/>
          </a:xfrm>
          <a:prstGeom prst="rect">
            <a:avLst/>
          </a:prstGeom>
          <a:noFill/>
        </p:spPr>
        <p:txBody>
          <a:bodyPr wrap="square" rtlCol="0">
            <a:spAutoFit/>
          </a:bodyPr>
          <a:lstStyle/>
          <a:p>
            <a:r>
              <a:rPr lang="en-US" b="1" u="sng" dirty="0"/>
              <a:t>Tool Used</a:t>
            </a:r>
          </a:p>
          <a:p>
            <a:endParaRPr lang="en-US" b="1" u="sng" dirty="0"/>
          </a:p>
          <a:p>
            <a:pPr marL="285750" indent="-285750">
              <a:buFont typeface="Wingdings" panose="05000000000000000000" pitchFamily="2" charset="2"/>
              <a:buChar char="Ø"/>
            </a:pPr>
            <a:endParaRPr lang="en-US" b="1" u="sng" dirty="0"/>
          </a:p>
          <a:p>
            <a:pPr marL="285750" indent="-285750">
              <a:buFont typeface="Wingdings" panose="05000000000000000000" pitchFamily="2" charset="2"/>
              <a:buChar char="Ø"/>
            </a:pPr>
            <a:r>
              <a:rPr lang="en-US" dirty="0"/>
              <a:t>A computer system running on Windows.</a:t>
            </a:r>
          </a:p>
          <a:p>
            <a:pPr marL="285750" indent="-285750">
              <a:buFont typeface="Wingdings" panose="05000000000000000000" pitchFamily="2" charset="2"/>
              <a:buChar char="Ø"/>
            </a:pPr>
            <a:r>
              <a:rPr lang="en-US" dirty="0"/>
              <a:t>VS Code was installed for editing all the Python codes.</a:t>
            </a:r>
          </a:p>
          <a:p>
            <a:pPr marL="285750" indent="-285750" algn="just">
              <a:buFont typeface="Wingdings" panose="05000000000000000000" pitchFamily="2" charset="2"/>
              <a:buChar char="Ø"/>
            </a:pPr>
            <a:r>
              <a:rPr lang="en-US" dirty="0" err="1"/>
              <a:t>Jupyter</a:t>
            </a:r>
            <a:r>
              <a:rPr lang="en-US" dirty="0"/>
              <a:t> Notebook was installed in VS Code.</a:t>
            </a:r>
          </a:p>
        </p:txBody>
      </p:sp>
      <p:sp>
        <p:nvSpPr>
          <p:cNvPr id="5" name="TextBox 4">
            <a:extLst>
              <a:ext uri="{FF2B5EF4-FFF2-40B4-BE49-F238E27FC236}">
                <a16:creationId xmlns:a16="http://schemas.microsoft.com/office/drawing/2014/main" id="{3B824438-2138-4D16-AA02-E2EAEE0EBFFE}"/>
              </a:ext>
            </a:extLst>
          </p:cNvPr>
          <p:cNvSpPr txBox="1"/>
          <p:nvPr/>
        </p:nvSpPr>
        <p:spPr>
          <a:xfrm>
            <a:off x="7222733" y="2342508"/>
            <a:ext cx="4500080" cy="2031325"/>
          </a:xfrm>
          <a:prstGeom prst="rect">
            <a:avLst/>
          </a:prstGeom>
          <a:noFill/>
        </p:spPr>
        <p:txBody>
          <a:bodyPr wrap="square" rtlCol="0">
            <a:spAutoFit/>
          </a:bodyPr>
          <a:lstStyle/>
          <a:p>
            <a:r>
              <a:rPr lang="en-US" b="1" u="sng" dirty="0"/>
              <a:t>Languages Used</a:t>
            </a:r>
          </a:p>
          <a:p>
            <a:endParaRPr lang="en-US" dirty="0"/>
          </a:p>
          <a:p>
            <a:pPr marL="285750" indent="-285750">
              <a:buFont typeface="Wingdings" panose="05000000000000000000" pitchFamily="2" charset="2"/>
              <a:buChar char="Ø"/>
            </a:pPr>
            <a:r>
              <a:rPr lang="en-US" dirty="0"/>
              <a:t>Python</a:t>
            </a:r>
          </a:p>
          <a:p>
            <a:pPr marL="285750" indent="-285750">
              <a:buFont typeface="Wingdings" panose="05000000000000000000" pitchFamily="2" charset="2"/>
              <a:buChar char="Ø"/>
            </a:pPr>
            <a:r>
              <a:rPr lang="en-US" dirty="0" err="1"/>
              <a:t>Numpy</a:t>
            </a:r>
            <a:endParaRPr lang="en-US" dirty="0"/>
          </a:p>
          <a:p>
            <a:pPr marL="285750" indent="-285750">
              <a:buFont typeface="Wingdings" panose="05000000000000000000" pitchFamily="2" charset="2"/>
              <a:buChar char="Ø"/>
            </a:pPr>
            <a:r>
              <a:rPr lang="en-US" dirty="0"/>
              <a:t>Pandas</a:t>
            </a:r>
          </a:p>
          <a:p>
            <a:pPr marL="285750" indent="-285750">
              <a:buFont typeface="Wingdings" panose="05000000000000000000" pitchFamily="2" charset="2"/>
              <a:buChar char="Ø"/>
            </a:pPr>
            <a:r>
              <a:rPr lang="en-US" dirty="0"/>
              <a:t>Matplotlib</a:t>
            </a:r>
          </a:p>
          <a:p>
            <a:pPr marL="285750" indent="-285750">
              <a:buFont typeface="Wingdings" panose="05000000000000000000" pitchFamily="2" charset="2"/>
              <a:buChar char="Ø"/>
            </a:pPr>
            <a:r>
              <a:rPr lang="en-US" dirty="0"/>
              <a:t>Seaborn</a:t>
            </a:r>
          </a:p>
        </p:txBody>
      </p:sp>
    </p:spTree>
    <p:extLst>
      <p:ext uri="{BB962C8B-B14F-4D97-AF65-F5344CB8AC3E}">
        <p14:creationId xmlns:p14="http://schemas.microsoft.com/office/powerpoint/2010/main" val="16894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16D0B-10C6-4550-9CA8-F87EB761F62B}"/>
              </a:ext>
            </a:extLst>
          </p:cNvPr>
          <p:cNvSpPr txBox="1"/>
          <p:nvPr/>
        </p:nvSpPr>
        <p:spPr>
          <a:xfrm>
            <a:off x="760288" y="1407559"/>
            <a:ext cx="6719299"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Errors and bugs identified and it’s solutions</a:t>
            </a:r>
          </a:p>
          <a:p>
            <a:endParaRPr lang="en-US" dirty="0"/>
          </a:p>
        </p:txBody>
      </p:sp>
      <p:sp>
        <p:nvSpPr>
          <p:cNvPr id="3" name="TextBox 2">
            <a:extLst>
              <a:ext uri="{FF2B5EF4-FFF2-40B4-BE49-F238E27FC236}">
                <a16:creationId xmlns:a16="http://schemas.microsoft.com/office/drawing/2014/main" id="{886E768C-D2CE-47D5-97C3-DCC0B0349F63}"/>
              </a:ext>
            </a:extLst>
          </p:cNvPr>
          <p:cNvSpPr txBox="1"/>
          <p:nvPr/>
        </p:nvSpPr>
        <p:spPr>
          <a:xfrm>
            <a:off x="760288" y="2784297"/>
            <a:ext cx="8352890" cy="3016210"/>
          </a:xfrm>
          <a:prstGeom prst="rect">
            <a:avLst/>
          </a:prstGeom>
          <a:noFill/>
        </p:spPr>
        <p:txBody>
          <a:bodyPr wrap="square" rtlCol="0">
            <a:spAutoFit/>
          </a:bodyPr>
          <a:lstStyle/>
          <a:p>
            <a:pPr marL="0" marR="0" lvl="0" indent="0" algn="just" defTabSz="914400" rtl="0" eaLnBrk="0" fontAlgn="base" latinLnBrk="0" hangingPunct="0">
              <a:spcBef>
                <a:spcPts val="0"/>
              </a:spcBef>
              <a:spcAft>
                <a:spcPct val="0"/>
              </a:spcAft>
              <a:buClrTx/>
              <a:buSzTx/>
              <a:buNone/>
              <a:tabLst/>
            </a:pPr>
            <a:r>
              <a:rPr lang="en-US" sz="1800" b="1" dirty="0">
                <a:latin typeface="Bahnschrift SemiBold" panose="020B0502040204020203" pitchFamily="34" charset="0"/>
                <a:ea typeface="Calibri" panose="020F0502020204030204" pitchFamily="34" charset="0"/>
                <a:cs typeface="Times New Roman" panose="02020603050405020304" pitchFamily="18" charset="0"/>
              </a:rPr>
              <a:t>1.</a:t>
            </a:r>
            <a:r>
              <a:rPr lang="en-US" sz="1800" b="1" dirty="0">
                <a:effectLst/>
                <a:latin typeface="Bahnschrift SemiBold" panose="020B0502040204020203" pitchFamily="34" charset="0"/>
                <a:ea typeface="Calibri" panose="020F0502020204030204" pitchFamily="34" charset="0"/>
                <a:cs typeface="Times New Roman" panose="02020603050405020304" pitchFamily="18" charset="0"/>
              </a:rPr>
              <a:t>Cant load the csv file using panda in virtual studio code          </a:t>
            </a:r>
            <a:br>
              <a:rPr lang="en-US" sz="1800" b="0" i="0" dirty="0">
                <a:solidFill>
                  <a:srgbClr val="1A85FF"/>
                </a:solidFill>
                <a:effectLst/>
                <a:latin typeface="Consolas" panose="020B0609020204030204" pitchFamily="49" charset="0"/>
              </a:rPr>
            </a:br>
            <a:r>
              <a:rPr lang="en-US" sz="1800" b="0" i="0" dirty="0" err="1">
                <a:solidFill>
                  <a:srgbClr val="1A85FF"/>
                </a:solidFill>
                <a:effectLst/>
                <a:latin typeface="Consolas" panose="020B0609020204030204" pitchFamily="49" charset="0"/>
              </a:rPr>
              <a:t>Warning:unable</a:t>
            </a:r>
            <a:r>
              <a:rPr lang="en-US" sz="1800" b="0" i="0" dirty="0">
                <a:solidFill>
                  <a:srgbClr val="1A85FF"/>
                </a:solidFill>
                <a:effectLst/>
                <a:latin typeface="Consolas" panose="020B0609020204030204" pitchFamily="49" charset="0"/>
              </a:rPr>
              <a:t> to open Uberdrive.csv </a:t>
            </a:r>
          </a:p>
          <a:p>
            <a:pPr marR="0" lvl="0" algn="just" defTabSz="914400" rtl="0" eaLnBrk="0" fontAlgn="base" latinLnBrk="0" hangingPunct="0">
              <a:spcBef>
                <a:spcPts val="0"/>
              </a:spcBef>
              <a:spcAft>
                <a:spcPts val="600"/>
              </a:spcAft>
              <a:buClr>
                <a:srgbClr val="763469"/>
              </a:buClr>
              <a:buSzTx/>
              <a:buFont typeface="Wingdings" panose="05000000000000000000" pitchFamily="2" charset="2"/>
              <a:buChar char="ü"/>
              <a:tabLst/>
            </a:pPr>
            <a:r>
              <a:rPr lang="en-US" sz="1800" b="1" u="sng" dirty="0">
                <a:latin typeface="Bahnschrift SemiBold" panose="020B0502040204020203" pitchFamily="34" charset="0"/>
                <a:ea typeface="Calibri" panose="020F0502020204030204" pitchFamily="34" charset="0"/>
                <a:cs typeface="Times New Roman" panose="02020603050405020304" pitchFamily="18" charset="0"/>
              </a:rPr>
              <a:t>S</a:t>
            </a:r>
            <a:r>
              <a:rPr lang="en-US" sz="1800" b="1" u="sng" dirty="0">
                <a:effectLst/>
                <a:latin typeface="Bahnschrift SemiBold" panose="020B0502040204020203" pitchFamily="34" charset="0"/>
                <a:ea typeface="Calibri" panose="020F0502020204030204" pitchFamily="34" charset="0"/>
                <a:cs typeface="Times New Roman" panose="02020603050405020304" pitchFamily="18" charset="0"/>
              </a:rPr>
              <a:t>olution-first we were importing it from internet </a:t>
            </a:r>
            <a:r>
              <a:rPr lang="en-US" sz="1800" b="1" u="sng" dirty="0" err="1">
                <a:effectLst/>
                <a:latin typeface="Bahnschrift SemiBold" panose="020B0502040204020203" pitchFamily="34" charset="0"/>
                <a:ea typeface="Calibri" panose="020F0502020204030204" pitchFamily="34" charset="0"/>
                <a:cs typeface="Times New Roman" panose="02020603050405020304" pitchFamily="18" charset="0"/>
              </a:rPr>
              <a:t>directly.Then</a:t>
            </a:r>
            <a:r>
              <a:rPr lang="en-US" sz="1800" b="1" u="sng" dirty="0">
                <a:effectLst/>
                <a:latin typeface="Bahnschrift SemiBold" panose="020B0502040204020203" pitchFamily="34" charset="0"/>
                <a:ea typeface="Calibri" panose="020F0502020204030204" pitchFamily="34" charset="0"/>
                <a:cs typeface="Times New Roman" panose="02020603050405020304" pitchFamily="18" charset="0"/>
              </a:rPr>
              <a:t> after the error we download the data set and give the complete path of the data set</a:t>
            </a:r>
          </a:p>
          <a:p>
            <a:pPr marL="0" marR="0" lvl="0" indent="0" algn="just" defTabSz="914400" rtl="0" eaLnBrk="0" fontAlgn="base" latinLnBrk="0" hangingPunct="0">
              <a:spcBef>
                <a:spcPts val="0"/>
              </a:spcBef>
              <a:spcAft>
                <a:spcPts val="600"/>
              </a:spcAft>
              <a:buClr>
                <a:srgbClr val="763469"/>
              </a:buClr>
              <a:buSzTx/>
              <a:buNone/>
              <a:tabLst/>
            </a:pPr>
            <a:r>
              <a:rPr lang="en-US" sz="1800" b="1" u="sng" dirty="0">
                <a:latin typeface="Bahnschrift SemiBold" panose="020B0502040204020203" pitchFamily="34" charset="0"/>
                <a:ea typeface="Calibri" panose="020F0502020204030204" pitchFamily="34" charset="0"/>
                <a:cs typeface="Times New Roman" panose="02020603050405020304" pitchFamily="18" charset="0"/>
              </a:rPr>
              <a:t>2.</a:t>
            </a:r>
            <a:r>
              <a:rPr lang="en-US" sz="1800" b="1" u="sng" dirty="0">
                <a:effectLst/>
                <a:latin typeface="Bahnschrift SemiBold" panose="020B0502040204020203" pitchFamily="34" charset="0"/>
                <a:ea typeface="Calibri" panose="020F0502020204030204" pitchFamily="34" charset="0"/>
                <a:cs typeface="Times New Roman" panose="02020603050405020304" pitchFamily="18" charset="0"/>
              </a:rPr>
              <a:t> </a:t>
            </a:r>
            <a:r>
              <a:rPr lang="en-US" sz="1800" b="1" dirty="0">
                <a:effectLst/>
                <a:latin typeface="Bahnschrift SemiBold" panose="020B0502040204020203" pitchFamily="34" charset="0"/>
                <a:ea typeface="Calibri" panose="020F0502020204030204" pitchFamily="34" charset="0"/>
                <a:cs typeface="Times New Roman" panose="02020603050405020304" pitchFamily="18" charset="0"/>
              </a:rPr>
              <a:t>During calculation of total number of unique start destination ,we use a predefine function count()</a:t>
            </a:r>
            <a:endParaRPr kumimoji="0" lang="en-US" altLang="en-US" sz="1800" b="0" i="0" strike="noStrike" cap="none" normalizeH="0" baseline="0" dirty="0">
              <a:ln>
                <a:noFill/>
              </a:ln>
              <a:solidFill>
                <a:srgbClr val="00B0F0"/>
              </a:solidFill>
              <a:effectLst/>
              <a:latin typeface="Bahnschrift SemiBold" panose="020B0502040204020203" pitchFamily="34" charset="0"/>
            </a:endParaRPr>
          </a:p>
          <a:p>
            <a:pPr marL="0" marR="0" lvl="0" indent="0" algn="just" defTabSz="914400" rtl="0" eaLnBrk="0" fontAlgn="base" latinLnBrk="0" hangingPunct="0">
              <a:lnSpc>
                <a:spcPct val="100000"/>
              </a:lnSpc>
              <a:spcBef>
                <a:spcPct val="0"/>
              </a:spcBef>
              <a:spcAft>
                <a:spcPct val="0"/>
              </a:spcAft>
              <a:buClr>
                <a:srgbClr val="763469"/>
              </a:buClr>
              <a:buSzTx/>
              <a:buNone/>
              <a:tabLst/>
            </a:pPr>
            <a:r>
              <a:rPr lang="en-US" sz="1800" b="0" i="0" dirty="0" err="1">
                <a:solidFill>
                  <a:srgbClr val="1A85FF"/>
                </a:solidFill>
                <a:effectLst/>
                <a:latin typeface="Consolas" panose="020B0609020204030204" pitchFamily="49" charset="0"/>
              </a:rPr>
              <a:t>Warning:attribute</a:t>
            </a:r>
            <a:r>
              <a:rPr lang="en-US" sz="1800" b="0" i="0" dirty="0">
                <a:solidFill>
                  <a:srgbClr val="1A85FF"/>
                </a:solidFill>
                <a:effectLst/>
                <a:latin typeface="Consolas" panose="020B0609020204030204" pitchFamily="49" charset="0"/>
              </a:rPr>
              <a:t> </a:t>
            </a:r>
            <a:r>
              <a:rPr lang="en-US" sz="1800" b="0" i="0" dirty="0" err="1">
                <a:solidFill>
                  <a:srgbClr val="1A85FF"/>
                </a:solidFill>
                <a:effectLst/>
                <a:latin typeface="Consolas" panose="020B0609020204030204" pitchFamily="49" charset="0"/>
              </a:rPr>
              <a:t>error,set</a:t>
            </a:r>
            <a:r>
              <a:rPr lang="en-US" sz="1800" b="0" i="0" dirty="0">
                <a:solidFill>
                  <a:srgbClr val="1A85FF"/>
                </a:solidFill>
                <a:effectLst/>
                <a:latin typeface="Consolas" panose="020B0609020204030204" pitchFamily="49" charset="0"/>
              </a:rPr>
              <a:t> object has no attribute count</a:t>
            </a:r>
          </a:p>
          <a:p>
            <a:pPr marR="0" lvl="0" algn="just" defTabSz="914400" rtl="0" eaLnBrk="0" fontAlgn="base" latinLnBrk="0" hangingPunct="0">
              <a:lnSpc>
                <a:spcPct val="100000"/>
              </a:lnSpc>
              <a:spcBef>
                <a:spcPct val="0"/>
              </a:spcBef>
              <a:spcAft>
                <a:spcPct val="0"/>
              </a:spcAft>
              <a:buClr>
                <a:srgbClr val="763469"/>
              </a:buClr>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sng" strike="noStrike" cap="none" normalizeH="0" baseline="0" dirty="0">
                <a:ln>
                  <a:noFill/>
                </a:ln>
                <a:solidFill>
                  <a:schemeClr val="tx1"/>
                </a:solidFill>
                <a:effectLst/>
                <a:latin typeface="Arial" panose="020B0604020202020204" pitchFamily="34" charset="0"/>
              </a:rPr>
              <a:t>Solution-Count() cant be used in set so we use </a:t>
            </a:r>
            <a:r>
              <a:rPr kumimoji="0" lang="en-US" altLang="en-US" sz="1800" b="0" i="0" u="sng" strike="noStrike" cap="none" normalizeH="0" baseline="0" dirty="0" err="1">
                <a:ln>
                  <a:noFill/>
                </a:ln>
                <a:solidFill>
                  <a:schemeClr val="tx1"/>
                </a:solidFill>
                <a:effectLst/>
                <a:latin typeface="Arial" panose="020B0604020202020204" pitchFamily="34" charset="0"/>
              </a:rPr>
              <a:t>len</a:t>
            </a:r>
            <a:r>
              <a:rPr kumimoji="0" lang="en-US" altLang="en-US" sz="1800" b="0" i="0" u="sng" strike="noStrike" cap="none" normalizeH="0" baseline="0" dirty="0">
                <a:ln>
                  <a:noFill/>
                </a:ln>
                <a:solidFill>
                  <a:schemeClr val="tx1"/>
                </a:solidFill>
                <a:effectLst/>
                <a:latin typeface="Arial" panose="020B0604020202020204" pitchFamily="34" charset="0"/>
              </a:rPr>
              <a:t>()</a:t>
            </a:r>
          </a:p>
          <a:p>
            <a:pPr marR="0" lvl="0" algn="just" defTabSz="914400" rtl="0" eaLnBrk="0" fontAlgn="base" latinLnBrk="0" hangingPunct="0">
              <a:lnSpc>
                <a:spcPct val="100000"/>
              </a:lnSpc>
              <a:spcBef>
                <a:spcPct val="0"/>
              </a:spcBef>
              <a:spcAft>
                <a:spcPct val="0"/>
              </a:spcAft>
              <a:buClr>
                <a:srgbClr val="763469"/>
              </a:buClr>
              <a:buSzTx/>
              <a:tabLst/>
            </a:pPr>
            <a:endParaRPr kumimoji="0" lang="en-US" altLang="en-US" sz="1800" b="0" i="0" u="sng" strike="noStrike" cap="none" normalizeH="0" baseline="0" dirty="0">
              <a:ln>
                <a:noFill/>
              </a:ln>
              <a:solidFill>
                <a:schemeClr val="tx1"/>
              </a:solidFill>
              <a:effectLst/>
              <a:latin typeface="Arial" panose="020B0604020202020204" pitchFamily="34" charset="0"/>
            </a:endParaRPr>
          </a:p>
          <a:p>
            <a:pPr algn="just"/>
            <a:endParaRPr lang="en-US" dirty="0"/>
          </a:p>
        </p:txBody>
      </p:sp>
    </p:spTree>
    <p:extLst>
      <p:ext uri="{BB962C8B-B14F-4D97-AF65-F5344CB8AC3E}">
        <p14:creationId xmlns:p14="http://schemas.microsoft.com/office/powerpoint/2010/main" val="423173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810B7-98A7-4E00-A48D-54E4EE69FC38}"/>
              </a:ext>
            </a:extLst>
          </p:cNvPr>
          <p:cNvSpPr txBox="1"/>
          <p:nvPr/>
        </p:nvSpPr>
        <p:spPr>
          <a:xfrm>
            <a:off x="1006868" y="1376737"/>
            <a:ext cx="8075487" cy="5332357"/>
          </a:xfrm>
          <a:prstGeom prst="rect">
            <a:avLst/>
          </a:prstGeom>
          <a:noFill/>
        </p:spPr>
        <p:txBody>
          <a:bodyPr wrap="square" rtlCol="0">
            <a:spAutoFit/>
          </a:bodyPr>
          <a:lstStyle/>
          <a:p>
            <a:pPr marL="0" marR="0" indent="0" algn="just">
              <a:lnSpc>
                <a:spcPct val="107000"/>
              </a:lnSpc>
              <a:spcBef>
                <a:spcPts val="0"/>
              </a:spcBef>
              <a:spcAft>
                <a:spcPts val="800"/>
              </a:spcAft>
              <a:buNone/>
            </a:pPr>
            <a:r>
              <a:rPr lang="en-US" sz="1800" b="1" dirty="0">
                <a:latin typeface="Bahnschrift SemiBold" panose="020B0502040204020203" pitchFamily="34" charset="0"/>
                <a:ea typeface="Calibri" panose="020F0502020204030204" pitchFamily="34" charset="0"/>
                <a:cs typeface="Calibri" panose="020F0502020204030204" pitchFamily="34" charset="0"/>
              </a:rPr>
              <a:t>3</a:t>
            </a:r>
            <a:r>
              <a:rPr lang="en-US" sz="1800" b="1" dirty="0">
                <a:effectLst/>
                <a:latin typeface="Bahnschrift SemiBold" panose="020B0502040204020203" pitchFamily="34" charset="0"/>
                <a:ea typeface="Calibri" panose="020F0502020204030204" pitchFamily="34" charset="0"/>
                <a:cs typeface="Calibri" panose="020F0502020204030204" pitchFamily="34" charset="0"/>
              </a:rPr>
              <a:t>. Whenever we open vs code and continue our  work from where we end last time code doesn’t run</a:t>
            </a:r>
          </a:p>
          <a:p>
            <a:pPr marL="0" marR="0" indent="0" algn="just">
              <a:lnSpc>
                <a:spcPct val="107000"/>
              </a:lnSpc>
              <a:spcBef>
                <a:spcPts val="0"/>
              </a:spcBef>
              <a:spcAft>
                <a:spcPts val="800"/>
              </a:spcAft>
              <a:buNone/>
            </a:pPr>
            <a:r>
              <a:rPr lang="en-US" sz="1800" b="0" i="0" dirty="0" err="1">
                <a:solidFill>
                  <a:srgbClr val="0070C0"/>
                </a:solidFill>
                <a:effectLst/>
                <a:latin typeface="Consolas" panose="020B0609020204030204" pitchFamily="49" charset="0"/>
              </a:rPr>
              <a:t>NameError</a:t>
            </a:r>
            <a:r>
              <a:rPr lang="en-US" sz="1800" b="0" i="0" dirty="0">
                <a:solidFill>
                  <a:srgbClr val="0070C0"/>
                </a:solidFill>
                <a:effectLst/>
                <a:latin typeface="Consolas" panose="020B0609020204030204" pitchFamily="49" charset="0"/>
              </a:rPr>
              <a:t>: name '</a:t>
            </a:r>
            <a:r>
              <a:rPr lang="en-US" sz="1800" b="0" i="0" dirty="0" err="1">
                <a:solidFill>
                  <a:srgbClr val="0070C0"/>
                </a:solidFill>
                <a:effectLst/>
                <a:latin typeface="Consolas" panose="020B0609020204030204" pitchFamily="49" charset="0"/>
              </a:rPr>
              <a:t>uber_df</a:t>
            </a:r>
            <a:r>
              <a:rPr lang="en-US" sz="1800" b="0" i="0" dirty="0">
                <a:solidFill>
                  <a:srgbClr val="0070C0"/>
                </a:solidFill>
                <a:effectLst/>
                <a:latin typeface="Consolas" panose="020B0609020204030204" pitchFamily="49" charset="0"/>
              </a:rPr>
              <a:t>' is not defined</a:t>
            </a:r>
            <a:endParaRPr lang="en-US"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800"/>
              </a:spcAft>
              <a:buSzPct val="100000"/>
              <a:buFont typeface="Wingdings" panose="05000000000000000000" pitchFamily="2" charset="2"/>
              <a:buChar char="ü"/>
            </a:pPr>
            <a:r>
              <a:rPr lang="en-US" sz="1800" b="1" u="sng" dirty="0">
                <a:effectLst/>
                <a:latin typeface="Calibri" panose="020F0502020204030204" pitchFamily="34" charset="0"/>
                <a:ea typeface="Calibri" panose="020F0502020204030204" pitchFamily="34" charset="0"/>
                <a:cs typeface="Calibri" panose="020F0502020204030204" pitchFamily="34" charset="0"/>
              </a:rPr>
              <a:t>Solution</a:t>
            </a:r>
            <a:r>
              <a:rPr lang="en-US" sz="1800" b="1" dirty="0">
                <a:effectLst/>
                <a:latin typeface="Calibri" panose="020F0502020204030204" pitchFamily="34" charset="0"/>
                <a:ea typeface="Calibri" panose="020F0502020204030204" pitchFamily="34" charset="0"/>
                <a:cs typeface="Calibri" panose="020F0502020204030204" pitchFamily="34" charset="0"/>
              </a:rPr>
              <a:t>-every time you open editor to continue work you have to first run the 1</a:t>
            </a:r>
            <a:r>
              <a:rPr lang="en-US" sz="1800" b="1" baseline="30000" dirty="0">
                <a:effectLst/>
                <a:latin typeface="Calibri" panose="020F0502020204030204" pitchFamily="34" charset="0"/>
                <a:ea typeface="Calibri" panose="020F0502020204030204" pitchFamily="34" charset="0"/>
                <a:cs typeface="Calibri" panose="020F0502020204030204" pitchFamily="34" charset="0"/>
              </a:rPr>
              <a:t>st</a:t>
            </a:r>
            <a:r>
              <a:rPr lang="en-US" sz="1800" b="1" dirty="0">
                <a:effectLst/>
                <a:latin typeface="Calibri" panose="020F0502020204030204" pitchFamily="34" charset="0"/>
                <a:ea typeface="Calibri" panose="020F0502020204030204" pitchFamily="34" charset="0"/>
                <a:cs typeface="Calibri" panose="020F0502020204030204" pitchFamily="34" charset="0"/>
              </a:rPr>
              <a:t> code cell where you import module and read the data frame</a:t>
            </a:r>
            <a:endParaRPr lang="en-US" sz="1800" dirty="0">
              <a:effectLst/>
              <a:latin typeface="Bahnschrift SemiBold" panose="020B0502040204020203" pitchFamily="34" charset="0"/>
              <a:ea typeface="Calibri" panose="020F0502020204030204" pitchFamily="34" charset="0"/>
              <a:cs typeface="Wingdings" panose="05000000000000000000" pitchFamily="2" charset="2"/>
            </a:endParaRPr>
          </a:p>
          <a:p>
            <a:pPr marL="0" marR="0" indent="0" algn="just">
              <a:lnSpc>
                <a:spcPct val="107000"/>
              </a:lnSpc>
              <a:spcBef>
                <a:spcPts val="0"/>
              </a:spcBef>
              <a:spcAft>
                <a:spcPts val="800"/>
              </a:spcAft>
              <a:buNone/>
            </a:pPr>
            <a:endParaRPr lang="en-US" sz="1800" b="1" dirty="0">
              <a:latin typeface="Bahnschrift SemiBold" panose="020B0502040204020203"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en-US" sz="1800" b="1" dirty="0">
                <a:latin typeface="Bahnschrift SemiBold" panose="020B0502040204020203" pitchFamily="34" charset="0"/>
                <a:ea typeface="Calibri" panose="020F0502020204030204" pitchFamily="34" charset="0"/>
                <a:cs typeface="Calibri" panose="020F0502020204030204" pitchFamily="34" charset="0"/>
              </a:rPr>
              <a:t>4</a:t>
            </a:r>
            <a:r>
              <a:rPr lang="en-US" sz="1800" b="1" dirty="0">
                <a:effectLst/>
                <a:latin typeface="Bahnschrift SemiBold" panose="020B0502040204020203" pitchFamily="34" charset="0"/>
                <a:ea typeface="Calibri" panose="020F0502020204030204" pitchFamily="34" charset="0"/>
                <a:cs typeface="Calibri" panose="020F0502020204030204" pitchFamily="34" charset="0"/>
              </a:rPr>
              <a:t>. </a:t>
            </a:r>
            <a:r>
              <a:rPr lang="en-US" sz="1800" b="1" dirty="0">
                <a:latin typeface="Bahnschrift SemiBold" panose="020B0502040204020203" pitchFamily="34" charset="0"/>
                <a:ea typeface="Calibri" panose="020F0502020204030204" pitchFamily="34" charset="0"/>
                <a:cs typeface="Calibri" panose="020F0502020204030204" pitchFamily="34" charset="0"/>
              </a:rPr>
              <a:t>When I convert the date and time in format of HOUR,DAY,MONTH,WEEK DAY</a:t>
            </a:r>
          </a:p>
          <a:p>
            <a:pPr marL="0" marR="0" indent="0" algn="just">
              <a:lnSpc>
                <a:spcPct val="107000"/>
              </a:lnSpc>
              <a:spcBef>
                <a:spcPts val="0"/>
              </a:spcBef>
              <a:spcAft>
                <a:spcPts val="800"/>
              </a:spcAft>
              <a:buNone/>
            </a:pPr>
            <a:r>
              <a:rPr lang="en-US" sz="1800" b="1" dirty="0">
                <a:effectLst/>
                <a:latin typeface="Bahnschrift SemiBold" panose="020B0502040204020203" pitchFamily="34" charset="0"/>
                <a:ea typeface="Calibri" panose="020F0502020204030204" pitchFamily="34" charset="0"/>
                <a:cs typeface="Calibri" panose="020F0502020204030204" pitchFamily="34" charset="0"/>
              </a:rPr>
              <a:t>  </a:t>
            </a:r>
            <a:r>
              <a:rPr lang="en-US" sz="1800" b="1" dirty="0">
                <a:latin typeface="Bahnschrift SemiBold" panose="020B0502040204020203" pitchFamily="34" charset="0"/>
                <a:ea typeface="Calibri" panose="020F0502020204030204" pitchFamily="34" charset="0"/>
                <a:cs typeface="Calibri" panose="020F0502020204030204" pitchFamily="34" charset="0"/>
              </a:rPr>
              <a:t>  code gives </a:t>
            </a:r>
          </a:p>
          <a:p>
            <a:pPr marR="0" algn="just">
              <a:lnSpc>
                <a:spcPct val="107000"/>
              </a:lnSpc>
              <a:spcBef>
                <a:spcPts val="0"/>
              </a:spcBef>
              <a:spcAft>
                <a:spcPts val="800"/>
              </a:spcAft>
              <a:buFont typeface="Wingdings" panose="05000000000000000000" pitchFamily="2" charset="2"/>
              <a:buChar char="ü"/>
            </a:pPr>
            <a:r>
              <a:rPr lang="en-US" sz="1800" b="1" dirty="0">
                <a:latin typeface="Bahnschrift SemiBold" panose="020B0502040204020203" pitchFamily="34" charset="0"/>
                <a:ea typeface="Calibri" panose="020F0502020204030204" pitchFamily="34" charset="0"/>
                <a:cs typeface="Calibri" panose="020F0502020204030204" pitchFamily="34" charset="0"/>
              </a:rPr>
              <a:t> </a:t>
            </a:r>
            <a:r>
              <a:rPr lang="en-US" sz="1800" b="0" i="0" dirty="0" err="1">
                <a:solidFill>
                  <a:srgbClr val="00B0F0"/>
                </a:solidFill>
                <a:effectLst/>
                <a:latin typeface="Consolas" panose="020B0609020204030204" pitchFamily="49" charset="0"/>
              </a:rPr>
              <a:t>ValueError</a:t>
            </a:r>
            <a:r>
              <a:rPr lang="en-US" sz="1800" b="0" i="0" dirty="0">
                <a:solidFill>
                  <a:srgbClr val="00B0F0"/>
                </a:solidFill>
                <a:effectLst/>
                <a:latin typeface="Consolas" panose="020B0609020204030204" pitchFamily="49" charset="0"/>
              </a:rPr>
              <a:t>: time data '01-01-2016 21:11' does not match format '%m/%d/%Y %H:%M' (match)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spcBef>
                <a:spcPts val="0"/>
              </a:spcBef>
              <a:spcAft>
                <a:spcPts val="600"/>
              </a:spcAft>
              <a:buClr>
                <a:srgbClr val="763469"/>
              </a:buClr>
              <a:buSzTx/>
              <a:buNone/>
              <a:tabLst/>
            </a:pPr>
            <a:endParaRPr kumimoji="0" lang="en-US" altLang="en-US" sz="1800" b="0" i="0" u="none" strike="noStrike" cap="none" normalizeH="0" baseline="0" dirty="0">
              <a:ln>
                <a:noFill/>
              </a:ln>
              <a:solidFill>
                <a:schemeClr val="tx1"/>
              </a:solidFill>
              <a:effectLst/>
              <a:latin typeface="Bahnschrift SemiBold" panose="020B0502040204020203" pitchFamily="34" charset="0"/>
            </a:endParaRPr>
          </a:p>
          <a:p>
            <a:pPr marR="0" lvl="0" algn="just" defTabSz="914400" rtl="0" eaLnBrk="0" fontAlgn="base" latinLnBrk="0" hangingPunct="0">
              <a:lnSpc>
                <a:spcPct val="100000"/>
              </a:lnSpc>
              <a:spcBef>
                <a:spcPct val="0"/>
              </a:spcBef>
              <a:spcAft>
                <a:spcPts val="600"/>
              </a:spcAft>
              <a:buClr>
                <a:srgbClr val="763469"/>
              </a:buClr>
              <a:buSzTx/>
              <a:buFont typeface="Wingdings" panose="05000000000000000000" pitchFamily="2" charset="2"/>
              <a:buChar char="ü"/>
              <a:tabLst/>
            </a:pPr>
            <a:r>
              <a:rPr lang="en-US" altLang="en-US" sz="1800" u="sng" dirty="0">
                <a:solidFill>
                  <a:schemeClr val="tx1"/>
                </a:solidFill>
                <a:latin typeface="Bahnschrift SemiBold" panose="020B0502040204020203" pitchFamily="34" charset="0"/>
              </a:rPr>
              <a:t>Solution</a:t>
            </a:r>
            <a:r>
              <a:rPr lang="en-US" altLang="en-US" sz="1800" dirty="0">
                <a:solidFill>
                  <a:schemeClr val="tx1"/>
                </a:solidFill>
                <a:latin typeface="Bahnschrift SemiBold" panose="020B0502040204020203" pitchFamily="34" charset="0"/>
              </a:rPr>
              <a:t>- first we have to change the data of STARTDATE ,ENDDATE in the format of </a:t>
            </a:r>
            <a:r>
              <a:rPr lang="en-US" sz="1800" b="0" i="0" dirty="0">
                <a:solidFill>
                  <a:srgbClr val="00B0F0"/>
                </a:solidFill>
                <a:effectLst/>
                <a:latin typeface="Consolas" panose="020B0609020204030204" pitchFamily="49" charset="0"/>
              </a:rPr>
              <a:t>%m-%d</a:t>
            </a:r>
            <a:r>
              <a:rPr lang="en-US" sz="1800" dirty="0">
                <a:solidFill>
                  <a:srgbClr val="00B0F0"/>
                </a:solidFill>
                <a:latin typeface="Consolas" panose="020B0609020204030204" pitchFamily="49" charset="0"/>
              </a:rPr>
              <a:t>-</a:t>
            </a:r>
            <a:r>
              <a:rPr lang="en-US" sz="1800" b="0" i="0" dirty="0">
                <a:solidFill>
                  <a:srgbClr val="00B0F0"/>
                </a:solidFill>
                <a:effectLst/>
                <a:latin typeface="Consolas" panose="020B0609020204030204" pitchFamily="49" charset="0"/>
              </a:rPr>
              <a:t>%Y </a:t>
            </a:r>
            <a:r>
              <a:rPr lang="en-US" sz="1800" dirty="0">
                <a:solidFill>
                  <a:schemeClr val="tx1"/>
                </a:solidFill>
                <a:latin typeface="Consolas" panose="020B0609020204030204" pitchFamily="49" charset="0"/>
              </a:rPr>
              <a:t>in Excel then run it</a:t>
            </a:r>
            <a:r>
              <a:rPr lang="en-US" sz="1800" dirty="0">
                <a:latin typeface="Bahnschrift SemiBold" panose="020B0502040204020203" pitchFamily="34" charset="0"/>
                <a:cs typeface="Times New Roman" panose="02020603050405020304" pitchFamily="18" charset="0"/>
              </a:rPr>
              <a:t>.</a:t>
            </a:r>
            <a:endParaRPr lang="en-US" sz="1800" dirty="0">
              <a:solidFill>
                <a:schemeClr val="tx1"/>
              </a:solidFill>
              <a:effectLst/>
              <a:latin typeface="Bahnschrift SemiBold" panose="020B0502040204020203" pitchFamily="34" charset="0"/>
              <a:ea typeface="Calibri" panose="020F0502020204030204" pitchFamily="34" charset="0"/>
              <a:cs typeface="Wingdings" panose="05000000000000000000" pitchFamily="2" charset="2"/>
            </a:endParaRPr>
          </a:p>
          <a:p>
            <a:endParaRPr lang="en-US" dirty="0"/>
          </a:p>
        </p:txBody>
      </p:sp>
    </p:spTree>
    <p:extLst>
      <p:ext uri="{BB962C8B-B14F-4D97-AF65-F5344CB8AC3E}">
        <p14:creationId xmlns:p14="http://schemas.microsoft.com/office/powerpoint/2010/main" val="2846012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2F831-1E37-4913-8596-7CEA2E9F741B}"/>
              </a:ext>
            </a:extLst>
          </p:cNvPr>
          <p:cNvSpPr txBox="1"/>
          <p:nvPr/>
        </p:nvSpPr>
        <p:spPr>
          <a:xfrm>
            <a:off x="760287" y="1202076"/>
            <a:ext cx="8260423" cy="369332"/>
          </a:xfrm>
          <a:prstGeom prst="rect">
            <a:avLst/>
          </a:prstGeom>
          <a:noFill/>
        </p:spPr>
        <p:txBody>
          <a:bodyPr wrap="square" rtlCol="0">
            <a:spAutoFit/>
          </a:bodyPr>
          <a:lstStyle/>
          <a:p>
            <a:r>
              <a:rPr lang="en-US" dirty="0"/>
              <a:t>Implementation of Project</a:t>
            </a:r>
          </a:p>
        </p:txBody>
      </p:sp>
      <p:sp>
        <p:nvSpPr>
          <p:cNvPr id="4" name="TextBox 3">
            <a:extLst>
              <a:ext uri="{FF2B5EF4-FFF2-40B4-BE49-F238E27FC236}">
                <a16:creationId xmlns:a16="http://schemas.microsoft.com/office/drawing/2014/main" id="{3F58448F-5088-48D2-B15B-F678CB5F5455}"/>
              </a:ext>
            </a:extLst>
          </p:cNvPr>
          <p:cNvSpPr txBox="1"/>
          <p:nvPr/>
        </p:nvSpPr>
        <p:spPr>
          <a:xfrm>
            <a:off x="1202076" y="2260315"/>
            <a:ext cx="7983021" cy="3784498"/>
          </a:xfrm>
          <a:prstGeom prst="rect">
            <a:avLst/>
          </a:prstGeom>
          <a:noFill/>
        </p:spPr>
        <p:txBody>
          <a:bodyPr wrap="square" rtlCol="0">
            <a:spAutoFit/>
          </a:bodyPr>
          <a:lstStyle/>
          <a:p>
            <a:pPr marL="457200" indent="-457200" algn="just">
              <a:buClr>
                <a:schemeClr val="tx1"/>
              </a:buClr>
              <a:buSzPct val="100000"/>
              <a:buFont typeface="+mj-lt"/>
              <a:buAutoNum type="arabicPeriod"/>
            </a:pPr>
            <a:r>
              <a:rPr lang="en-US" sz="1800" dirty="0">
                <a:solidFill>
                  <a:schemeClr val="tx1"/>
                </a:solidFill>
                <a:latin typeface="Bahnschrift SemiBold" panose="020B0502040204020203" pitchFamily="34" charset="0"/>
              </a:rPr>
              <a:t>Installation of Virtual studio code was done.</a:t>
            </a:r>
          </a:p>
          <a:p>
            <a:pPr marL="457200" indent="-457200" algn="just">
              <a:buClr>
                <a:schemeClr val="tx1"/>
              </a:buClr>
              <a:buSzPct val="100000"/>
              <a:buFont typeface="+mj-lt"/>
              <a:buAutoNum type="arabicPeriod"/>
            </a:pPr>
            <a:r>
              <a:rPr lang="en-US" sz="18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Installation of Python was done.</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lgn="just">
              <a:buClr>
                <a:schemeClr val="tx1"/>
              </a:buClr>
              <a:buSzPct val="100000"/>
              <a:buFont typeface="+mj-lt"/>
              <a:buAutoNum type="arabicPeriod"/>
            </a:pPr>
            <a:r>
              <a:rPr lang="en-US" sz="1800" dirty="0">
                <a:solidFill>
                  <a:schemeClr val="tx1"/>
                </a:solidFill>
                <a:latin typeface="Bahnschrift SemiBold" panose="020B0502040204020203" pitchFamily="34" charset="0"/>
              </a:rPr>
              <a:t>All the modules required for project like PANDA,NUMPY,MATPLOTLIB were installed.</a:t>
            </a:r>
          </a:p>
          <a:p>
            <a:pPr marL="457200" indent="-457200" algn="just">
              <a:buClr>
                <a:schemeClr val="tx1"/>
              </a:buClr>
              <a:buSzPct val="100000"/>
              <a:buFont typeface="+mj-lt"/>
              <a:buAutoNum type="arabicPeriod"/>
            </a:pPr>
            <a:r>
              <a:rPr lang="en-US" sz="18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Installation of </a:t>
            </a:r>
            <a:r>
              <a:rPr lang="en-US" sz="1800" dirty="0" err="1">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Jupyter</a:t>
            </a:r>
            <a:r>
              <a:rPr lang="en-US" sz="18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 notebook was done in vs code.</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lgn="just">
              <a:buClr>
                <a:schemeClr val="tx1"/>
              </a:buClr>
              <a:buSzPct val="100000"/>
              <a:buFont typeface="+mj-lt"/>
              <a:buAutoNum type="arabicPeriod"/>
            </a:pPr>
            <a:r>
              <a:rPr lang="en-US" sz="18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rPr>
              <a:t>Collection of data set of uber was done.</a:t>
            </a:r>
          </a:p>
          <a:p>
            <a:pPr marL="457200" indent="-457200" algn="just">
              <a:buClr>
                <a:schemeClr val="tx1"/>
              </a:buClr>
              <a:buSzPct val="100000"/>
              <a:buFont typeface="+mj-lt"/>
              <a:buAutoNum type="arabicPeriod"/>
            </a:pPr>
            <a:r>
              <a:rPr lang="en-US" dirty="0">
                <a:latin typeface="Bahnschrift SemiBold" panose="020B0502040204020203" pitchFamily="34" charset="0"/>
                <a:ea typeface="Calibri" panose="020F0502020204030204" pitchFamily="34" charset="0"/>
                <a:cs typeface="Times New Roman" panose="02020603050405020304" pitchFamily="18" charset="0"/>
              </a:rPr>
              <a:t>Cleaning of the data set was done.</a:t>
            </a:r>
          </a:p>
          <a:p>
            <a:pPr marL="457200" indent="-457200" algn="just">
              <a:buClr>
                <a:schemeClr val="tx1"/>
              </a:buClr>
              <a:buSzPct val="100000"/>
              <a:buFont typeface="+mj-lt"/>
              <a:buAutoNum type="arabicPeriod"/>
            </a:pPr>
            <a:r>
              <a:rPr lang="en-US" sz="1800" b="1" dirty="0">
                <a:latin typeface="Bahnschrift SemiBold" panose="020B0502040204020203" pitchFamily="34" charset="0"/>
                <a:ea typeface="Calibri" panose="020F0502020204030204" pitchFamily="34" charset="0"/>
                <a:cs typeface="Times New Roman" panose="02020603050405020304" pitchFamily="18" charset="0"/>
              </a:rPr>
              <a:t>Then we </a:t>
            </a:r>
            <a:r>
              <a:rPr lang="en-US" sz="1800" b="1" dirty="0" err="1">
                <a:latin typeface="Bahnschrift SemiBold" panose="020B0502040204020203" pitchFamily="34" charset="0"/>
                <a:ea typeface="Calibri" panose="020F0502020204030204" pitchFamily="34" charset="0"/>
                <a:cs typeface="Times New Roman" panose="02020603050405020304" pitchFamily="18" charset="0"/>
              </a:rPr>
              <a:t>annalyse</a:t>
            </a:r>
            <a:r>
              <a:rPr lang="en-US" sz="1800" b="1" dirty="0">
                <a:latin typeface="Bahnschrift SemiBold" panose="020B0502040204020203" pitchFamily="34" charset="0"/>
                <a:ea typeface="Calibri" panose="020F0502020204030204" pitchFamily="34" charset="0"/>
                <a:cs typeface="Times New Roman" panose="02020603050405020304" pitchFamily="18" charset="0"/>
              </a:rPr>
              <a:t> the data by  various objective.</a:t>
            </a:r>
          </a:p>
          <a:p>
            <a:pPr marL="457200" indent="-457200" algn="just">
              <a:buClr>
                <a:schemeClr val="tx1"/>
              </a:buClr>
              <a:buSzPct val="100000"/>
              <a:buFont typeface="+mj-lt"/>
              <a:buAutoNum type="arabicPeriod"/>
            </a:pPr>
            <a:endParaRPr lang="en-US" sz="18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marL="457200" indent="-457200" algn="just">
              <a:buClr>
                <a:schemeClr val="tx1"/>
              </a:buClr>
              <a:buSzPct val="100000"/>
              <a:buFont typeface="+mj-lt"/>
              <a:buAutoNum type="arabicPeriod"/>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buClr>
                <a:schemeClr val="tx1"/>
              </a:buClr>
              <a:buSzPct val="100000"/>
              <a:buNone/>
            </a:pP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lgn="just"/>
            <a:endParaRPr lang="en-US" sz="1600" dirty="0">
              <a:latin typeface="Bahnschrift SemiBold" panose="020B0502040204020203" pitchFamily="34" charset="0"/>
            </a:endParaRPr>
          </a:p>
          <a:p>
            <a:endParaRPr lang="en-US" dirty="0"/>
          </a:p>
        </p:txBody>
      </p:sp>
    </p:spTree>
    <p:extLst>
      <p:ext uri="{BB962C8B-B14F-4D97-AF65-F5344CB8AC3E}">
        <p14:creationId xmlns:p14="http://schemas.microsoft.com/office/powerpoint/2010/main" val="2581348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697F85-421D-46DD-A34E-259F869DF679}"/>
              </a:ext>
            </a:extLst>
          </p:cNvPr>
          <p:cNvSpPr txBox="1"/>
          <p:nvPr/>
        </p:nvSpPr>
        <p:spPr>
          <a:xfrm>
            <a:off x="1732547" y="3172011"/>
            <a:ext cx="628529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end of this Uber data analysis project. We will study how to create data visualization.</a:t>
            </a:r>
          </a:p>
          <a:p>
            <a:pPr algn="just"/>
            <a:r>
              <a:rPr lang="en-US" dirty="0">
                <a:latin typeface="Times New Roman" panose="02020603050405020304" pitchFamily="18" charset="0"/>
                <a:cs typeface="Times New Roman" panose="02020603050405020304" pitchFamily="18" charset="0"/>
              </a:rPr>
              <a:t>With this we can conclude that how time and place affects customer trips.</a:t>
            </a:r>
          </a:p>
        </p:txBody>
      </p:sp>
      <p:sp>
        <p:nvSpPr>
          <p:cNvPr id="3" name="TextBox 2">
            <a:extLst>
              <a:ext uri="{FF2B5EF4-FFF2-40B4-BE49-F238E27FC236}">
                <a16:creationId xmlns:a16="http://schemas.microsoft.com/office/drawing/2014/main" id="{7DD3E720-AFE6-45EE-A91A-19CFEFA340AA}"/>
              </a:ext>
            </a:extLst>
          </p:cNvPr>
          <p:cNvSpPr txBox="1"/>
          <p:nvPr/>
        </p:nvSpPr>
        <p:spPr>
          <a:xfrm>
            <a:off x="1732547" y="1782512"/>
            <a:ext cx="444687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17725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E45AB-2D58-4618-9034-A5F5B25DABBC}"/>
              </a:ext>
            </a:extLst>
          </p:cNvPr>
          <p:cNvSpPr txBox="1"/>
          <p:nvPr/>
        </p:nvSpPr>
        <p:spPr>
          <a:xfrm>
            <a:off x="1160980" y="1160978"/>
            <a:ext cx="3965825"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References</a:t>
            </a:r>
          </a:p>
          <a:p>
            <a:endParaRPr lang="en-US" dirty="0"/>
          </a:p>
        </p:txBody>
      </p:sp>
      <p:sp>
        <p:nvSpPr>
          <p:cNvPr id="3" name="TextBox 2">
            <a:extLst>
              <a:ext uri="{FF2B5EF4-FFF2-40B4-BE49-F238E27FC236}">
                <a16:creationId xmlns:a16="http://schemas.microsoft.com/office/drawing/2014/main" id="{361994D4-FB0C-44AE-A65D-51FE010BB23B}"/>
              </a:ext>
            </a:extLst>
          </p:cNvPr>
          <p:cNvSpPr txBox="1"/>
          <p:nvPr/>
        </p:nvSpPr>
        <p:spPr>
          <a:xfrm>
            <a:off x="1160980" y="2208944"/>
            <a:ext cx="7931649" cy="5324535"/>
          </a:xfrm>
          <a:prstGeom prst="rect">
            <a:avLst/>
          </a:prstGeom>
          <a:noFill/>
        </p:spPr>
        <p:txBody>
          <a:bodyPr wrap="square" rtlCol="0">
            <a:spAutoFit/>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[1]Wes </a:t>
            </a:r>
            <a:r>
              <a:rPr lang="en-US" sz="1800" dirty="0" err="1">
                <a:solidFill>
                  <a:schemeClr val="tx1"/>
                </a:solidFill>
                <a:latin typeface="Times New Roman" panose="02020603050405020304" pitchFamily="18" charset="0"/>
                <a:cs typeface="Times New Roman" panose="02020603050405020304" pitchFamily="18" charset="0"/>
              </a:rPr>
              <a:t>McKinney,”Python</a:t>
            </a:r>
            <a:r>
              <a:rPr lang="en-US" sz="1800" dirty="0">
                <a:solidFill>
                  <a:schemeClr val="tx1"/>
                </a:solidFill>
                <a:latin typeface="Times New Roman" panose="02020603050405020304" pitchFamily="18" charset="0"/>
                <a:cs typeface="Times New Roman" panose="02020603050405020304" pitchFamily="18" charset="0"/>
              </a:rPr>
              <a:t> for data analysis 1</a:t>
            </a:r>
            <a:r>
              <a:rPr lang="en-US" sz="1800" baseline="30000" dirty="0">
                <a:solidFill>
                  <a:schemeClr val="tx1"/>
                </a:solidFill>
                <a:latin typeface="Times New Roman" panose="02020603050405020304" pitchFamily="18" charset="0"/>
                <a:cs typeface="Times New Roman" panose="02020603050405020304" pitchFamily="18" charset="0"/>
              </a:rPr>
              <a:t>st</a:t>
            </a:r>
            <a:r>
              <a:rPr lang="en-US" sz="1800" dirty="0">
                <a:solidFill>
                  <a:schemeClr val="tx1"/>
                </a:solidFill>
                <a:latin typeface="Times New Roman" panose="02020603050405020304" pitchFamily="18" charset="0"/>
                <a:cs typeface="Times New Roman" panose="02020603050405020304" pitchFamily="18" charset="0"/>
              </a:rPr>
              <a:t> eddition”,pp.9-342012</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[2] Wes </a:t>
            </a:r>
            <a:r>
              <a:rPr lang="en-US" sz="1800" dirty="0" err="1">
                <a:solidFill>
                  <a:schemeClr val="tx1"/>
                </a:solidFill>
                <a:latin typeface="Times New Roman" panose="02020603050405020304" pitchFamily="18" charset="0"/>
                <a:cs typeface="Times New Roman" panose="02020603050405020304" pitchFamily="18" charset="0"/>
              </a:rPr>
              <a:t>McKinney,”Python</a:t>
            </a:r>
            <a:r>
              <a:rPr lang="en-US" sz="1800" dirty="0">
                <a:solidFill>
                  <a:schemeClr val="tx1"/>
                </a:solidFill>
                <a:latin typeface="Times New Roman" panose="02020603050405020304" pitchFamily="18" charset="0"/>
                <a:cs typeface="Times New Roman" panose="02020603050405020304" pitchFamily="18" charset="0"/>
              </a:rPr>
              <a:t> for data analysis 2</a:t>
            </a:r>
            <a:r>
              <a:rPr lang="en-US" sz="1800" baseline="30000" dirty="0">
                <a:solidFill>
                  <a:schemeClr val="tx1"/>
                </a:solidFill>
                <a:latin typeface="Times New Roman" panose="02020603050405020304" pitchFamily="18" charset="0"/>
                <a:cs typeface="Times New Roman" panose="02020603050405020304" pitchFamily="18" charset="0"/>
              </a:rPr>
              <a:t>nd</a:t>
            </a:r>
            <a:r>
              <a:rPr lang="en-US" sz="1800" dirty="0">
                <a:solidFill>
                  <a:schemeClr val="tx1"/>
                </a:solidFill>
                <a:latin typeface="Times New Roman" panose="02020603050405020304" pitchFamily="18" charset="0"/>
                <a:cs typeface="Times New Roman" panose="02020603050405020304" pitchFamily="18" charset="0"/>
              </a:rPr>
              <a:t> eddition”,pp.67-83,2017</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[3] </a:t>
            </a:r>
            <a:r>
              <a:rPr lang="en-US" sz="1800" dirty="0" err="1">
                <a:solidFill>
                  <a:schemeClr val="tx1"/>
                </a:solidFill>
                <a:latin typeface="Times New Roman" panose="02020603050405020304" pitchFamily="18" charset="0"/>
                <a:cs typeface="Times New Roman" panose="02020603050405020304" pitchFamily="18" charset="0"/>
              </a:rPr>
              <a:t>Mrunal</a:t>
            </a:r>
            <a:r>
              <a:rPr lang="en-US" sz="1800" dirty="0">
                <a:solidFill>
                  <a:schemeClr val="tx1"/>
                </a:solidFill>
                <a:latin typeface="Times New Roman" panose="02020603050405020304" pitchFamily="18" charset="0"/>
                <a:cs typeface="Times New Roman" panose="02020603050405020304" pitchFamily="18" charset="0"/>
              </a:rPr>
              <a:t> Patil1, Vidya Kumari, Adarsh Patil, </a:t>
            </a:r>
            <a:r>
              <a:rPr lang="en-US" sz="1800" dirty="0" err="1">
                <a:solidFill>
                  <a:schemeClr val="tx1"/>
                </a:solidFill>
                <a:latin typeface="Times New Roman" panose="02020603050405020304" pitchFamily="18" charset="0"/>
                <a:cs typeface="Times New Roman" panose="02020603050405020304" pitchFamily="18" charset="0"/>
              </a:rPr>
              <a:t>Laxmikant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Ahire</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err="1">
                <a:solidFill>
                  <a:schemeClr val="tx1"/>
                </a:solidFill>
                <a:latin typeface="Times New Roman" panose="02020603050405020304" pitchFamily="18" charset="0"/>
                <a:cs typeface="Times New Roman" panose="02020603050405020304" pitchFamily="18" charset="0"/>
              </a:rPr>
              <a:t>Asst.Prof</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Umakant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Mandawkar</a:t>
            </a:r>
            <a:r>
              <a:rPr lang="en-US" sz="1800" dirty="0">
                <a:solidFill>
                  <a:schemeClr val="tx1"/>
                </a:solidFill>
                <a:latin typeface="Times New Roman" panose="02020603050405020304" pitchFamily="18" charset="0"/>
                <a:cs typeface="Times New Roman" panose="02020603050405020304" pitchFamily="18" charset="0"/>
              </a:rPr>
              <a:t> ,” UBER DATA ANALYSIS USING GGPLOT” Dept. Computer Science and   Engineering, Sandip University, Nashik, July 2012</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[4]https://www.skyfilabs.com/project-ideas/uber-data-analysis</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[5]https://www.uber.com/us/en/careers/teams/data-science/</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[6]https://iedu.us/tag/project-in-r-uber-data-</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analysis-project/</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[7]https://colab.research.google.com/drive/1igWmyXur60I_etxsf6N7jV8PTbQou5B       </a:t>
            </a:r>
            <a:r>
              <a:rPr lang="en-US" sz="1800" dirty="0" err="1">
                <a:solidFill>
                  <a:schemeClr val="tx1"/>
                </a:solidFill>
                <a:latin typeface="Times New Roman" panose="02020603050405020304" pitchFamily="18" charset="0"/>
                <a:cs typeface="Times New Roman" panose="02020603050405020304" pitchFamily="18" charset="0"/>
              </a:rPr>
              <a:t>U?usp</a:t>
            </a:r>
            <a:r>
              <a:rPr lang="en-US" sz="1800" dirty="0">
                <a:solidFill>
                  <a:schemeClr val="tx1"/>
                </a:solidFill>
                <a:latin typeface="Times New Roman" panose="02020603050405020304" pitchFamily="18" charset="0"/>
                <a:cs typeface="Times New Roman" panose="02020603050405020304" pitchFamily="18" charset="0"/>
              </a:rPr>
              <a:t>=sharing</a:t>
            </a:r>
          </a:p>
          <a:p>
            <a:pPr marL="0" indent="0" algn="just">
              <a:buNone/>
            </a:pPr>
            <a:r>
              <a:rPr lang="en-US" sz="1800" dirty="0">
                <a:solidFill>
                  <a:schemeClr val="tx1"/>
                </a:solidFill>
              </a:rPr>
              <a:t>[</a:t>
            </a:r>
            <a:r>
              <a:rPr lang="en-US" sz="1800" dirty="0">
                <a:solidFill>
                  <a:schemeClr val="tx1"/>
                </a:solidFill>
                <a:latin typeface="Times New Roman" panose="02020603050405020304" pitchFamily="18" charset="0"/>
                <a:cs typeface="Times New Roman" panose="02020603050405020304" pitchFamily="18" charset="0"/>
              </a:rPr>
              <a:t>8] </a:t>
            </a:r>
            <a:r>
              <a:rPr lang="en-US" sz="1800"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https://github.com/zaidjamal-op/UBER-data-analysis-machine-learning</a:t>
            </a:r>
            <a:endParaRPr lang="en-US" sz="18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    /blob/main/Uber%20data%20analysis/UBER%20Data%20analysis.ipynb</a:t>
            </a:r>
          </a:p>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[9] https://coursera.org/learn/data-analysis-with-python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b="0" i="0" dirty="0">
              <a:solidFill>
                <a:srgbClr val="666666"/>
              </a:solidFill>
              <a:effectLst/>
              <a:latin typeface="Bahnschrift SemiBold" panose="020B0502040204020203" pitchFamily="34" charset="0"/>
            </a:endParaRPr>
          </a:p>
          <a:p>
            <a:pPr algn="just"/>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377965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FB32AD-50EF-4D2E-B0DB-12E7FC5DD29F}"/>
              </a:ext>
            </a:extLst>
          </p:cNvPr>
          <p:cNvSpPr txBox="1"/>
          <p:nvPr/>
        </p:nvSpPr>
        <p:spPr>
          <a:xfrm>
            <a:off x="1253447" y="1397286"/>
            <a:ext cx="4397340"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Future Scope</a:t>
            </a:r>
          </a:p>
          <a:p>
            <a:endParaRPr lang="en-US" dirty="0"/>
          </a:p>
        </p:txBody>
      </p:sp>
      <p:sp>
        <p:nvSpPr>
          <p:cNvPr id="3" name="TextBox 2">
            <a:extLst>
              <a:ext uri="{FF2B5EF4-FFF2-40B4-BE49-F238E27FC236}">
                <a16:creationId xmlns:a16="http://schemas.microsoft.com/office/drawing/2014/main" id="{9A392C83-1316-437C-A187-2A03FD0C151E}"/>
              </a:ext>
            </a:extLst>
          </p:cNvPr>
          <p:cNvSpPr txBox="1"/>
          <p:nvPr/>
        </p:nvSpPr>
        <p:spPr>
          <a:xfrm>
            <a:off x="1253447" y="2845942"/>
            <a:ext cx="6411075" cy="1754326"/>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can use this data for training a model using ML and building a smart AI based predictive system.</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Model can automatically send the insights to the authorities or drivers related to areas having most trips and passengers count in certain areas.</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big data can be used to study passenger’s behavior.</a:t>
            </a:r>
          </a:p>
        </p:txBody>
      </p:sp>
    </p:spTree>
    <p:extLst>
      <p:ext uri="{BB962C8B-B14F-4D97-AF65-F5344CB8AC3E}">
        <p14:creationId xmlns:p14="http://schemas.microsoft.com/office/powerpoint/2010/main" val="277605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EBCA29-E08D-40B7-9892-06FFE9D7D63E}"/>
              </a:ext>
            </a:extLst>
          </p:cNvPr>
          <p:cNvSpPr txBox="1"/>
          <p:nvPr/>
        </p:nvSpPr>
        <p:spPr>
          <a:xfrm>
            <a:off x="702644" y="1005178"/>
            <a:ext cx="431211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PROJECT  PARTNER :</a:t>
            </a:r>
          </a:p>
        </p:txBody>
      </p:sp>
      <p:sp>
        <p:nvSpPr>
          <p:cNvPr id="4" name="TextBox 3">
            <a:extLst>
              <a:ext uri="{FF2B5EF4-FFF2-40B4-BE49-F238E27FC236}">
                <a16:creationId xmlns:a16="http://schemas.microsoft.com/office/drawing/2014/main" id="{3B7B6EDF-A086-4E70-9C45-06512E7D64ED}"/>
              </a:ext>
            </a:extLst>
          </p:cNvPr>
          <p:cNvSpPr txBox="1"/>
          <p:nvPr/>
        </p:nvSpPr>
        <p:spPr>
          <a:xfrm>
            <a:off x="702644" y="2529460"/>
            <a:ext cx="4735630" cy="1200329"/>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Abinash Jena (1921104019)</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Ashutosh </a:t>
            </a:r>
            <a:r>
              <a:rPr lang="en-US" dirty="0" err="1">
                <a:latin typeface="Times New Roman" panose="02020603050405020304" pitchFamily="18" charset="0"/>
                <a:cs typeface="Times New Roman" panose="02020603050405020304" pitchFamily="18" charset="0"/>
              </a:rPr>
              <a:t>Malla</a:t>
            </a:r>
            <a:r>
              <a:rPr lang="en-US" dirty="0">
                <a:latin typeface="Times New Roman" panose="02020603050405020304" pitchFamily="18" charset="0"/>
                <a:cs typeface="Times New Roman" panose="02020603050405020304" pitchFamily="18" charset="0"/>
              </a:rPr>
              <a:t> (1921104021)</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Mohit </a:t>
            </a:r>
            <a:r>
              <a:rPr lang="en-US" dirty="0" err="1">
                <a:latin typeface="Times New Roman" panose="02020603050405020304" pitchFamily="18" charset="0"/>
                <a:cs typeface="Times New Roman" panose="02020603050405020304" pitchFamily="18" charset="0"/>
              </a:rPr>
              <a:t>Samal</a:t>
            </a:r>
            <a:r>
              <a:rPr lang="en-US" dirty="0">
                <a:latin typeface="Times New Roman" panose="02020603050405020304" pitchFamily="18" charset="0"/>
                <a:cs typeface="Times New Roman" panose="02020603050405020304" pitchFamily="18" charset="0"/>
              </a:rPr>
              <a:t> (1801104139)</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Soumya </a:t>
            </a:r>
            <a:r>
              <a:rPr lang="en-US" dirty="0" err="1">
                <a:latin typeface="Times New Roman" panose="02020603050405020304" pitchFamily="18" charset="0"/>
                <a:cs typeface="Times New Roman" panose="02020603050405020304" pitchFamily="18" charset="0"/>
              </a:rPr>
              <a:t>prajna</a:t>
            </a:r>
            <a:r>
              <a:rPr lang="en-US" dirty="0">
                <a:latin typeface="Times New Roman" panose="02020603050405020304" pitchFamily="18" charset="0"/>
                <a:cs typeface="Times New Roman" panose="02020603050405020304" pitchFamily="18" charset="0"/>
              </a:rPr>
              <a:t> Behera (1921104032)</a:t>
            </a:r>
          </a:p>
        </p:txBody>
      </p:sp>
      <p:pic>
        <p:nvPicPr>
          <p:cNvPr id="6" name="Picture 5">
            <a:extLst>
              <a:ext uri="{FF2B5EF4-FFF2-40B4-BE49-F238E27FC236}">
                <a16:creationId xmlns:a16="http://schemas.microsoft.com/office/drawing/2014/main" id="{3D636776-1C96-4ABB-B0E2-B100D5473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544" y="1405288"/>
            <a:ext cx="5390148" cy="4649003"/>
          </a:xfrm>
          <a:prstGeom prst="rect">
            <a:avLst/>
          </a:prstGeom>
        </p:spPr>
      </p:pic>
      <p:sp>
        <p:nvSpPr>
          <p:cNvPr id="2" name="TextBox 1">
            <a:extLst>
              <a:ext uri="{FF2B5EF4-FFF2-40B4-BE49-F238E27FC236}">
                <a16:creationId xmlns:a16="http://schemas.microsoft.com/office/drawing/2014/main" id="{D09C2007-D51A-45E2-B170-74AFC10C22D7}"/>
              </a:ext>
            </a:extLst>
          </p:cNvPr>
          <p:cNvSpPr txBox="1"/>
          <p:nvPr/>
        </p:nvSpPr>
        <p:spPr>
          <a:xfrm>
            <a:off x="3200400" y="161802"/>
            <a:ext cx="76295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Department of Computer Science and Engineering</a:t>
            </a:r>
          </a:p>
        </p:txBody>
      </p:sp>
      <p:sp>
        <p:nvSpPr>
          <p:cNvPr id="5" name="TextBox 4">
            <a:extLst>
              <a:ext uri="{FF2B5EF4-FFF2-40B4-BE49-F238E27FC236}">
                <a16:creationId xmlns:a16="http://schemas.microsoft.com/office/drawing/2014/main" id="{3BA327B9-7021-486C-9040-35D461E16E4A}"/>
              </a:ext>
            </a:extLst>
          </p:cNvPr>
          <p:cNvSpPr txBox="1"/>
          <p:nvPr/>
        </p:nvSpPr>
        <p:spPr>
          <a:xfrm>
            <a:off x="702644" y="4762500"/>
            <a:ext cx="455515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Guided By :</a:t>
            </a:r>
          </a:p>
          <a:p>
            <a:r>
              <a:rPr lang="en-US" dirty="0">
                <a:latin typeface="Times New Roman" panose="02020603050405020304" pitchFamily="18" charset="0"/>
                <a:cs typeface="Times New Roman" panose="02020603050405020304" pitchFamily="18" charset="0"/>
              </a:rPr>
              <a:t>Mrs. </a:t>
            </a:r>
            <a:r>
              <a:rPr lang="en-US" dirty="0" err="1">
                <a:latin typeface="Times New Roman" panose="02020603050405020304" pitchFamily="18" charset="0"/>
                <a:cs typeface="Times New Roman" panose="02020603050405020304" pitchFamily="18" charset="0"/>
              </a:rPr>
              <a:t>Sasmita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Pani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297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636A4-CC09-4FC9-971D-F9BE16585648}"/>
              </a:ext>
            </a:extLst>
          </p:cNvPr>
          <p:cNvSpPr txBox="1"/>
          <p:nvPr/>
        </p:nvSpPr>
        <p:spPr>
          <a:xfrm>
            <a:off x="1097280" y="410678"/>
            <a:ext cx="4004109" cy="461665"/>
          </a:xfrm>
          <a:prstGeom prst="rect">
            <a:avLst/>
          </a:prstGeom>
          <a:noFill/>
        </p:spPr>
        <p:txBody>
          <a:bodyPr wrap="square" rtlCol="0">
            <a:spAutoFit/>
          </a:bodyPr>
          <a:lstStyle/>
          <a:p>
            <a:r>
              <a:rPr lang="en-US" sz="2400" b="1" dirty="0"/>
              <a:t>Contents :</a:t>
            </a:r>
          </a:p>
        </p:txBody>
      </p:sp>
      <p:sp>
        <p:nvSpPr>
          <p:cNvPr id="3" name="TextBox 2">
            <a:extLst>
              <a:ext uri="{FF2B5EF4-FFF2-40B4-BE49-F238E27FC236}">
                <a16:creationId xmlns:a16="http://schemas.microsoft.com/office/drawing/2014/main" id="{983E9B16-D273-42C2-A151-24B2659B6DC4}"/>
              </a:ext>
            </a:extLst>
          </p:cNvPr>
          <p:cNvSpPr txBox="1"/>
          <p:nvPr/>
        </p:nvSpPr>
        <p:spPr>
          <a:xfrm>
            <a:off x="1203158" y="1424539"/>
            <a:ext cx="4514248" cy="4339650"/>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Objectives of the Uber Data Analysis</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What is Uber data analysis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Why data is important for Uber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Feasibility study of Uber data Analysis</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Requirement analysis </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Technologies Used</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Errors and bugs identified and it’s solutions</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Implementation of Project</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03CF3E-1D20-4F06-989E-05D78BB66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613" y="1607072"/>
            <a:ext cx="4514246" cy="4158460"/>
          </a:xfrm>
          <a:prstGeom prst="rect">
            <a:avLst/>
          </a:prstGeom>
        </p:spPr>
      </p:pic>
    </p:spTree>
    <p:extLst>
      <p:ext uri="{BB962C8B-B14F-4D97-AF65-F5344CB8AC3E}">
        <p14:creationId xmlns:p14="http://schemas.microsoft.com/office/powerpoint/2010/main" val="201953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A2DE6-B716-4D18-93AB-061873B4824C}"/>
              </a:ext>
            </a:extLst>
          </p:cNvPr>
          <p:cNvSpPr txBox="1"/>
          <p:nvPr/>
        </p:nvSpPr>
        <p:spPr>
          <a:xfrm>
            <a:off x="875899" y="681607"/>
            <a:ext cx="412923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OBJECTIVES :</a:t>
            </a:r>
          </a:p>
        </p:txBody>
      </p:sp>
      <p:sp>
        <p:nvSpPr>
          <p:cNvPr id="4" name="TextBox 3">
            <a:extLst>
              <a:ext uri="{FF2B5EF4-FFF2-40B4-BE49-F238E27FC236}">
                <a16:creationId xmlns:a16="http://schemas.microsoft.com/office/drawing/2014/main" id="{A789706A-1F53-453F-BA8F-D6473F7EC670}"/>
              </a:ext>
            </a:extLst>
          </p:cNvPr>
          <p:cNvSpPr txBox="1"/>
          <p:nvPr/>
        </p:nvSpPr>
        <p:spPr>
          <a:xfrm>
            <a:off x="875899" y="1578543"/>
            <a:ext cx="7594333"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process of data analysis uses analytical and logical reasoning to gain information from the data. </a:t>
            </a:r>
          </a:p>
          <a:p>
            <a:pPr algn="just"/>
            <a:r>
              <a:rPr lang="en-US" dirty="0">
                <a:latin typeface="Times New Roman" panose="02020603050405020304" pitchFamily="18" charset="0"/>
                <a:cs typeface="Times New Roman" panose="02020603050405020304" pitchFamily="18" charset="0"/>
              </a:rPr>
              <a:t>The main purpose of Uber data analysis is to find meaning in data so that the derived knowledge can be used to make informed decisions</a:t>
            </a:r>
          </a:p>
        </p:txBody>
      </p:sp>
      <p:pic>
        <p:nvPicPr>
          <p:cNvPr id="6" name="Picture 5">
            <a:extLst>
              <a:ext uri="{FF2B5EF4-FFF2-40B4-BE49-F238E27FC236}">
                <a16:creationId xmlns:a16="http://schemas.microsoft.com/office/drawing/2014/main" id="{75B79B07-F972-4E24-AF1E-AEEB31FC8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052" y="3190624"/>
            <a:ext cx="5256847" cy="3200549"/>
          </a:xfrm>
          <a:prstGeom prst="rect">
            <a:avLst/>
          </a:prstGeom>
        </p:spPr>
      </p:pic>
    </p:spTree>
    <p:extLst>
      <p:ext uri="{BB962C8B-B14F-4D97-AF65-F5344CB8AC3E}">
        <p14:creationId xmlns:p14="http://schemas.microsoft.com/office/powerpoint/2010/main" val="99233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2C8C5-A5CE-4A48-BA7F-2449EEEF55C1}"/>
              </a:ext>
            </a:extLst>
          </p:cNvPr>
          <p:cNvSpPr txBox="1"/>
          <p:nvPr/>
        </p:nvSpPr>
        <p:spPr>
          <a:xfrm>
            <a:off x="875899" y="500514"/>
            <a:ext cx="4985886" cy="400110"/>
          </a:xfrm>
          <a:prstGeom prst="rect">
            <a:avLst/>
          </a:prstGeom>
          <a:noFill/>
        </p:spPr>
        <p:txBody>
          <a:bodyPr wrap="square" rtlCol="0">
            <a:spAutoFit/>
          </a:bodyPr>
          <a:lstStyle/>
          <a:p>
            <a:r>
              <a:rPr lang="en-US" sz="2000" b="1" dirty="0"/>
              <a:t>What is UBER Data Analysis :</a:t>
            </a:r>
          </a:p>
        </p:txBody>
      </p:sp>
      <p:sp>
        <p:nvSpPr>
          <p:cNvPr id="3" name="TextBox 2">
            <a:extLst>
              <a:ext uri="{FF2B5EF4-FFF2-40B4-BE49-F238E27FC236}">
                <a16:creationId xmlns:a16="http://schemas.microsoft.com/office/drawing/2014/main" id="{969A356C-839F-4CA1-8245-E58892350DE2}"/>
              </a:ext>
            </a:extLst>
          </p:cNvPr>
          <p:cNvSpPr txBox="1"/>
          <p:nvPr/>
        </p:nvSpPr>
        <p:spPr>
          <a:xfrm>
            <a:off x="798896" y="1193532"/>
            <a:ext cx="693981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Uber uses your personal data in an anonymized and    aggregated from to closely monitor which features of the service are used most.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analyze usage patterns and to determine where we should offer or focus our services.</a:t>
            </a:r>
          </a:p>
        </p:txBody>
      </p:sp>
      <p:sp>
        <p:nvSpPr>
          <p:cNvPr id="4" name="Rectangle 3">
            <a:extLst>
              <a:ext uri="{FF2B5EF4-FFF2-40B4-BE49-F238E27FC236}">
                <a16:creationId xmlns:a16="http://schemas.microsoft.com/office/drawing/2014/main" id="{8CD033B6-2E0E-40AF-816B-85C57B87777F}"/>
              </a:ext>
            </a:extLst>
          </p:cNvPr>
          <p:cNvSpPr/>
          <p:nvPr/>
        </p:nvSpPr>
        <p:spPr>
          <a:xfrm>
            <a:off x="798895" y="1071978"/>
            <a:ext cx="7440329" cy="1834852"/>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4FBA648-8EC0-405C-B0BB-E2B942838253}"/>
              </a:ext>
            </a:extLst>
          </p:cNvPr>
          <p:cNvSpPr txBox="1"/>
          <p:nvPr/>
        </p:nvSpPr>
        <p:spPr>
          <a:xfrm>
            <a:off x="4591251" y="3379557"/>
            <a:ext cx="4225491" cy="400110"/>
          </a:xfrm>
          <a:prstGeom prst="rect">
            <a:avLst/>
          </a:prstGeom>
          <a:noFill/>
        </p:spPr>
        <p:txBody>
          <a:bodyPr wrap="square" rtlCol="0">
            <a:spAutoFit/>
          </a:bodyPr>
          <a:lstStyle/>
          <a:p>
            <a:r>
              <a:rPr lang="en-US" sz="2000" b="1" dirty="0"/>
              <a:t>Why Data is Important For UBER ?</a:t>
            </a:r>
          </a:p>
        </p:txBody>
      </p:sp>
      <p:sp>
        <p:nvSpPr>
          <p:cNvPr id="6" name="TextBox 5">
            <a:extLst>
              <a:ext uri="{FF2B5EF4-FFF2-40B4-BE49-F238E27FC236}">
                <a16:creationId xmlns:a16="http://schemas.microsoft.com/office/drawing/2014/main" id="{C355A0A6-7D92-4378-83CB-57429FC63AB8}"/>
              </a:ext>
            </a:extLst>
          </p:cNvPr>
          <p:cNvSpPr txBox="1"/>
          <p:nvPr/>
        </p:nvSpPr>
        <p:spPr>
          <a:xfrm>
            <a:off x="4918509" y="4427621"/>
            <a:ext cx="694944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Uber stores and analyses data on every single trips the users take which is leveraged to predict the demand of cars, set the fares and allocate sufficient resources.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Uber team use Uber data to calculate driver incentive payments and predicts many other real time events.</a:t>
            </a:r>
          </a:p>
        </p:txBody>
      </p:sp>
      <p:sp>
        <p:nvSpPr>
          <p:cNvPr id="7" name="Rectangle 6">
            <a:extLst>
              <a:ext uri="{FF2B5EF4-FFF2-40B4-BE49-F238E27FC236}">
                <a16:creationId xmlns:a16="http://schemas.microsoft.com/office/drawing/2014/main" id="{773F7AB5-6AC8-44E9-A191-87DBA1507D3A}"/>
              </a:ext>
            </a:extLst>
          </p:cNvPr>
          <p:cNvSpPr/>
          <p:nvPr/>
        </p:nvSpPr>
        <p:spPr>
          <a:xfrm>
            <a:off x="4706754" y="3984859"/>
            <a:ext cx="7276699" cy="228118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30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3C7D85-E27F-435E-BD5F-E2344B98F387}"/>
              </a:ext>
            </a:extLst>
          </p:cNvPr>
          <p:cNvSpPr txBox="1"/>
          <p:nvPr/>
        </p:nvSpPr>
        <p:spPr>
          <a:xfrm>
            <a:off x="4700587" y="142875"/>
            <a:ext cx="4286250" cy="461665"/>
          </a:xfrm>
          <a:prstGeom prst="rect">
            <a:avLst/>
          </a:prstGeom>
          <a:noFill/>
        </p:spPr>
        <p:txBody>
          <a:bodyPr wrap="square" rtlCol="0">
            <a:spAutoFit/>
          </a:bodyPr>
          <a:lstStyle/>
          <a:p>
            <a:r>
              <a:rPr lang="en-US" sz="2400" b="1" dirty="0"/>
              <a:t>Literature review</a:t>
            </a:r>
          </a:p>
        </p:txBody>
      </p:sp>
      <p:pic>
        <p:nvPicPr>
          <p:cNvPr id="9" name="Picture 8">
            <a:extLst>
              <a:ext uri="{FF2B5EF4-FFF2-40B4-BE49-F238E27FC236}">
                <a16:creationId xmlns:a16="http://schemas.microsoft.com/office/drawing/2014/main" id="{88D899BD-3896-46BB-90C3-76F67FB6B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775" y="857250"/>
            <a:ext cx="5800725" cy="4219576"/>
          </a:xfrm>
          <a:prstGeom prst="rect">
            <a:avLst/>
          </a:prstGeom>
        </p:spPr>
      </p:pic>
      <p:sp>
        <p:nvSpPr>
          <p:cNvPr id="10" name="TextBox 9">
            <a:extLst>
              <a:ext uri="{FF2B5EF4-FFF2-40B4-BE49-F238E27FC236}">
                <a16:creationId xmlns:a16="http://schemas.microsoft.com/office/drawing/2014/main" id="{87D7651C-4974-4B40-831F-27B4828F1182}"/>
              </a:ext>
            </a:extLst>
          </p:cNvPr>
          <p:cNvSpPr txBox="1"/>
          <p:nvPr/>
        </p:nvSpPr>
        <p:spPr>
          <a:xfrm>
            <a:off x="238125" y="1552575"/>
            <a:ext cx="2486025" cy="203132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Existing System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Online Transaction Processing (OLTP)</a:t>
            </a:r>
          </a:p>
          <a:p>
            <a:pPr algn="just"/>
            <a:r>
              <a:rPr lang="en-US" dirty="0">
                <a:latin typeface="Times New Roman" panose="02020603050405020304" pitchFamily="18" charset="0"/>
                <a:cs typeface="Times New Roman" panose="02020603050405020304" pitchFamily="18" charset="0"/>
              </a:rPr>
              <a:t>Online Analytical Processing (OLAP)</a:t>
            </a:r>
          </a:p>
        </p:txBody>
      </p:sp>
      <p:sp>
        <p:nvSpPr>
          <p:cNvPr id="11" name="TextBox 10">
            <a:extLst>
              <a:ext uri="{FF2B5EF4-FFF2-40B4-BE49-F238E27FC236}">
                <a16:creationId xmlns:a16="http://schemas.microsoft.com/office/drawing/2014/main" id="{2049D909-F3CB-4C3D-88A2-BA90CB20A56C}"/>
              </a:ext>
            </a:extLst>
          </p:cNvPr>
          <p:cNvSpPr txBox="1"/>
          <p:nvPr/>
        </p:nvSpPr>
        <p:spPr>
          <a:xfrm>
            <a:off x="9410700" y="1552575"/>
            <a:ext cx="2543175"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Proposed System </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Real Time Analysis processing (RTAP)</a:t>
            </a:r>
          </a:p>
        </p:txBody>
      </p:sp>
    </p:spTree>
    <p:extLst>
      <p:ext uri="{BB962C8B-B14F-4D97-AF65-F5344CB8AC3E}">
        <p14:creationId xmlns:p14="http://schemas.microsoft.com/office/powerpoint/2010/main" val="253640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E1E38DE-EC10-4223-B65A-2653FDD4C524}"/>
              </a:ext>
            </a:extLst>
          </p:cNvPr>
          <p:cNvSpPr/>
          <p:nvPr/>
        </p:nvSpPr>
        <p:spPr>
          <a:xfrm>
            <a:off x="4629753" y="2743200"/>
            <a:ext cx="2733574" cy="1694046"/>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287054-B7D7-400F-AA1B-84BDD063666C}"/>
              </a:ext>
            </a:extLst>
          </p:cNvPr>
          <p:cNvSpPr txBox="1"/>
          <p:nvPr/>
        </p:nvSpPr>
        <p:spPr>
          <a:xfrm>
            <a:off x="4918509" y="3044337"/>
            <a:ext cx="287795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Feasibility study </a:t>
            </a:r>
          </a:p>
          <a:p>
            <a:r>
              <a:rPr lang="en-US" b="1" dirty="0">
                <a:latin typeface="Times New Roman" panose="02020603050405020304" pitchFamily="18" charset="0"/>
                <a:cs typeface="Times New Roman" panose="02020603050405020304" pitchFamily="18" charset="0"/>
              </a:rPr>
              <a:t> 		Of </a:t>
            </a:r>
          </a:p>
          <a:p>
            <a:r>
              <a:rPr lang="en-US" b="1" dirty="0">
                <a:latin typeface="Times New Roman" panose="02020603050405020304" pitchFamily="18" charset="0"/>
                <a:cs typeface="Times New Roman" panose="02020603050405020304" pitchFamily="18" charset="0"/>
              </a:rPr>
              <a:t>Uber Data Analysis</a:t>
            </a:r>
          </a:p>
        </p:txBody>
      </p:sp>
      <p:sp>
        <p:nvSpPr>
          <p:cNvPr id="4" name="Arrow: Right 3">
            <a:extLst>
              <a:ext uri="{FF2B5EF4-FFF2-40B4-BE49-F238E27FC236}">
                <a16:creationId xmlns:a16="http://schemas.microsoft.com/office/drawing/2014/main" id="{7CD3D0CA-A218-4CFD-8393-3D875F5A47EB}"/>
              </a:ext>
            </a:extLst>
          </p:cNvPr>
          <p:cNvSpPr/>
          <p:nvPr/>
        </p:nvSpPr>
        <p:spPr>
          <a:xfrm rot="16200000">
            <a:off x="5491214" y="1917832"/>
            <a:ext cx="1010653" cy="640082"/>
          </a:xfrm>
          <a:prstGeom prst="rightArrow">
            <a:avLst>
              <a:gd name="adj1" fmla="val 50000"/>
              <a:gd name="adj2" fmla="val 6538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D5CF9BD6-3CAE-4317-B288-684BA13902F4}"/>
              </a:ext>
            </a:extLst>
          </p:cNvPr>
          <p:cNvSpPr/>
          <p:nvPr/>
        </p:nvSpPr>
        <p:spPr>
          <a:xfrm>
            <a:off x="7363327" y="3273792"/>
            <a:ext cx="933650" cy="632861"/>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1976AF72-7C67-44D7-B8B5-B55729237FD5}"/>
              </a:ext>
            </a:extLst>
          </p:cNvPr>
          <p:cNvSpPr/>
          <p:nvPr/>
        </p:nvSpPr>
        <p:spPr>
          <a:xfrm rot="10800000">
            <a:off x="3696103" y="3273791"/>
            <a:ext cx="933650" cy="632861"/>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Arrow: Right 6">
            <a:extLst>
              <a:ext uri="{FF2B5EF4-FFF2-40B4-BE49-F238E27FC236}">
                <a16:creationId xmlns:a16="http://schemas.microsoft.com/office/drawing/2014/main" id="{7C807630-8207-4E42-9A7B-9D2E5E01E036}"/>
              </a:ext>
            </a:extLst>
          </p:cNvPr>
          <p:cNvSpPr/>
          <p:nvPr/>
        </p:nvSpPr>
        <p:spPr>
          <a:xfrm rot="5400000">
            <a:off x="5574229" y="4587642"/>
            <a:ext cx="933650" cy="632861"/>
          </a:xfrm>
          <a:prstGeom prst="rightArrow">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7D6BEC8-4FA5-4137-AA79-58D47CF44E5E}"/>
              </a:ext>
            </a:extLst>
          </p:cNvPr>
          <p:cNvSpPr/>
          <p:nvPr/>
        </p:nvSpPr>
        <p:spPr>
          <a:xfrm>
            <a:off x="4717581" y="377442"/>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8FFF916B-973F-486C-910A-E7323E460870}"/>
              </a:ext>
            </a:extLst>
          </p:cNvPr>
          <p:cNvSpPr/>
          <p:nvPr/>
        </p:nvSpPr>
        <p:spPr>
          <a:xfrm>
            <a:off x="4717580" y="5370897"/>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6D540411-135C-4955-96CD-9698AD479D2F}"/>
              </a:ext>
            </a:extLst>
          </p:cNvPr>
          <p:cNvSpPr/>
          <p:nvPr/>
        </p:nvSpPr>
        <p:spPr>
          <a:xfrm>
            <a:off x="8296977" y="2959768"/>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402C6FD4-A80B-4998-8A2D-430ECFBAA02E}"/>
              </a:ext>
            </a:extLst>
          </p:cNvPr>
          <p:cNvSpPr/>
          <p:nvPr/>
        </p:nvSpPr>
        <p:spPr>
          <a:xfrm>
            <a:off x="1049152" y="2959768"/>
            <a:ext cx="2646948" cy="1260908"/>
          </a:xfrm>
          <a:prstGeom prst="ellipse">
            <a:avLst/>
          </a:prstGeom>
          <a:noFill/>
          <a:ln w="762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4989AA0-0A88-447E-B184-739D5066CF2B}"/>
              </a:ext>
            </a:extLst>
          </p:cNvPr>
          <p:cNvSpPr txBox="1"/>
          <p:nvPr/>
        </p:nvSpPr>
        <p:spPr>
          <a:xfrm>
            <a:off x="4991901" y="790161"/>
            <a:ext cx="248331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Market Feasibility</a:t>
            </a:r>
          </a:p>
        </p:txBody>
      </p:sp>
      <p:sp>
        <p:nvSpPr>
          <p:cNvPr id="13" name="TextBox 12">
            <a:extLst>
              <a:ext uri="{FF2B5EF4-FFF2-40B4-BE49-F238E27FC236}">
                <a16:creationId xmlns:a16="http://schemas.microsoft.com/office/drawing/2014/main" id="{A9B82216-F1A2-4899-BD41-EEF6A45AC6F4}"/>
              </a:ext>
            </a:extLst>
          </p:cNvPr>
          <p:cNvSpPr txBox="1"/>
          <p:nvPr/>
        </p:nvSpPr>
        <p:spPr>
          <a:xfrm>
            <a:off x="8927433" y="3273791"/>
            <a:ext cx="1761424"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Operational Feasibility</a:t>
            </a:r>
          </a:p>
        </p:txBody>
      </p:sp>
      <p:sp>
        <p:nvSpPr>
          <p:cNvPr id="14" name="TextBox 13">
            <a:extLst>
              <a:ext uri="{FF2B5EF4-FFF2-40B4-BE49-F238E27FC236}">
                <a16:creationId xmlns:a16="http://schemas.microsoft.com/office/drawing/2014/main" id="{D20AB949-8F95-47AD-879D-70A207D81F32}"/>
              </a:ext>
            </a:extLst>
          </p:cNvPr>
          <p:cNvSpPr txBox="1"/>
          <p:nvPr/>
        </p:nvSpPr>
        <p:spPr>
          <a:xfrm>
            <a:off x="1528011" y="3236259"/>
            <a:ext cx="248331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Financial</a:t>
            </a:r>
          </a:p>
          <a:p>
            <a:r>
              <a:rPr lang="en-US" b="1" dirty="0">
                <a:latin typeface="Times New Roman" panose="02020603050405020304" pitchFamily="18" charset="0"/>
                <a:cs typeface="Times New Roman" panose="02020603050405020304" pitchFamily="18" charset="0"/>
              </a:rPr>
              <a:t>Feasibility</a:t>
            </a:r>
          </a:p>
        </p:txBody>
      </p:sp>
      <p:sp>
        <p:nvSpPr>
          <p:cNvPr id="15" name="TextBox 14">
            <a:extLst>
              <a:ext uri="{FF2B5EF4-FFF2-40B4-BE49-F238E27FC236}">
                <a16:creationId xmlns:a16="http://schemas.microsoft.com/office/drawing/2014/main" id="{910DD011-4B9D-473F-9B8F-93DB313965DA}"/>
              </a:ext>
            </a:extLst>
          </p:cNvPr>
          <p:cNvSpPr txBox="1"/>
          <p:nvPr/>
        </p:nvSpPr>
        <p:spPr>
          <a:xfrm>
            <a:off x="5376912" y="5691734"/>
            <a:ext cx="209830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Technical Feasibility</a:t>
            </a:r>
          </a:p>
        </p:txBody>
      </p:sp>
    </p:spTree>
    <p:extLst>
      <p:ext uri="{BB962C8B-B14F-4D97-AF65-F5344CB8AC3E}">
        <p14:creationId xmlns:p14="http://schemas.microsoft.com/office/powerpoint/2010/main" val="260147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0B151D-8DB1-47D1-BCDC-7DCCFEE70BB3}"/>
              </a:ext>
            </a:extLst>
          </p:cNvPr>
          <p:cNvSpPr txBox="1"/>
          <p:nvPr/>
        </p:nvSpPr>
        <p:spPr>
          <a:xfrm>
            <a:off x="2242686" y="1790299"/>
            <a:ext cx="7902341"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Uber is part of the taxi industry. The industry has traditionally been managed by federal and state regulated licensing. The taxi industry is largest in urban areas or cities that include a high immigrant population or a history of mass immigration. The taxi industry is developed specifically for transportation of people from one location to another. The largest advantage that Uber has over any taxi service is the ability to meet supply and demand based on their mobile app. The incredible number of drivers allows Uber to deliver quickly and effectively based on a heat map which displays the most demanding locations.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By analyzing uber trips, we can draw many patterns like which day has the highest and the lowest trips or the busiest hour for uber and many other patterns</a:t>
            </a:r>
          </a:p>
        </p:txBody>
      </p:sp>
      <p:sp>
        <p:nvSpPr>
          <p:cNvPr id="3" name="TextBox 2">
            <a:extLst>
              <a:ext uri="{FF2B5EF4-FFF2-40B4-BE49-F238E27FC236}">
                <a16:creationId xmlns:a16="http://schemas.microsoft.com/office/drawing/2014/main" id="{BBD0FAA3-B527-4D18-8BE0-45FCB4C68ED5}"/>
              </a:ext>
            </a:extLst>
          </p:cNvPr>
          <p:cNvSpPr txBox="1"/>
          <p:nvPr/>
        </p:nvSpPr>
        <p:spPr>
          <a:xfrm>
            <a:off x="2242686" y="1041314"/>
            <a:ext cx="505326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Market Feasibility </a:t>
            </a:r>
            <a:r>
              <a:rPr lang="en-US" b="1"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D542BE02-7C46-440B-9C7D-33BB6BC1B796}"/>
              </a:ext>
            </a:extLst>
          </p:cNvPr>
          <p:cNvSpPr txBox="1"/>
          <p:nvPr/>
        </p:nvSpPr>
        <p:spPr>
          <a:xfrm>
            <a:off x="1838425" y="5977288"/>
            <a:ext cx="8816741"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Market Feasible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1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F1DC46-6540-4787-9BE4-5B0009060382}"/>
              </a:ext>
            </a:extLst>
          </p:cNvPr>
          <p:cNvSpPr txBox="1"/>
          <p:nvPr/>
        </p:nvSpPr>
        <p:spPr>
          <a:xfrm>
            <a:off x="1848051" y="972152"/>
            <a:ext cx="63045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Operational Feasibility :</a:t>
            </a:r>
          </a:p>
        </p:txBody>
      </p:sp>
      <p:sp>
        <p:nvSpPr>
          <p:cNvPr id="4" name="TextBox 3">
            <a:extLst>
              <a:ext uri="{FF2B5EF4-FFF2-40B4-BE49-F238E27FC236}">
                <a16:creationId xmlns:a16="http://schemas.microsoft.com/office/drawing/2014/main" id="{DA2DA866-351B-4560-99E3-F4487FA27443}"/>
              </a:ext>
            </a:extLst>
          </p:cNvPr>
          <p:cNvSpPr txBox="1"/>
          <p:nvPr/>
        </p:nvSpPr>
        <p:spPr>
          <a:xfrm>
            <a:off x="1848051" y="2050181"/>
            <a:ext cx="8296976"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approach to expand Uber’s brand will allow the company to develop a stable foothold for legalities while also making sure the business is expanding into larger circles by partnering with potentially successful markets.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Uber Data Analysis used different tools to identify relevant data from the given data set by using different technologies.</a:t>
            </a:r>
          </a:p>
        </p:txBody>
      </p:sp>
      <p:sp>
        <p:nvSpPr>
          <p:cNvPr id="5" name="TextBox 4">
            <a:extLst>
              <a:ext uri="{FF2B5EF4-FFF2-40B4-BE49-F238E27FC236}">
                <a16:creationId xmlns:a16="http://schemas.microsoft.com/office/drawing/2014/main" id="{C705A5E2-D967-4E2B-9A18-FB6700D80184}"/>
              </a:ext>
            </a:extLst>
          </p:cNvPr>
          <p:cNvSpPr txBox="1"/>
          <p:nvPr/>
        </p:nvSpPr>
        <p:spPr>
          <a:xfrm>
            <a:off x="1848051" y="5505651"/>
            <a:ext cx="7950467"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From these it is clear that the project is operationally Feasible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466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401</TotalTime>
  <Words>1281</Words>
  <Application>Microsoft Office PowerPoint</Application>
  <PresentationFormat>Widescreen</PresentationFormat>
  <Paragraphs>151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Jena</dc:creator>
  <cp:lastModifiedBy>Ashutosh Malla</cp:lastModifiedBy>
  <cp:revision>24</cp:revision>
  <dcterms:created xsi:type="dcterms:W3CDTF">2021-10-29T12:04:19Z</dcterms:created>
  <dcterms:modified xsi:type="dcterms:W3CDTF">2022-03-03T03:43:39Z</dcterms:modified>
</cp:coreProperties>
</file>