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8" r:id="rId2"/>
    <p:sldId id="268" r:id="rId3"/>
    <p:sldId id="274" r:id="rId4"/>
    <p:sldId id="275" r:id="rId5"/>
    <p:sldId id="276" r:id="rId6"/>
    <p:sldId id="261" r:id="rId7"/>
    <p:sldId id="259" r:id="rId8"/>
    <p:sldId id="280" r:id="rId9"/>
    <p:sldId id="260" r:id="rId10"/>
    <p:sldId id="262" r:id="rId11"/>
    <p:sldId id="265" r:id="rId12"/>
    <p:sldId id="264" r:id="rId13"/>
    <p:sldId id="267" r:id="rId14"/>
    <p:sldId id="266" r:id="rId15"/>
    <p:sldId id="288" r:id="rId16"/>
    <p:sldId id="283" r:id="rId17"/>
    <p:sldId id="284" r:id="rId18"/>
    <p:sldId id="285" r:id="rId19"/>
    <p:sldId id="286" r:id="rId20"/>
    <p:sldId id="287" r:id="rId21"/>
    <p:sldId id="293" r:id="rId22"/>
    <p:sldId id="291" r:id="rId23"/>
    <p:sldId id="294" r:id="rId24"/>
    <p:sldId id="295" r:id="rId25"/>
    <p:sldId id="296" r:id="rId26"/>
    <p:sldId id="297" r:id="rId27"/>
    <p:sldId id="298" r:id="rId28"/>
    <p:sldId id="299" r:id="rId29"/>
    <p:sldId id="269" r:id="rId30"/>
    <p:sldId id="289" r:id="rId31"/>
    <p:sldId id="29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inash Jena" initials="AJ" lastIdx="1" clrIdx="0">
    <p:extLst>
      <p:ext uri="{19B8F6BF-5375-455C-9EA6-DF929625EA0E}">
        <p15:presenceInfo xmlns:p15="http://schemas.microsoft.com/office/powerpoint/2012/main" userId="49b35683a51d92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1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2127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61777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76089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19051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51924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59235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67669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8026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66457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91127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96779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509A250-FF31-4206-8172-F9D3106AACB1}" type="datetimeFigureOut">
              <a:rPr lang="en-US" dirty="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7757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509A250-FF31-4206-8172-F9D3106AACB1}" type="datetimeFigureOut">
              <a:rPr lang="en-US" dirty="0"/>
              <a:t>5/28/2022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42740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5/28/2022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16641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5/28/2022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56048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5/28/2022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84925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9356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5/28/2022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57727189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224FF3E9-9F5E-19C7-D885-86465DC07F1B}"/>
              </a:ext>
            </a:extLst>
          </p:cNvPr>
          <p:cNvSpPr txBox="1"/>
          <p:nvPr/>
        </p:nvSpPr>
        <p:spPr>
          <a:xfrm>
            <a:off x="877963" y="748306"/>
            <a:ext cx="5537199"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600" dirty="0">
                <a:latin typeface="Arial Black"/>
              </a:rPr>
              <a:t>IPL DATA ANNALYSIS</a:t>
            </a:r>
          </a:p>
          <a:p>
            <a:endParaRPr lang="en-US" dirty="0"/>
          </a:p>
        </p:txBody>
      </p:sp>
      <p:pic>
        <p:nvPicPr>
          <p:cNvPr id="5" name="Picture 5" descr="A picture containing text, clipart&#10;&#10;Description automatically generated">
            <a:extLst>
              <a:ext uri="{FF2B5EF4-FFF2-40B4-BE49-F238E27FC236}">
                <a16:creationId xmlns:a16="http://schemas.microsoft.com/office/drawing/2014/main" id="{43B4D06E-C51B-3864-DCE3-F545EAB37303}"/>
              </a:ext>
            </a:extLst>
          </p:cNvPr>
          <p:cNvPicPr>
            <a:picLocks noChangeAspect="1"/>
          </p:cNvPicPr>
          <p:nvPr/>
        </p:nvPicPr>
        <p:blipFill>
          <a:blip r:embed="rId2"/>
          <a:stretch>
            <a:fillRect/>
          </a:stretch>
        </p:blipFill>
        <p:spPr>
          <a:xfrm>
            <a:off x="877963" y="1755861"/>
            <a:ext cx="5415886" cy="26274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1">
            <a:extLst>
              <a:ext uri="{FF2B5EF4-FFF2-40B4-BE49-F238E27FC236}">
                <a16:creationId xmlns:a16="http://schemas.microsoft.com/office/drawing/2014/main" id="{198F958F-1234-A7FC-D59B-EFBFE85AE1AF}"/>
              </a:ext>
            </a:extLst>
          </p:cNvPr>
          <p:cNvSpPr txBox="1"/>
          <p:nvPr/>
        </p:nvSpPr>
        <p:spPr>
          <a:xfrm>
            <a:off x="7723204" y="3860138"/>
            <a:ext cx="4312118" cy="523220"/>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b="1" dirty="0">
                <a:latin typeface="Times New Roman"/>
                <a:cs typeface="Times New Roman"/>
              </a:rPr>
              <a:t>PROJECT</a:t>
            </a:r>
            <a:r>
              <a:rPr lang="en-US" sz="2800" b="1" dirty="0">
                <a:solidFill>
                  <a:schemeClr val="bg1"/>
                </a:solidFill>
                <a:latin typeface="Times New Roman"/>
                <a:cs typeface="Times New Roman"/>
              </a:rPr>
              <a:t>  </a:t>
            </a:r>
            <a:r>
              <a:rPr lang="en-US" sz="2800" b="1" dirty="0">
                <a:latin typeface="Times New Roman"/>
                <a:cs typeface="Times New Roman"/>
              </a:rPr>
              <a:t>PARTNER</a:t>
            </a:r>
            <a:r>
              <a:rPr lang="en-US" sz="2800" b="1" dirty="0">
                <a:solidFill>
                  <a:schemeClr val="bg1"/>
                </a:solidFill>
                <a:latin typeface="Times New Roman"/>
                <a:cs typeface="Times New Roman"/>
              </a:rPr>
              <a:t> :</a:t>
            </a:r>
          </a:p>
        </p:txBody>
      </p:sp>
      <p:sp>
        <p:nvSpPr>
          <p:cNvPr id="7" name="TextBox 1">
            <a:extLst>
              <a:ext uri="{FF2B5EF4-FFF2-40B4-BE49-F238E27FC236}">
                <a16:creationId xmlns:a16="http://schemas.microsoft.com/office/drawing/2014/main" id="{0D0F067F-DADE-8A96-5251-9559CE90FF59}"/>
              </a:ext>
            </a:extLst>
          </p:cNvPr>
          <p:cNvSpPr txBox="1"/>
          <p:nvPr/>
        </p:nvSpPr>
        <p:spPr>
          <a:xfrm>
            <a:off x="7694392" y="4367207"/>
            <a:ext cx="4380030" cy="1200329"/>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mj-lt"/>
              <a:buAutoNum type="arabicPeriod"/>
            </a:pPr>
            <a:r>
              <a:rPr lang="en-US" dirty="0">
                <a:latin typeface="Times New Roman"/>
                <a:cs typeface="Times New Roman"/>
              </a:rPr>
              <a:t>Mohit Samal(1801104139)</a:t>
            </a:r>
          </a:p>
          <a:p>
            <a:pPr marL="342900" indent="-342900">
              <a:buAutoNum type="arabicPeriod"/>
            </a:pPr>
            <a:r>
              <a:rPr lang="en-US" dirty="0">
                <a:latin typeface="Times New Roman"/>
                <a:cs typeface="Times New Roman"/>
              </a:rPr>
              <a:t>Abinash Jena (1921104019)</a:t>
            </a:r>
            <a:endParaRPr lang="en-US" dirty="0">
              <a:ea typeface="+mn-lt"/>
              <a:cs typeface="+mn-lt"/>
            </a:endParaRPr>
          </a:p>
          <a:p>
            <a:pPr marL="342900" indent="-342900">
              <a:buAutoNum type="arabicPeriod"/>
            </a:pPr>
            <a:r>
              <a:rPr lang="en-US" dirty="0">
                <a:latin typeface="Times New Roman"/>
                <a:cs typeface="Times New Roman"/>
              </a:rPr>
              <a:t>Ashutosh Malla (1921104021)</a:t>
            </a:r>
            <a:endParaRPr lang="en-US" dirty="0">
              <a:ea typeface="+mn-lt"/>
              <a:cs typeface="+mn-lt"/>
            </a:endParaRPr>
          </a:p>
          <a:p>
            <a:pPr marL="342900" indent="-342900">
              <a:buAutoNum type="arabicPeriod"/>
            </a:pPr>
            <a:r>
              <a:rPr lang="en-US" dirty="0">
                <a:latin typeface="Times New Roman"/>
                <a:cs typeface="Times New Roman"/>
              </a:rPr>
              <a:t>Soubhagya Ranjan Pradhan(1801104238)</a:t>
            </a:r>
          </a:p>
        </p:txBody>
      </p:sp>
      <p:sp>
        <p:nvSpPr>
          <p:cNvPr id="8" name="TextBox 1">
            <a:extLst>
              <a:ext uri="{FF2B5EF4-FFF2-40B4-BE49-F238E27FC236}">
                <a16:creationId xmlns:a16="http://schemas.microsoft.com/office/drawing/2014/main" id="{0A306806-974D-7319-77E3-07F0097F7084}"/>
              </a:ext>
            </a:extLst>
          </p:cNvPr>
          <p:cNvSpPr txBox="1"/>
          <p:nvPr/>
        </p:nvSpPr>
        <p:spPr>
          <a:xfrm>
            <a:off x="7774004" y="5575300"/>
            <a:ext cx="4555156" cy="923330"/>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latin typeface="Times New Roman"/>
                <a:cs typeface="Times New Roman"/>
              </a:rPr>
              <a:t>Guided By :</a:t>
            </a:r>
          </a:p>
          <a:p>
            <a:r>
              <a:rPr lang="en-US" dirty="0" err="1">
                <a:latin typeface="Times New Roman"/>
                <a:cs typeface="Times New Roman"/>
              </a:rPr>
              <a:t>Mr</a:t>
            </a:r>
            <a:r>
              <a:rPr lang="en-US" dirty="0">
                <a:latin typeface="Times New Roman"/>
                <a:cs typeface="Times New Roman"/>
              </a:rPr>
              <a:t> Amiya Bhusan </a:t>
            </a:r>
            <a:r>
              <a:rPr lang="en-US" dirty="0" err="1">
                <a:latin typeface="Times New Roman"/>
                <a:cs typeface="Times New Roman"/>
              </a:rPr>
              <a:t>Bagjdav</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209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p:cTn id="1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6">
                                            <p:txEl>
                                              <p:pRg st="0" end="0"/>
                                            </p:txEl>
                                          </p:spTgt>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0B151D-8DB1-47D1-BCDC-7DCCFEE70BB3}"/>
              </a:ext>
            </a:extLst>
          </p:cNvPr>
          <p:cNvSpPr txBox="1"/>
          <p:nvPr/>
        </p:nvSpPr>
        <p:spPr>
          <a:xfrm>
            <a:off x="1219104" y="1960896"/>
            <a:ext cx="10040490" cy="1938992"/>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sz="2000" dirty="0">
                <a:latin typeface="Times New Roman"/>
                <a:ea typeface="+mn-lt"/>
                <a:cs typeface="+mn-lt"/>
              </a:rPr>
              <a:t>IPL teams have started hiring proper companies who are experts in such Data Analysis. Performance Analytics Companies that analyze how good players are, and develop strategies for that players. These Data Analysis companies analyze data about players in detail to understand who is good at what aspect. In IPL a metric that they use, is MVPI or The Most Valuable Player Index, which is a weighted composite score of the different attributes of a player.</a:t>
            </a:r>
          </a:p>
        </p:txBody>
      </p:sp>
      <p:sp>
        <p:nvSpPr>
          <p:cNvPr id="3" name="TextBox 2">
            <a:extLst>
              <a:ext uri="{FF2B5EF4-FFF2-40B4-BE49-F238E27FC236}">
                <a16:creationId xmlns:a16="http://schemas.microsoft.com/office/drawing/2014/main" id="{BBD0FAA3-B527-4D18-8BE0-45FCB4C68ED5}"/>
              </a:ext>
            </a:extLst>
          </p:cNvPr>
          <p:cNvSpPr txBox="1"/>
          <p:nvPr/>
        </p:nvSpPr>
        <p:spPr>
          <a:xfrm>
            <a:off x="1219104" y="1018568"/>
            <a:ext cx="5053263" cy="461665"/>
          </a:xfrm>
          <a:prstGeom prst="rect">
            <a:avLst/>
          </a:prstGeom>
          <a:noFill/>
        </p:spPr>
        <p:txBody>
          <a:bodyPr wrap="square" lIns="91440" tIns="45720" rIns="91440" bIns="45720" rtlCol="0" anchor="t">
            <a:spAutoFit/>
          </a:bodyPr>
          <a:lstStyle/>
          <a:p>
            <a:r>
              <a:rPr lang="en-US" sz="2400" b="1" dirty="0">
                <a:latin typeface="Times New Roman"/>
                <a:cs typeface="Times New Roman"/>
              </a:rPr>
              <a:t>Market Feasibility :</a:t>
            </a:r>
          </a:p>
        </p:txBody>
      </p:sp>
      <p:sp>
        <p:nvSpPr>
          <p:cNvPr id="5" name="TextBox 4">
            <a:extLst>
              <a:ext uri="{FF2B5EF4-FFF2-40B4-BE49-F238E27FC236}">
                <a16:creationId xmlns:a16="http://schemas.microsoft.com/office/drawing/2014/main" id="{D542BE02-7C46-440B-9C7D-33BB6BC1B796}"/>
              </a:ext>
            </a:extLst>
          </p:cNvPr>
          <p:cNvSpPr txBox="1"/>
          <p:nvPr/>
        </p:nvSpPr>
        <p:spPr>
          <a:xfrm>
            <a:off x="1224276" y="5965915"/>
            <a:ext cx="8816741"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From these it is clear that the project is Market Feasible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718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A29D34-D466-413D-99EC-FB4FCCAF5180}"/>
              </a:ext>
            </a:extLst>
          </p:cNvPr>
          <p:cNvSpPr txBox="1"/>
          <p:nvPr/>
        </p:nvSpPr>
        <p:spPr>
          <a:xfrm>
            <a:off x="1087655" y="721895"/>
            <a:ext cx="5313145" cy="461665"/>
          </a:xfrm>
          <a:prstGeom prst="rect">
            <a:avLst/>
          </a:prstGeom>
          <a:noFill/>
        </p:spPr>
        <p:txBody>
          <a:bodyPr wrap="square" lIns="91440" tIns="45720" rIns="91440" bIns="45720" rtlCol="0" anchor="t">
            <a:spAutoFit/>
          </a:bodyPr>
          <a:lstStyle/>
          <a:p>
            <a:pPr algn="just"/>
            <a:r>
              <a:rPr lang="en-US" sz="2400" b="1" dirty="0">
                <a:latin typeface="Times New Roman"/>
                <a:cs typeface="Times New Roman"/>
              </a:rPr>
              <a:t>Technical</a:t>
            </a:r>
            <a:r>
              <a:rPr lang="en-US" b="1" dirty="0">
                <a:latin typeface="Times New Roman"/>
                <a:cs typeface="Times New Roman"/>
              </a:rPr>
              <a:t> </a:t>
            </a:r>
            <a:r>
              <a:rPr lang="en-US" sz="2400" b="1" dirty="0">
                <a:latin typeface="Times New Roman"/>
                <a:cs typeface="Times New Roman"/>
              </a:rPr>
              <a:t>Feasibility</a:t>
            </a:r>
            <a:r>
              <a:rPr lang="en-US" b="1" dirty="0">
                <a:latin typeface="Times New Roman"/>
                <a:cs typeface="Times New Roman"/>
              </a:rPr>
              <a:t> :</a:t>
            </a:r>
          </a:p>
        </p:txBody>
      </p:sp>
      <p:sp>
        <p:nvSpPr>
          <p:cNvPr id="3" name="TextBox 2">
            <a:extLst>
              <a:ext uri="{FF2B5EF4-FFF2-40B4-BE49-F238E27FC236}">
                <a16:creationId xmlns:a16="http://schemas.microsoft.com/office/drawing/2014/main" id="{EFAC6CA0-15A2-4F81-B29B-A7EB5BE7B929}"/>
              </a:ext>
            </a:extLst>
          </p:cNvPr>
          <p:cNvSpPr txBox="1"/>
          <p:nvPr/>
        </p:nvSpPr>
        <p:spPr>
          <a:xfrm>
            <a:off x="1087655" y="1809549"/>
            <a:ext cx="7103444" cy="3970318"/>
          </a:xfrm>
          <a:prstGeom prst="rect">
            <a:avLst/>
          </a:prstGeom>
          <a:noFill/>
        </p:spPr>
        <p:txBody>
          <a:bodyPr wrap="square" lIns="91440" tIns="45720" rIns="91440" bIns="45720" rtlCol="0" anchor="t">
            <a:spAutoFit/>
          </a:bodyPr>
          <a:lstStyle/>
          <a:p>
            <a:pPr algn="just"/>
            <a:r>
              <a:rPr lang="en-US" dirty="0">
                <a:latin typeface="Times New Roman"/>
                <a:cs typeface="Times New Roman"/>
              </a:rPr>
              <a:t>The Project IPL Data Analysis is complete Data Analysis Project.</a:t>
            </a:r>
          </a:p>
          <a:p>
            <a:pPr algn="just"/>
            <a:r>
              <a:rPr lang="en-US" dirty="0">
                <a:latin typeface="Times New Roman"/>
                <a:cs typeface="Times New Roman"/>
              </a:rPr>
              <a:t>The main technologies that are associated with IPL data Analysis are</a:t>
            </a:r>
          </a:p>
          <a:p>
            <a:pPr algn="just"/>
            <a:endParaRPr lang="en-US" dirty="0">
              <a:latin typeface="Times New Roman"/>
              <a:cs typeface="Times New Roman"/>
            </a:endParaRPr>
          </a:p>
          <a:p>
            <a:pPr marL="285750" indent="-285750" algn="just">
              <a:buFont typeface="Arial"/>
              <a:buChar char="•"/>
            </a:pPr>
            <a:r>
              <a:rPr lang="en-US" dirty="0">
                <a:latin typeface="Times New Roman"/>
                <a:cs typeface="Times New Roman"/>
              </a:rPr>
              <a:t>Power Bi for dash-board design</a:t>
            </a:r>
          </a:p>
          <a:p>
            <a:pPr marL="285750" indent="-285750" algn="just">
              <a:buFont typeface="Arial"/>
              <a:buChar char="•"/>
            </a:pPr>
            <a:r>
              <a:rPr lang="en-US" dirty="0">
                <a:latin typeface="Times New Roman"/>
                <a:cs typeface="Times New Roman"/>
              </a:rPr>
              <a:t>Python Machine Learning Scripting Language</a:t>
            </a:r>
          </a:p>
          <a:p>
            <a:pPr marL="285750" indent="-285750" algn="just">
              <a:buFont typeface="Arial"/>
              <a:buChar char="•"/>
            </a:pPr>
            <a:endParaRPr lang="en-US" dirty="0">
              <a:ea typeface="+mn-lt"/>
              <a:cs typeface="+mn-lt"/>
            </a:endParaRPr>
          </a:p>
          <a:p>
            <a:pPr marL="1200150" lvl="2" indent="-285750" algn="just">
              <a:buFont typeface="Arial"/>
              <a:buChar char="•"/>
            </a:pPr>
            <a:r>
              <a:rPr lang="en-US" dirty="0">
                <a:latin typeface="Times New Roman"/>
                <a:cs typeface="Times New Roman"/>
              </a:rPr>
              <a:t> </a:t>
            </a:r>
            <a:r>
              <a:rPr lang="en-US" dirty="0" err="1">
                <a:latin typeface="Times New Roman"/>
                <a:cs typeface="Times New Roman"/>
              </a:rPr>
              <a:t>Numpy</a:t>
            </a:r>
            <a:r>
              <a:rPr lang="en-US" dirty="0">
                <a:latin typeface="Times New Roman"/>
                <a:cs typeface="Times New Roman"/>
              </a:rPr>
              <a:t> </a:t>
            </a:r>
            <a:endParaRPr lang="en-US" dirty="0">
              <a:ea typeface="+mn-lt"/>
              <a:cs typeface="+mn-lt"/>
            </a:endParaRPr>
          </a:p>
          <a:p>
            <a:pPr marL="1200150" lvl="2" indent="-285750" algn="just">
              <a:buFont typeface="Arial"/>
              <a:buChar char="•"/>
            </a:pPr>
            <a:r>
              <a:rPr lang="en-US" dirty="0">
                <a:latin typeface="Times New Roman"/>
                <a:cs typeface="Times New Roman"/>
              </a:rPr>
              <a:t> Pandas </a:t>
            </a:r>
            <a:endParaRPr lang="en-US" dirty="0">
              <a:ea typeface="+mn-lt"/>
              <a:cs typeface="+mn-lt"/>
            </a:endParaRPr>
          </a:p>
          <a:p>
            <a:pPr marL="1200150" lvl="2" indent="-285750" algn="just">
              <a:buFont typeface="Arial"/>
              <a:buChar char="•"/>
            </a:pPr>
            <a:r>
              <a:rPr lang="en-US" dirty="0">
                <a:latin typeface="Times New Roman"/>
                <a:cs typeface="Times New Roman"/>
              </a:rPr>
              <a:t> Matplotlib</a:t>
            </a:r>
          </a:p>
          <a:p>
            <a:pPr marL="1200150" lvl="2" indent="-285750" algn="just">
              <a:buFont typeface="Arial"/>
              <a:buChar char="•"/>
            </a:pPr>
            <a:r>
              <a:rPr lang="en-US" dirty="0">
                <a:latin typeface="Times New Roman"/>
                <a:cs typeface="Times New Roman"/>
              </a:rPr>
              <a:t> Seaborn</a:t>
            </a:r>
          </a:p>
          <a:p>
            <a:pPr lvl="2" algn="just"/>
            <a:endParaRPr lang="en-US" dirty="0">
              <a:latin typeface="Times New Roman"/>
              <a:cs typeface="Times New Roman"/>
            </a:endParaRPr>
          </a:p>
          <a:p>
            <a:pPr lvl="2" algn="just"/>
            <a:r>
              <a:rPr lang="en-US" dirty="0">
                <a:latin typeface="Times New Roman"/>
                <a:cs typeface="Times New Roman"/>
              </a:rPr>
              <a:t>              </a:t>
            </a:r>
            <a:endParaRPr lang="en-US" dirty="0">
              <a:ea typeface="+mn-lt"/>
              <a:cs typeface="+mn-lt"/>
            </a:endParaRPr>
          </a:p>
          <a:p>
            <a:pPr marL="1200150" lvl="2" indent="-285750" algn="just">
              <a:buFont typeface="Arial"/>
              <a:buChar char="•"/>
            </a:pPr>
            <a:endParaRPr lang="en-US" dirty="0">
              <a:ea typeface="+mn-lt"/>
              <a:cs typeface="+mn-lt"/>
            </a:endParaRPr>
          </a:p>
          <a:p>
            <a:pPr marL="1200150" lvl="2" indent="-285750" algn="just">
              <a:buFont typeface="Arial"/>
              <a:buChar char="•"/>
            </a:pPr>
            <a:r>
              <a:rPr lang="en-US" dirty="0">
                <a:latin typeface="Times New Roman"/>
                <a:cs typeface="Times New Roman"/>
              </a:rPr>
              <a:t>		</a:t>
            </a:r>
          </a:p>
        </p:txBody>
      </p:sp>
      <p:sp>
        <p:nvSpPr>
          <p:cNvPr id="4" name="TextBox 3">
            <a:extLst>
              <a:ext uri="{FF2B5EF4-FFF2-40B4-BE49-F238E27FC236}">
                <a16:creationId xmlns:a16="http://schemas.microsoft.com/office/drawing/2014/main" id="{A157F81A-CAFC-4C40-B458-5E0C5B7F03A3}"/>
              </a:ext>
            </a:extLst>
          </p:cNvPr>
          <p:cNvSpPr txBox="1"/>
          <p:nvPr/>
        </p:nvSpPr>
        <p:spPr>
          <a:xfrm>
            <a:off x="1001027" y="4902703"/>
            <a:ext cx="7806089"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Each of the technologies are freely available and the technical skills are manageable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From these it is clear that the project is Technically Feasible</a:t>
            </a:r>
          </a:p>
        </p:txBody>
      </p:sp>
    </p:spTree>
    <p:extLst>
      <p:ext uri="{BB962C8B-B14F-4D97-AF65-F5344CB8AC3E}">
        <p14:creationId xmlns:p14="http://schemas.microsoft.com/office/powerpoint/2010/main" val="1510972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10F5FF-91FA-47D0-9F93-FFF8C7724AAC}"/>
              </a:ext>
            </a:extLst>
          </p:cNvPr>
          <p:cNvSpPr txBox="1"/>
          <p:nvPr/>
        </p:nvSpPr>
        <p:spPr>
          <a:xfrm>
            <a:off x="1039528" y="594980"/>
            <a:ext cx="456237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Requirement Analysis :</a:t>
            </a:r>
          </a:p>
        </p:txBody>
      </p:sp>
      <p:sp>
        <p:nvSpPr>
          <p:cNvPr id="3" name="TextBox 2">
            <a:extLst>
              <a:ext uri="{FF2B5EF4-FFF2-40B4-BE49-F238E27FC236}">
                <a16:creationId xmlns:a16="http://schemas.microsoft.com/office/drawing/2014/main" id="{D0119AB6-8E54-4BFE-A1CD-B949BA3A1973}"/>
              </a:ext>
            </a:extLst>
          </p:cNvPr>
          <p:cNvSpPr txBox="1"/>
          <p:nvPr/>
        </p:nvSpPr>
        <p:spPr>
          <a:xfrm>
            <a:off x="1110916" y="2073177"/>
            <a:ext cx="5091764"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Hardware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Core I3 processor or higher </a:t>
            </a:r>
          </a:p>
          <a:p>
            <a:r>
              <a:rPr lang="en-US" dirty="0">
                <a:latin typeface="Times New Roman" panose="02020603050405020304" pitchFamily="18" charset="0"/>
                <a:cs typeface="Times New Roman" panose="02020603050405020304" pitchFamily="18" charset="0"/>
              </a:rPr>
              <a:t>• 256 MB RAM or more </a:t>
            </a:r>
          </a:p>
          <a:p>
            <a:r>
              <a:rPr lang="en-US" dirty="0">
                <a:latin typeface="Times New Roman" panose="02020603050405020304" pitchFamily="18" charset="0"/>
                <a:cs typeface="Times New Roman" panose="02020603050405020304" pitchFamily="18" charset="0"/>
              </a:rPr>
              <a:t>• 700 MB HDD or more</a:t>
            </a:r>
          </a:p>
        </p:txBody>
      </p:sp>
      <p:sp>
        <p:nvSpPr>
          <p:cNvPr id="4" name="TextBox 3">
            <a:extLst>
              <a:ext uri="{FF2B5EF4-FFF2-40B4-BE49-F238E27FC236}">
                <a16:creationId xmlns:a16="http://schemas.microsoft.com/office/drawing/2014/main" id="{2F99972D-AA4C-4B8C-AE80-C66EC5086BDB}"/>
              </a:ext>
            </a:extLst>
          </p:cNvPr>
          <p:cNvSpPr txBox="1"/>
          <p:nvPr/>
        </p:nvSpPr>
        <p:spPr>
          <a:xfrm>
            <a:off x="6917356" y="2073177"/>
            <a:ext cx="4591250" cy="2585323"/>
          </a:xfrm>
          <a:prstGeom prst="rect">
            <a:avLst/>
          </a:prstGeom>
          <a:noFill/>
        </p:spPr>
        <p:txBody>
          <a:bodyPr wrap="square" lIns="91440" tIns="45720" rIns="91440" bIns="45720" rtlCol="0" anchor="t">
            <a:spAutoFit/>
          </a:bodyPr>
          <a:lstStyle/>
          <a:p>
            <a:r>
              <a:rPr lang="en-US" b="1" dirty="0">
                <a:latin typeface="Times New Roman" panose="02020603050405020304" pitchFamily="18" charset="0"/>
                <a:cs typeface="Times New Roman" panose="02020603050405020304" pitchFamily="18" charset="0"/>
              </a:rPr>
              <a:t>Software </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Any Operating System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Windows 10 or more</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a:t>
            </a:r>
          </a:p>
          <a:p>
            <a:pPr marL="285750" indent="-285750">
              <a:buFont typeface="Arial" panose="020B0604020202020204" pitchFamily="34" charset="0"/>
              <a:buChar char="•"/>
            </a:pPr>
            <a:r>
              <a:rPr lang="en-US" dirty="0">
                <a:latin typeface="Times New Roman"/>
                <a:cs typeface="Times New Roman"/>
              </a:rPr>
              <a:t>VS code</a:t>
            </a:r>
          </a:p>
          <a:p>
            <a:pPr marL="285750" indent="-285750">
              <a:buFont typeface="Arial" panose="020B0604020202020204" pitchFamily="34" charset="0"/>
              <a:buChar char="•"/>
            </a:pPr>
            <a:r>
              <a:rPr lang="en-US" dirty="0">
                <a:latin typeface="Times New Roman"/>
                <a:cs typeface="Times New Roman"/>
              </a:rPr>
              <a:t>Power BI</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D841BC2-D30A-4DD0-9F30-CB2891D7C62B}"/>
              </a:ext>
            </a:extLst>
          </p:cNvPr>
          <p:cNvSpPr/>
          <p:nvPr/>
        </p:nvSpPr>
        <p:spPr>
          <a:xfrm>
            <a:off x="683394" y="1761423"/>
            <a:ext cx="4591250" cy="269507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EC7A8A69-4E51-4679-BFFB-B1E3568E1CFC}"/>
              </a:ext>
            </a:extLst>
          </p:cNvPr>
          <p:cNvSpPr/>
          <p:nvPr/>
        </p:nvSpPr>
        <p:spPr>
          <a:xfrm>
            <a:off x="6202680" y="1761423"/>
            <a:ext cx="4591250" cy="269507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5259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B71C18-C468-4217-9094-C93C882E663C}"/>
              </a:ext>
            </a:extLst>
          </p:cNvPr>
          <p:cNvSpPr txBox="1"/>
          <p:nvPr/>
        </p:nvSpPr>
        <p:spPr>
          <a:xfrm>
            <a:off x="856648" y="1097280"/>
            <a:ext cx="353247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Technologies :</a:t>
            </a:r>
          </a:p>
        </p:txBody>
      </p:sp>
      <p:sp>
        <p:nvSpPr>
          <p:cNvPr id="3" name="TextBox 2">
            <a:extLst>
              <a:ext uri="{FF2B5EF4-FFF2-40B4-BE49-F238E27FC236}">
                <a16:creationId xmlns:a16="http://schemas.microsoft.com/office/drawing/2014/main" id="{200F7973-DE7C-435A-AA89-3E0A94F1ED34}"/>
              </a:ext>
            </a:extLst>
          </p:cNvPr>
          <p:cNvSpPr txBox="1"/>
          <p:nvPr/>
        </p:nvSpPr>
        <p:spPr>
          <a:xfrm>
            <a:off x="856648" y="1944303"/>
            <a:ext cx="5120640" cy="1754326"/>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Pandas </a:t>
            </a:r>
          </a:p>
          <a:p>
            <a:pPr marL="285750" indent="-285750" algn="just">
              <a:buFont typeface="Arial" panose="020B0604020202020204" pitchFamily="34" charset="0"/>
              <a:buChar char="•"/>
            </a:pPr>
            <a:r>
              <a:rPr lang="en-US" dirty="0">
                <a:latin typeface="Times New Roman"/>
                <a:cs typeface="Times New Roman"/>
              </a:rPr>
              <a:t> Matplotlib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Google </a:t>
            </a:r>
            <a:r>
              <a:rPr lang="en-US" dirty="0" err="1">
                <a:latin typeface="Times New Roman" panose="02020603050405020304" pitchFamily="18" charset="0"/>
                <a:cs typeface="Times New Roman" panose="02020603050405020304" pitchFamily="18" charset="0"/>
              </a:rPr>
              <a:t>Colab</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Power BI</a:t>
            </a:r>
          </a:p>
          <a:p>
            <a:pPr algn="just"/>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37BDD75-8223-4197-90C6-11E9FC79BCE4}"/>
              </a:ext>
            </a:extLst>
          </p:cNvPr>
          <p:cNvSpPr/>
          <p:nvPr/>
        </p:nvSpPr>
        <p:spPr>
          <a:xfrm>
            <a:off x="683394" y="770021"/>
            <a:ext cx="5053263" cy="308008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164415B-1C69-4533-9C19-4739581FB05E}"/>
              </a:ext>
            </a:extLst>
          </p:cNvPr>
          <p:cNvSpPr txBox="1"/>
          <p:nvPr/>
        </p:nvSpPr>
        <p:spPr>
          <a:xfrm>
            <a:off x="6343048" y="991402"/>
            <a:ext cx="4992304"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Document And Presentation Tools : </a:t>
            </a: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Microsoft word 2007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Microsoft Power Point</a:t>
            </a:r>
          </a:p>
        </p:txBody>
      </p:sp>
      <p:sp>
        <p:nvSpPr>
          <p:cNvPr id="6" name="Rectangle 5">
            <a:extLst>
              <a:ext uri="{FF2B5EF4-FFF2-40B4-BE49-F238E27FC236}">
                <a16:creationId xmlns:a16="http://schemas.microsoft.com/office/drawing/2014/main" id="{C6F8B37F-7A61-4239-8573-6FA0E0960F7A}"/>
              </a:ext>
            </a:extLst>
          </p:cNvPr>
          <p:cNvSpPr/>
          <p:nvPr/>
        </p:nvSpPr>
        <p:spPr>
          <a:xfrm>
            <a:off x="6214712" y="770022"/>
            <a:ext cx="5730240" cy="308008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60A3267-0DB0-482A-85CD-371FD4DBF2C1}"/>
              </a:ext>
            </a:extLst>
          </p:cNvPr>
          <p:cNvSpPr/>
          <p:nvPr/>
        </p:nvSpPr>
        <p:spPr>
          <a:xfrm>
            <a:off x="3955983" y="4591251"/>
            <a:ext cx="4263992" cy="1169469"/>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DE2EFAD-FD5C-46EC-8BAE-BA9397684E9E}"/>
              </a:ext>
            </a:extLst>
          </p:cNvPr>
          <p:cNvSpPr txBox="1"/>
          <p:nvPr/>
        </p:nvSpPr>
        <p:spPr>
          <a:xfrm>
            <a:off x="5152724" y="4991319"/>
            <a:ext cx="2123975" cy="369332"/>
          </a:xfrm>
          <a:prstGeom prst="rect">
            <a:avLst/>
          </a:prstGeom>
          <a:noFill/>
        </p:spPr>
        <p:txBody>
          <a:bodyPr wrap="square" lIns="91440" tIns="45720" rIns="91440" bIns="45720" rtlCol="0" anchor="t">
            <a:spAutoFit/>
          </a:bodyPr>
          <a:lstStyle/>
          <a:p>
            <a:r>
              <a:rPr lang="en-US" dirty="0">
                <a:latin typeface="Times New Roman"/>
                <a:cs typeface="Times New Roman"/>
              </a:rPr>
              <a:t>IPL DATA SET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82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764DF0-B9E5-4772-BBBF-6DE58B818EB9}"/>
              </a:ext>
            </a:extLst>
          </p:cNvPr>
          <p:cNvSpPr txBox="1"/>
          <p:nvPr/>
        </p:nvSpPr>
        <p:spPr>
          <a:xfrm>
            <a:off x="1058779" y="837398"/>
            <a:ext cx="5640404" cy="461665"/>
          </a:xfrm>
          <a:prstGeom prst="rect">
            <a:avLst/>
          </a:prstGeom>
          <a:noFill/>
        </p:spPr>
        <p:txBody>
          <a:bodyPr wrap="square" lIns="91440" tIns="45720" rIns="91440" bIns="45720" rtlCol="0" anchor="t">
            <a:spAutoFit/>
          </a:bodyPr>
          <a:lstStyle/>
          <a:p>
            <a:r>
              <a:rPr lang="en-US" sz="2400" b="1" dirty="0">
                <a:latin typeface="Times New Roman"/>
                <a:cs typeface="Times New Roman"/>
              </a:rPr>
              <a:t>Financial feasibility :</a:t>
            </a:r>
          </a:p>
        </p:txBody>
      </p:sp>
      <p:sp>
        <p:nvSpPr>
          <p:cNvPr id="5" name="TextBox 4">
            <a:extLst>
              <a:ext uri="{FF2B5EF4-FFF2-40B4-BE49-F238E27FC236}">
                <a16:creationId xmlns:a16="http://schemas.microsoft.com/office/drawing/2014/main" id="{5DB1B138-3DD8-43F7-9E98-F2FF67CC6F7C}"/>
              </a:ext>
            </a:extLst>
          </p:cNvPr>
          <p:cNvSpPr txBox="1"/>
          <p:nvPr/>
        </p:nvSpPr>
        <p:spPr>
          <a:xfrm>
            <a:off x="1174282" y="1597794"/>
            <a:ext cx="8537609" cy="1323439"/>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sz="2000" dirty="0">
                <a:latin typeface="Times New Roman"/>
                <a:cs typeface="Times New Roman"/>
              </a:rPr>
              <a:t>Being a Data analysis project it will not have associated with any types of cost</a:t>
            </a:r>
          </a:p>
          <a:p>
            <a:pPr marL="285750" indent="-285750" algn="just">
              <a:buFont typeface="Arial" panose="020B0604020202020204" pitchFamily="34" charset="0"/>
              <a:buChar char="•"/>
            </a:pPr>
            <a:r>
              <a:rPr lang="en-US" sz="2000" dirty="0">
                <a:latin typeface="Times New Roman"/>
                <a:cs typeface="Times New Roman"/>
              </a:rPr>
              <a:t>The system will follows the freeware software standards. No cost will be charge from the potential customer.</a:t>
            </a:r>
          </a:p>
          <a:p>
            <a:pPr marL="285750" indent="-285750" algn="just">
              <a:buFont typeface="Arial" panose="020B0604020202020204" pitchFamily="34" charset="0"/>
              <a:buChar char="•"/>
            </a:pPr>
            <a:r>
              <a:rPr lang="en-US" sz="2000" dirty="0">
                <a:latin typeface="Times New Roman"/>
                <a:cs typeface="Times New Roman"/>
              </a:rPr>
              <a:t>And there is no maintenance cost also.</a:t>
            </a:r>
          </a:p>
        </p:txBody>
      </p:sp>
      <p:sp>
        <p:nvSpPr>
          <p:cNvPr id="6" name="TextBox 5">
            <a:extLst>
              <a:ext uri="{FF2B5EF4-FFF2-40B4-BE49-F238E27FC236}">
                <a16:creationId xmlns:a16="http://schemas.microsoft.com/office/drawing/2014/main" id="{875C35B2-4A5B-4296-8DA2-8043B5DEFDED}"/>
              </a:ext>
            </a:extLst>
          </p:cNvPr>
          <p:cNvSpPr txBox="1"/>
          <p:nvPr/>
        </p:nvSpPr>
        <p:spPr>
          <a:xfrm>
            <a:off x="1174282" y="5630779"/>
            <a:ext cx="8537609" cy="677108"/>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v"/>
            </a:pPr>
            <a:r>
              <a:rPr lang="en-US" sz="2000" dirty="0">
                <a:latin typeface="Times New Roman"/>
                <a:cs typeface="Times New Roman"/>
              </a:rPr>
              <a:t>From these it is clear that the project is Financial Feasible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8334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2513A4-B57B-4868-903C-C404C9DE6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 y="2301173"/>
            <a:ext cx="12192000" cy="2100080"/>
          </a:xfrm>
          <a:prstGeom prst="rect">
            <a:avLst/>
          </a:prstGeom>
        </p:spPr>
      </p:pic>
      <p:sp>
        <p:nvSpPr>
          <p:cNvPr id="4" name="Flowchart: Connector 3">
            <a:extLst>
              <a:ext uri="{FF2B5EF4-FFF2-40B4-BE49-F238E27FC236}">
                <a16:creationId xmlns:a16="http://schemas.microsoft.com/office/drawing/2014/main" id="{059918CA-7898-4797-86F9-6109733FF432}"/>
              </a:ext>
            </a:extLst>
          </p:cNvPr>
          <p:cNvSpPr/>
          <p:nvPr/>
        </p:nvSpPr>
        <p:spPr>
          <a:xfrm>
            <a:off x="1422400" y="3053481"/>
            <a:ext cx="690880" cy="645160"/>
          </a:xfrm>
          <a:prstGeom prst="flowChartConnector">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Flowchart: Connector 4">
            <a:extLst>
              <a:ext uri="{FF2B5EF4-FFF2-40B4-BE49-F238E27FC236}">
                <a16:creationId xmlns:a16="http://schemas.microsoft.com/office/drawing/2014/main" id="{9DADE649-F88C-4641-ACD6-463B73081E4D}"/>
              </a:ext>
            </a:extLst>
          </p:cNvPr>
          <p:cNvSpPr/>
          <p:nvPr/>
        </p:nvSpPr>
        <p:spPr>
          <a:xfrm>
            <a:off x="3241038" y="3106420"/>
            <a:ext cx="690880" cy="645160"/>
          </a:xfrm>
          <a:prstGeom prst="flowChartConnector">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Flowchart: Connector 5">
            <a:extLst>
              <a:ext uri="{FF2B5EF4-FFF2-40B4-BE49-F238E27FC236}">
                <a16:creationId xmlns:a16="http://schemas.microsoft.com/office/drawing/2014/main" id="{D0F32343-9115-4FFE-B36A-4E3340478134}"/>
              </a:ext>
            </a:extLst>
          </p:cNvPr>
          <p:cNvSpPr/>
          <p:nvPr/>
        </p:nvSpPr>
        <p:spPr>
          <a:xfrm rot="5400000">
            <a:off x="6719770" y="3076341"/>
            <a:ext cx="690880" cy="645160"/>
          </a:xfrm>
          <a:prstGeom prst="flowChartConnector">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Flowchart: Connector 6">
            <a:extLst>
              <a:ext uri="{FF2B5EF4-FFF2-40B4-BE49-F238E27FC236}">
                <a16:creationId xmlns:a16="http://schemas.microsoft.com/office/drawing/2014/main" id="{3489C71B-FFA7-4857-AB58-1218F951A8C3}"/>
              </a:ext>
            </a:extLst>
          </p:cNvPr>
          <p:cNvSpPr/>
          <p:nvPr/>
        </p:nvSpPr>
        <p:spPr>
          <a:xfrm>
            <a:off x="9426477" y="3096394"/>
            <a:ext cx="690880" cy="645160"/>
          </a:xfrm>
          <a:prstGeom prst="flowChartConnector">
            <a:avLst/>
          </a:prstGeom>
          <a:solidFill>
            <a:schemeClr val="accent4">
              <a:lumMod val="7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CF2B8BF-3290-4F6A-B512-0B9C0E581FFE}"/>
              </a:ext>
            </a:extLst>
          </p:cNvPr>
          <p:cNvCxnSpPr/>
          <p:nvPr/>
        </p:nvCxnSpPr>
        <p:spPr>
          <a:xfrm flipV="1">
            <a:off x="1767840" y="3740150"/>
            <a:ext cx="0" cy="1430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29E1CFD-BE73-4873-90F3-11BC55C684D5}"/>
              </a:ext>
            </a:extLst>
          </p:cNvPr>
          <p:cNvCxnSpPr/>
          <p:nvPr/>
        </p:nvCxnSpPr>
        <p:spPr>
          <a:xfrm flipV="1">
            <a:off x="9776862" y="1726532"/>
            <a:ext cx="0" cy="143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0EB5C93-C8C4-4B55-ADB5-4E11B2238535}"/>
              </a:ext>
            </a:extLst>
          </p:cNvPr>
          <p:cNvCxnSpPr/>
          <p:nvPr/>
        </p:nvCxnSpPr>
        <p:spPr>
          <a:xfrm flipV="1">
            <a:off x="7070423" y="3591159"/>
            <a:ext cx="0" cy="143002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F20388C-86BA-4298-B24E-3D943A21A211}"/>
              </a:ext>
            </a:extLst>
          </p:cNvPr>
          <p:cNvCxnSpPr/>
          <p:nvPr/>
        </p:nvCxnSpPr>
        <p:spPr>
          <a:xfrm flipV="1">
            <a:off x="3571237" y="1676400"/>
            <a:ext cx="0" cy="143002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15449C2-8A1A-49BD-91A0-62C23D525C35}"/>
              </a:ext>
            </a:extLst>
          </p:cNvPr>
          <p:cNvCxnSpPr/>
          <p:nvPr/>
        </p:nvCxnSpPr>
        <p:spPr>
          <a:xfrm>
            <a:off x="919480" y="5170170"/>
            <a:ext cx="18999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AC19482-A1DF-4530-BBF5-9674E400DDE0}"/>
              </a:ext>
            </a:extLst>
          </p:cNvPr>
          <p:cNvCxnSpPr/>
          <p:nvPr/>
        </p:nvCxnSpPr>
        <p:spPr>
          <a:xfrm>
            <a:off x="8776770" y="1676400"/>
            <a:ext cx="189992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E37DC49-83CB-46C3-8105-73D55FE92423}"/>
              </a:ext>
            </a:extLst>
          </p:cNvPr>
          <p:cNvCxnSpPr/>
          <p:nvPr/>
        </p:nvCxnSpPr>
        <p:spPr>
          <a:xfrm>
            <a:off x="2621277" y="1676400"/>
            <a:ext cx="1899920"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C951634-1CB1-4249-91CF-3860E4BB8677}"/>
              </a:ext>
            </a:extLst>
          </p:cNvPr>
          <p:cNvCxnSpPr/>
          <p:nvPr/>
        </p:nvCxnSpPr>
        <p:spPr>
          <a:xfrm>
            <a:off x="6097070" y="5021179"/>
            <a:ext cx="189992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925FF04-E98B-4679-B01C-89E684E71CB5}"/>
              </a:ext>
            </a:extLst>
          </p:cNvPr>
          <p:cNvSpPr txBox="1"/>
          <p:nvPr/>
        </p:nvSpPr>
        <p:spPr>
          <a:xfrm>
            <a:off x="6437964" y="5122378"/>
            <a:ext cx="1899920" cy="584775"/>
          </a:xfrm>
          <a:prstGeom prst="rect">
            <a:avLst/>
          </a:prstGeom>
          <a:noFill/>
        </p:spPr>
        <p:txBody>
          <a:bodyPr wrap="square" lIns="91440" tIns="45720" rIns="91440" bIns="45720" rtlCol="0" anchor="t">
            <a:spAutoFit/>
          </a:bodyPr>
          <a:lstStyle/>
          <a:p>
            <a:pPr algn="just"/>
            <a:r>
              <a:rPr lang="en-US" sz="1600" dirty="0">
                <a:latin typeface="Times New Roman"/>
                <a:cs typeface="Times New Roman"/>
              </a:rPr>
              <a:t>Still doing the code part</a:t>
            </a:r>
          </a:p>
        </p:txBody>
      </p:sp>
      <p:sp>
        <p:nvSpPr>
          <p:cNvPr id="24" name="TextBox 23">
            <a:extLst>
              <a:ext uri="{FF2B5EF4-FFF2-40B4-BE49-F238E27FC236}">
                <a16:creationId xmlns:a16="http://schemas.microsoft.com/office/drawing/2014/main" id="{D2765C27-1A73-4FEE-81D7-96E9C05AE92B}"/>
              </a:ext>
            </a:extLst>
          </p:cNvPr>
          <p:cNvSpPr txBox="1"/>
          <p:nvPr/>
        </p:nvSpPr>
        <p:spPr>
          <a:xfrm>
            <a:off x="1107440" y="5216660"/>
            <a:ext cx="1899920" cy="338554"/>
          </a:xfrm>
          <a:prstGeom prst="rect">
            <a:avLst/>
          </a:prstGeom>
          <a:noFill/>
        </p:spPr>
        <p:txBody>
          <a:bodyPr wrap="square" lIns="91440" tIns="45720" rIns="91440" bIns="45720" rtlCol="0" anchor="t">
            <a:spAutoFit/>
          </a:bodyPr>
          <a:lstStyle/>
          <a:p>
            <a:pPr algn="just"/>
            <a:r>
              <a:rPr lang="en-US" sz="1600" dirty="0">
                <a:latin typeface="Times New Roman"/>
                <a:cs typeface="Times New Roman"/>
              </a:rPr>
              <a:t>Collect data set</a:t>
            </a:r>
          </a:p>
        </p:txBody>
      </p:sp>
      <p:sp>
        <p:nvSpPr>
          <p:cNvPr id="25" name="TextBox 24">
            <a:extLst>
              <a:ext uri="{FF2B5EF4-FFF2-40B4-BE49-F238E27FC236}">
                <a16:creationId xmlns:a16="http://schemas.microsoft.com/office/drawing/2014/main" id="{0D9E2E84-4956-44E9-AD18-FF911B68F693}"/>
              </a:ext>
            </a:extLst>
          </p:cNvPr>
          <p:cNvSpPr txBox="1"/>
          <p:nvPr/>
        </p:nvSpPr>
        <p:spPr>
          <a:xfrm>
            <a:off x="2621277" y="768735"/>
            <a:ext cx="1869437" cy="584775"/>
          </a:xfrm>
          <a:prstGeom prst="rect">
            <a:avLst/>
          </a:prstGeom>
          <a:noFill/>
        </p:spPr>
        <p:txBody>
          <a:bodyPr wrap="square" lIns="91440" tIns="45720" rIns="91440" bIns="45720" rtlCol="0" anchor="t">
            <a:spAutoFit/>
          </a:bodyPr>
          <a:lstStyle/>
          <a:p>
            <a:pPr algn="just"/>
            <a:r>
              <a:rPr lang="en-US" sz="1600" dirty="0">
                <a:latin typeface="Times New Roman"/>
                <a:cs typeface="Times New Roman"/>
              </a:rPr>
              <a:t>Starting of technical work</a:t>
            </a:r>
            <a:endParaRPr lang="en-US" sz="16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1CF2B60B-0970-40F6-8A2E-1DB936B5D265}"/>
              </a:ext>
            </a:extLst>
          </p:cNvPr>
          <p:cNvSpPr txBox="1"/>
          <p:nvPr/>
        </p:nvSpPr>
        <p:spPr>
          <a:xfrm>
            <a:off x="8856981" y="1335057"/>
            <a:ext cx="1930400" cy="338554"/>
          </a:xfrm>
          <a:prstGeom prst="rect">
            <a:avLst/>
          </a:prstGeom>
          <a:noFill/>
        </p:spPr>
        <p:txBody>
          <a:bodyPr wrap="square" lIns="91440" tIns="45720" rIns="91440" bIns="45720" rtlCol="0" anchor="t">
            <a:spAutoFit/>
          </a:bodyPr>
          <a:lstStyle/>
          <a:p>
            <a:pPr algn="just"/>
            <a:r>
              <a:rPr lang="en-US" sz="1600" dirty="0">
                <a:latin typeface="Times New Roman"/>
                <a:cs typeface="Times New Roman"/>
              </a:rPr>
              <a:t>Create </a:t>
            </a:r>
            <a:r>
              <a:rPr lang="en-US" sz="1600" dirty="0" err="1">
                <a:latin typeface="Times New Roman"/>
                <a:cs typeface="Times New Roman"/>
              </a:rPr>
              <a:t>documenation</a:t>
            </a:r>
            <a:endParaRPr lang="en-US" sz="1600" dirty="0" err="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4476DE7-8CD6-4D0B-BC5C-E97A4DA1C747}"/>
              </a:ext>
            </a:extLst>
          </p:cNvPr>
          <p:cNvSpPr txBox="1"/>
          <p:nvPr/>
        </p:nvSpPr>
        <p:spPr>
          <a:xfrm>
            <a:off x="5226050" y="115055"/>
            <a:ext cx="216154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Roadmap</a:t>
            </a:r>
          </a:p>
        </p:txBody>
      </p:sp>
      <p:sp>
        <p:nvSpPr>
          <p:cNvPr id="9" name="TextBox 8">
            <a:extLst>
              <a:ext uri="{FF2B5EF4-FFF2-40B4-BE49-F238E27FC236}">
                <a16:creationId xmlns:a16="http://schemas.microsoft.com/office/drawing/2014/main" id="{3E9D626F-2BC1-4F0F-966E-E97F029A5673}"/>
              </a:ext>
            </a:extLst>
          </p:cNvPr>
          <p:cNvSpPr txBox="1"/>
          <p:nvPr/>
        </p:nvSpPr>
        <p:spPr>
          <a:xfrm>
            <a:off x="1318258" y="2706572"/>
            <a:ext cx="1229354" cy="338554"/>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Week-1</a:t>
            </a:r>
          </a:p>
        </p:txBody>
      </p:sp>
      <p:sp>
        <p:nvSpPr>
          <p:cNvPr id="28" name="TextBox 27">
            <a:extLst>
              <a:ext uri="{FF2B5EF4-FFF2-40B4-BE49-F238E27FC236}">
                <a16:creationId xmlns:a16="http://schemas.microsoft.com/office/drawing/2014/main" id="{3CA2F3F5-0CC6-47B9-AD8B-098EF375424B}"/>
              </a:ext>
            </a:extLst>
          </p:cNvPr>
          <p:cNvSpPr txBox="1"/>
          <p:nvPr/>
        </p:nvSpPr>
        <p:spPr>
          <a:xfrm>
            <a:off x="9298204" y="3751654"/>
            <a:ext cx="1229354" cy="338554"/>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  Week-5</a:t>
            </a:r>
          </a:p>
        </p:txBody>
      </p:sp>
      <p:sp>
        <p:nvSpPr>
          <p:cNvPr id="29" name="TextBox 28">
            <a:extLst>
              <a:ext uri="{FF2B5EF4-FFF2-40B4-BE49-F238E27FC236}">
                <a16:creationId xmlns:a16="http://schemas.microsoft.com/office/drawing/2014/main" id="{027424E3-C331-4FCD-B4D0-A4772F4E4967}"/>
              </a:ext>
            </a:extLst>
          </p:cNvPr>
          <p:cNvSpPr txBox="1"/>
          <p:nvPr/>
        </p:nvSpPr>
        <p:spPr>
          <a:xfrm>
            <a:off x="6603855" y="2669108"/>
            <a:ext cx="1229354" cy="338554"/>
          </a:xfrm>
          <a:prstGeom prst="rect">
            <a:avLst/>
          </a:prstGeom>
          <a:noFill/>
        </p:spPr>
        <p:txBody>
          <a:bodyPr wrap="square" lIns="91440" tIns="45720" rIns="91440" bIns="45720" rtlCol="0" anchor="t">
            <a:spAutoFit/>
          </a:bodyPr>
          <a:lstStyle/>
          <a:p>
            <a:pPr algn="just"/>
            <a:r>
              <a:rPr lang="en-US" sz="1600" dirty="0">
                <a:latin typeface="Times New Roman"/>
                <a:cs typeface="Times New Roman"/>
              </a:rPr>
              <a:t>Week-3-4</a:t>
            </a:r>
            <a:endParaRPr lang="en-US" sz="160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5DE3C2BF-78B9-40E3-8152-D9F1841FFBD0}"/>
              </a:ext>
            </a:extLst>
          </p:cNvPr>
          <p:cNvSpPr txBox="1"/>
          <p:nvPr/>
        </p:nvSpPr>
        <p:spPr>
          <a:xfrm>
            <a:off x="3145793" y="3883108"/>
            <a:ext cx="1229354" cy="338554"/>
          </a:xfrm>
          <a:prstGeom prst="rect">
            <a:avLst/>
          </a:prstGeom>
          <a:noFill/>
        </p:spPr>
        <p:txBody>
          <a:bodyPr wrap="square" lIns="91440" tIns="45720" rIns="91440" bIns="45720" rtlCol="0" anchor="t">
            <a:spAutoFit/>
          </a:bodyPr>
          <a:lstStyle/>
          <a:p>
            <a:pPr algn="just"/>
            <a:r>
              <a:rPr lang="en-US" sz="1600" dirty="0">
                <a:latin typeface="Times New Roman"/>
                <a:cs typeface="Times New Roman"/>
              </a:rPr>
              <a:t>Week-2 </a:t>
            </a:r>
          </a:p>
        </p:txBody>
      </p:sp>
      <p:pic>
        <p:nvPicPr>
          <p:cNvPr id="8" name="Picture 10" descr="Graphical user interface, diagram&#10;&#10;Description automatically generated">
            <a:extLst>
              <a:ext uri="{FF2B5EF4-FFF2-40B4-BE49-F238E27FC236}">
                <a16:creationId xmlns:a16="http://schemas.microsoft.com/office/drawing/2014/main" id="{6CD99AE7-EACE-0126-407A-0812341DFBBE}"/>
              </a:ext>
            </a:extLst>
          </p:cNvPr>
          <p:cNvPicPr>
            <a:picLocks noChangeAspect="1"/>
          </p:cNvPicPr>
          <p:nvPr/>
        </p:nvPicPr>
        <p:blipFill>
          <a:blip r:embed="rId3"/>
          <a:stretch>
            <a:fillRect/>
          </a:stretch>
        </p:blipFill>
        <p:spPr>
          <a:xfrm>
            <a:off x="146050" y="2543810"/>
            <a:ext cx="916940" cy="612140"/>
          </a:xfrm>
          <a:prstGeom prst="rect">
            <a:avLst/>
          </a:prstGeom>
        </p:spPr>
      </p:pic>
    </p:spTree>
    <p:extLst>
      <p:ext uri="{BB962C8B-B14F-4D97-AF65-F5344CB8AC3E}">
        <p14:creationId xmlns:p14="http://schemas.microsoft.com/office/powerpoint/2010/main" val="77929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nodeType="with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3" grpId="0"/>
      <p:bldP spid="24" grpId="0"/>
      <p:bldP spid="25" grpId="0"/>
      <p:bldP spid="26" grpId="0"/>
      <p:bldP spid="9" grpId="0"/>
      <p:bldP spid="28" grpId="0"/>
      <p:bldP spid="29"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5E9177-4571-E9B6-89C2-FD4FB0AEF9F9}"/>
              </a:ext>
            </a:extLst>
          </p:cNvPr>
          <p:cNvSpPr/>
          <p:nvPr/>
        </p:nvSpPr>
        <p:spPr>
          <a:xfrm>
            <a:off x="4392707" y="246527"/>
            <a:ext cx="2868705" cy="717177"/>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3" name="Rectangle 2">
            <a:extLst>
              <a:ext uri="{FF2B5EF4-FFF2-40B4-BE49-F238E27FC236}">
                <a16:creationId xmlns:a16="http://schemas.microsoft.com/office/drawing/2014/main" id="{BAFFB9A5-6CCE-9A1B-49D7-4B5C8A9D2148}"/>
              </a:ext>
            </a:extLst>
          </p:cNvPr>
          <p:cNvSpPr/>
          <p:nvPr/>
        </p:nvSpPr>
        <p:spPr>
          <a:xfrm>
            <a:off x="4392707" y="1581137"/>
            <a:ext cx="2877668" cy="77096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GATHERING</a:t>
            </a:r>
          </a:p>
        </p:txBody>
      </p:sp>
      <p:sp>
        <p:nvSpPr>
          <p:cNvPr id="4" name="Rectangle 3">
            <a:extLst>
              <a:ext uri="{FF2B5EF4-FFF2-40B4-BE49-F238E27FC236}">
                <a16:creationId xmlns:a16="http://schemas.microsoft.com/office/drawing/2014/main" id="{AA051FAF-364A-69FF-CEBB-4BA155BEE370}"/>
              </a:ext>
            </a:extLst>
          </p:cNvPr>
          <p:cNvSpPr/>
          <p:nvPr/>
        </p:nvSpPr>
        <p:spPr>
          <a:xfrm>
            <a:off x="4392707" y="2801469"/>
            <a:ext cx="2877669" cy="86957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UNDEDRSTANDING</a:t>
            </a:r>
          </a:p>
        </p:txBody>
      </p:sp>
      <p:sp>
        <p:nvSpPr>
          <p:cNvPr id="5" name="Rectangle 4">
            <a:extLst>
              <a:ext uri="{FF2B5EF4-FFF2-40B4-BE49-F238E27FC236}">
                <a16:creationId xmlns:a16="http://schemas.microsoft.com/office/drawing/2014/main" id="{E80EB6C1-87CB-335E-9545-2C4FEC638D2D}"/>
              </a:ext>
            </a:extLst>
          </p:cNvPr>
          <p:cNvSpPr/>
          <p:nvPr/>
        </p:nvSpPr>
        <p:spPr>
          <a:xfrm>
            <a:off x="4392707" y="4258235"/>
            <a:ext cx="2877669" cy="91440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CLEANING</a:t>
            </a:r>
          </a:p>
        </p:txBody>
      </p:sp>
      <p:sp>
        <p:nvSpPr>
          <p:cNvPr id="6" name="Rectangle 5">
            <a:extLst>
              <a:ext uri="{FF2B5EF4-FFF2-40B4-BE49-F238E27FC236}">
                <a16:creationId xmlns:a16="http://schemas.microsoft.com/office/drawing/2014/main" id="{4539B1FD-0156-B6E2-8EEA-128358B5EB69}"/>
              </a:ext>
            </a:extLst>
          </p:cNvPr>
          <p:cNvSpPr/>
          <p:nvPr/>
        </p:nvSpPr>
        <p:spPr>
          <a:xfrm>
            <a:off x="4392707" y="5827059"/>
            <a:ext cx="2877669" cy="82475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PROCESSING</a:t>
            </a:r>
          </a:p>
        </p:txBody>
      </p:sp>
      <p:sp>
        <p:nvSpPr>
          <p:cNvPr id="9" name="Arrow: Down 8">
            <a:extLst>
              <a:ext uri="{FF2B5EF4-FFF2-40B4-BE49-F238E27FC236}">
                <a16:creationId xmlns:a16="http://schemas.microsoft.com/office/drawing/2014/main" id="{C26B5292-9534-28AB-2470-FE4F72A9E826}"/>
              </a:ext>
            </a:extLst>
          </p:cNvPr>
          <p:cNvSpPr/>
          <p:nvPr/>
        </p:nvSpPr>
        <p:spPr>
          <a:xfrm>
            <a:off x="5549153" y="3671045"/>
            <a:ext cx="546847" cy="58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32B5697C-9819-9FD7-07CC-00536CD87A86}"/>
              </a:ext>
            </a:extLst>
          </p:cNvPr>
          <p:cNvSpPr/>
          <p:nvPr/>
        </p:nvSpPr>
        <p:spPr>
          <a:xfrm>
            <a:off x="5540188" y="5206252"/>
            <a:ext cx="546847" cy="58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4C76E717-7431-1195-AA62-3058D4422717}"/>
              </a:ext>
            </a:extLst>
          </p:cNvPr>
          <p:cNvSpPr/>
          <p:nvPr/>
        </p:nvSpPr>
        <p:spPr>
          <a:xfrm>
            <a:off x="5576046" y="2385719"/>
            <a:ext cx="546847" cy="415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C81611E7-F705-973A-E523-1F0DBA776CD7}"/>
              </a:ext>
            </a:extLst>
          </p:cNvPr>
          <p:cNvSpPr/>
          <p:nvPr/>
        </p:nvSpPr>
        <p:spPr>
          <a:xfrm>
            <a:off x="5576046" y="990593"/>
            <a:ext cx="546847" cy="58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6FB94ED-0FF2-C94D-D1BC-4F733209A5F2}"/>
              </a:ext>
            </a:extLst>
          </p:cNvPr>
          <p:cNvSpPr txBox="1"/>
          <p:nvPr/>
        </p:nvSpPr>
        <p:spPr>
          <a:xfrm>
            <a:off x="600635" y="394448"/>
            <a:ext cx="2796988" cy="461665"/>
          </a:xfrm>
          <a:prstGeom prst="rect">
            <a:avLst/>
          </a:prstGeom>
          <a:noFill/>
        </p:spPr>
        <p:txBody>
          <a:bodyPr wrap="square" rtlCol="0">
            <a:spAutoFit/>
          </a:bodyPr>
          <a:lstStyle/>
          <a:p>
            <a:r>
              <a:rPr lang="en-US" sz="2400" b="1" dirty="0"/>
              <a:t>DIAGRAM</a:t>
            </a:r>
          </a:p>
        </p:txBody>
      </p:sp>
    </p:spTree>
    <p:extLst>
      <p:ext uri="{BB962C8B-B14F-4D97-AF65-F5344CB8AC3E}">
        <p14:creationId xmlns:p14="http://schemas.microsoft.com/office/powerpoint/2010/main" val="101077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1000"/>
                                        <p:tgtEl>
                                          <p:spTgt spid="10"/>
                                        </p:tgtEl>
                                      </p:cBhvr>
                                    </p:animEffect>
                                    <p:anim calcmode="lin" valueType="num">
                                      <p:cBhvr>
                                        <p:cTn id="57" dur="1000" fill="hold"/>
                                        <p:tgtEl>
                                          <p:spTgt spid="10"/>
                                        </p:tgtEl>
                                        <p:attrNameLst>
                                          <p:attrName>ppt_x</p:attrName>
                                        </p:attrNameLst>
                                      </p:cBhvr>
                                      <p:tavLst>
                                        <p:tav tm="0">
                                          <p:val>
                                            <p:strVal val="#ppt_x"/>
                                          </p:val>
                                        </p:tav>
                                        <p:tav tm="100000">
                                          <p:val>
                                            <p:strVal val="#ppt_x"/>
                                          </p:val>
                                        </p:tav>
                                      </p:tavLst>
                                    </p:anim>
                                    <p:anim calcmode="lin" valueType="num">
                                      <p:cBhvr>
                                        <p:cTn id="5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1000"/>
                                        <p:tgtEl>
                                          <p:spTgt spid="6"/>
                                        </p:tgtEl>
                                      </p:cBhvr>
                                    </p:animEffect>
                                    <p:anim calcmode="lin" valueType="num">
                                      <p:cBhvr>
                                        <p:cTn id="64" dur="1000" fill="hold"/>
                                        <p:tgtEl>
                                          <p:spTgt spid="6"/>
                                        </p:tgtEl>
                                        <p:attrNameLst>
                                          <p:attrName>ppt_x</p:attrName>
                                        </p:attrNameLst>
                                      </p:cBhvr>
                                      <p:tavLst>
                                        <p:tav tm="0">
                                          <p:val>
                                            <p:strVal val="#ppt_x"/>
                                          </p:val>
                                        </p:tav>
                                        <p:tav tm="100000">
                                          <p:val>
                                            <p:strVal val="#ppt_x"/>
                                          </p:val>
                                        </p:tav>
                                      </p:tavLst>
                                    </p:anim>
                                    <p:anim calcmode="lin" valueType="num">
                                      <p:cBhvr>
                                        <p:cTn id="6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78D78-24AF-8DE7-B194-B7DBC8279E26}"/>
              </a:ext>
            </a:extLst>
          </p:cNvPr>
          <p:cNvSpPr txBox="1"/>
          <p:nvPr/>
        </p:nvSpPr>
        <p:spPr>
          <a:xfrm>
            <a:off x="842682" y="1099956"/>
            <a:ext cx="4078942" cy="369332"/>
          </a:xfrm>
          <a:prstGeom prst="rect">
            <a:avLst/>
          </a:prstGeom>
          <a:noFill/>
        </p:spPr>
        <p:txBody>
          <a:bodyPr wrap="square" rtlCol="0">
            <a:spAutoFit/>
          </a:bodyPr>
          <a:lstStyle/>
          <a:p>
            <a:r>
              <a:rPr lang="en-US" b="1" dirty="0"/>
              <a:t>PARTIAL IMPLEMENTATION</a:t>
            </a:r>
          </a:p>
        </p:txBody>
      </p:sp>
      <p:sp>
        <p:nvSpPr>
          <p:cNvPr id="3" name="TextBox 2">
            <a:extLst>
              <a:ext uri="{FF2B5EF4-FFF2-40B4-BE49-F238E27FC236}">
                <a16:creationId xmlns:a16="http://schemas.microsoft.com/office/drawing/2014/main" id="{2B66993B-D04B-9FD7-D62A-B223AC64E1D4}"/>
              </a:ext>
            </a:extLst>
          </p:cNvPr>
          <p:cNvSpPr txBox="1"/>
          <p:nvPr/>
        </p:nvSpPr>
        <p:spPr>
          <a:xfrm>
            <a:off x="842682" y="2026023"/>
            <a:ext cx="10703859" cy="1754326"/>
          </a:xfrm>
          <a:prstGeom prst="rect">
            <a:avLst/>
          </a:prstGeom>
          <a:noFill/>
        </p:spPr>
        <p:txBody>
          <a:bodyPr wrap="square" rtlCol="0">
            <a:spAutoFit/>
          </a:bodyPr>
          <a:lstStyle/>
          <a:p>
            <a:pPr marL="342900" indent="-342900">
              <a:buFont typeface="+mj-lt"/>
              <a:buAutoNum type="arabicPeriod"/>
            </a:pPr>
            <a:r>
              <a:rPr lang="en-US" dirty="0"/>
              <a:t>Installation of virtual studio code was done</a:t>
            </a:r>
          </a:p>
          <a:p>
            <a:pPr marL="342900" indent="-342900">
              <a:buFont typeface="+mj-lt"/>
              <a:buAutoNum type="arabicPeriod"/>
            </a:pPr>
            <a:r>
              <a:rPr lang="en-US" dirty="0"/>
              <a:t>Installation of python was done</a:t>
            </a:r>
          </a:p>
          <a:p>
            <a:pPr marL="342900" indent="-342900">
              <a:buFont typeface="+mj-lt"/>
              <a:buAutoNum type="arabicPeriod"/>
            </a:pPr>
            <a:r>
              <a:rPr lang="en-US" dirty="0"/>
              <a:t>All the modules required for project were installed</a:t>
            </a:r>
          </a:p>
          <a:p>
            <a:pPr marL="342900" indent="-342900">
              <a:buFont typeface="+mj-lt"/>
              <a:buAutoNum type="arabicPeriod"/>
            </a:pPr>
            <a:r>
              <a:rPr lang="en-US" dirty="0"/>
              <a:t>Installation of </a:t>
            </a:r>
            <a:r>
              <a:rPr lang="en-US" dirty="0" err="1"/>
              <a:t>jupyter</a:t>
            </a:r>
            <a:r>
              <a:rPr lang="en-US" dirty="0"/>
              <a:t> notebook was done</a:t>
            </a:r>
          </a:p>
          <a:p>
            <a:pPr marL="342900" indent="-342900">
              <a:buFont typeface="+mj-lt"/>
              <a:buAutoNum type="arabicPeriod"/>
            </a:pPr>
            <a:r>
              <a:rPr lang="en-US" dirty="0"/>
              <a:t>Collection of IPL data of 2008 to 2020 was done</a:t>
            </a:r>
          </a:p>
          <a:p>
            <a:pPr marL="342900" indent="-342900">
              <a:buFont typeface="+mj-lt"/>
              <a:buAutoNum type="arabicPeriod"/>
            </a:pPr>
            <a:endParaRPr lang="en-US" dirty="0"/>
          </a:p>
        </p:txBody>
      </p:sp>
    </p:spTree>
    <p:extLst>
      <p:ext uri="{BB962C8B-B14F-4D97-AF65-F5344CB8AC3E}">
        <p14:creationId xmlns:p14="http://schemas.microsoft.com/office/powerpoint/2010/main" val="3381434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5AD0A9-61BC-3FCB-6B58-D60389C3CB19}"/>
              </a:ext>
            </a:extLst>
          </p:cNvPr>
          <p:cNvSpPr txBox="1"/>
          <p:nvPr/>
        </p:nvSpPr>
        <p:spPr>
          <a:xfrm>
            <a:off x="986117" y="762001"/>
            <a:ext cx="9529482" cy="369332"/>
          </a:xfrm>
          <a:prstGeom prst="rect">
            <a:avLst/>
          </a:prstGeom>
          <a:noFill/>
        </p:spPr>
        <p:txBody>
          <a:bodyPr wrap="square" rtlCol="0">
            <a:spAutoFit/>
          </a:bodyPr>
          <a:lstStyle/>
          <a:p>
            <a:r>
              <a:rPr lang="en-US" b="1" dirty="0"/>
              <a:t>6.Data cleaning was done</a:t>
            </a:r>
          </a:p>
        </p:txBody>
      </p:sp>
      <p:pic>
        <p:nvPicPr>
          <p:cNvPr id="3" name="Picture 2">
            <a:extLst>
              <a:ext uri="{FF2B5EF4-FFF2-40B4-BE49-F238E27FC236}">
                <a16:creationId xmlns:a16="http://schemas.microsoft.com/office/drawing/2014/main" id="{6EF3CCC9-313A-26C5-5693-E1B15CD8B272}"/>
              </a:ext>
            </a:extLst>
          </p:cNvPr>
          <p:cNvPicPr>
            <a:picLocks noChangeAspect="1"/>
          </p:cNvPicPr>
          <p:nvPr/>
        </p:nvPicPr>
        <p:blipFill>
          <a:blip r:embed="rId2"/>
          <a:stretch>
            <a:fillRect/>
          </a:stretch>
        </p:blipFill>
        <p:spPr>
          <a:xfrm>
            <a:off x="1860176" y="1330698"/>
            <a:ext cx="8471647" cy="4765301"/>
          </a:xfrm>
          <a:prstGeom prst="rect">
            <a:avLst/>
          </a:prstGeom>
        </p:spPr>
      </p:pic>
    </p:spTree>
    <p:extLst>
      <p:ext uri="{BB962C8B-B14F-4D97-AF65-F5344CB8AC3E}">
        <p14:creationId xmlns:p14="http://schemas.microsoft.com/office/powerpoint/2010/main" val="45723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CB2A4B-CC47-7D80-61CA-C47DFD8E0F5C}"/>
              </a:ext>
            </a:extLst>
          </p:cNvPr>
          <p:cNvSpPr txBox="1"/>
          <p:nvPr/>
        </p:nvSpPr>
        <p:spPr>
          <a:xfrm>
            <a:off x="720164" y="511022"/>
            <a:ext cx="9117106" cy="923330"/>
          </a:xfrm>
          <a:prstGeom prst="rect">
            <a:avLst/>
          </a:prstGeom>
          <a:noFill/>
        </p:spPr>
        <p:txBody>
          <a:bodyPr wrap="square" rtlCol="0">
            <a:spAutoFit/>
          </a:bodyPr>
          <a:lstStyle/>
          <a:p>
            <a:r>
              <a:rPr lang="en-US" dirty="0"/>
              <a:t>7</a:t>
            </a:r>
            <a:r>
              <a:rPr lang="en-US" b="1" dirty="0"/>
              <a:t>.How many matches played till now,</a:t>
            </a:r>
          </a:p>
          <a:p>
            <a:r>
              <a:rPr lang="en-US" b="1" dirty="0"/>
              <a:t>   In which cities matches are played</a:t>
            </a:r>
          </a:p>
          <a:p>
            <a:r>
              <a:rPr lang="en-US" b="1" dirty="0"/>
              <a:t>   Name of all team played </a:t>
            </a:r>
            <a:r>
              <a:rPr lang="en-US" b="1" dirty="0" err="1"/>
              <a:t>ipl</a:t>
            </a:r>
            <a:r>
              <a:rPr lang="en-US" b="1" dirty="0"/>
              <a:t> till now</a:t>
            </a:r>
          </a:p>
        </p:txBody>
      </p:sp>
      <p:pic>
        <p:nvPicPr>
          <p:cNvPr id="3" name="Picture 2">
            <a:extLst>
              <a:ext uri="{FF2B5EF4-FFF2-40B4-BE49-F238E27FC236}">
                <a16:creationId xmlns:a16="http://schemas.microsoft.com/office/drawing/2014/main" id="{6EFB90FB-5323-8314-0201-B82E245FF091}"/>
              </a:ext>
            </a:extLst>
          </p:cNvPr>
          <p:cNvPicPr>
            <a:picLocks noChangeAspect="1"/>
          </p:cNvPicPr>
          <p:nvPr/>
        </p:nvPicPr>
        <p:blipFill>
          <a:blip r:embed="rId2"/>
          <a:stretch>
            <a:fillRect/>
          </a:stretch>
        </p:blipFill>
        <p:spPr>
          <a:xfrm>
            <a:off x="1840753" y="1559825"/>
            <a:ext cx="8510494" cy="4787153"/>
          </a:xfrm>
          <a:prstGeom prst="rect">
            <a:avLst/>
          </a:prstGeom>
        </p:spPr>
      </p:pic>
    </p:spTree>
    <p:extLst>
      <p:ext uri="{BB962C8B-B14F-4D97-AF65-F5344CB8AC3E}">
        <p14:creationId xmlns:p14="http://schemas.microsoft.com/office/powerpoint/2010/main" val="827689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D636A4-CC09-4FC9-971D-F9BE16585648}"/>
              </a:ext>
            </a:extLst>
          </p:cNvPr>
          <p:cNvSpPr txBox="1"/>
          <p:nvPr/>
        </p:nvSpPr>
        <p:spPr>
          <a:xfrm>
            <a:off x="1097280" y="383784"/>
            <a:ext cx="4004109" cy="461665"/>
          </a:xfrm>
          <a:prstGeom prst="rect">
            <a:avLst/>
          </a:prstGeom>
          <a:noFill/>
        </p:spPr>
        <p:txBody>
          <a:bodyPr wrap="square" rtlCol="0">
            <a:spAutoFit/>
          </a:bodyPr>
          <a:lstStyle/>
          <a:p>
            <a:r>
              <a:rPr lang="en-US" sz="2400" b="1" dirty="0"/>
              <a:t>Contents :</a:t>
            </a:r>
          </a:p>
        </p:txBody>
      </p:sp>
      <p:sp>
        <p:nvSpPr>
          <p:cNvPr id="3" name="TextBox 2">
            <a:extLst>
              <a:ext uri="{FF2B5EF4-FFF2-40B4-BE49-F238E27FC236}">
                <a16:creationId xmlns:a16="http://schemas.microsoft.com/office/drawing/2014/main" id="{983E9B16-D273-42C2-A151-24B2659B6DC4}"/>
              </a:ext>
            </a:extLst>
          </p:cNvPr>
          <p:cNvSpPr txBox="1"/>
          <p:nvPr/>
        </p:nvSpPr>
        <p:spPr>
          <a:xfrm>
            <a:off x="1203158" y="1424539"/>
            <a:ext cx="4514248" cy="4339650"/>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Ø"/>
            </a:pPr>
            <a:r>
              <a:rPr lang="en-US" sz="2000" dirty="0">
                <a:latin typeface="Times New Roman"/>
                <a:cs typeface="Times New Roman"/>
              </a:rPr>
              <a:t>Abstract of project</a:t>
            </a:r>
          </a:p>
          <a:p>
            <a:pPr marL="285750" indent="-285750" algn="just">
              <a:buFont typeface="Wingdings" panose="05000000000000000000" pitchFamily="2" charset="2"/>
              <a:buChar char="Ø"/>
            </a:pPr>
            <a:r>
              <a:rPr lang="en-US" sz="2000" dirty="0">
                <a:latin typeface="Times New Roman"/>
                <a:cs typeface="Times New Roman"/>
              </a:rPr>
              <a:t>Introduction</a:t>
            </a:r>
          </a:p>
          <a:p>
            <a:pPr marL="285750" indent="-285750" algn="just">
              <a:buFont typeface="Wingdings" panose="05000000000000000000" pitchFamily="2" charset="2"/>
              <a:buChar char="Ø"/>
            </a:pPr>
            <a:r>
              <a:rPr lang="en-US" sz="2000" dirty="0">
                <a:latin typeface="Times New Roman"/>
                <a:cs typeface="Times New Roman"/>
              </a:rPr>
              <a:t>Motivation</a:t>
            </a:r>
          </a:p>
          <a:p>
            <a:pPr marL="285750" indent="-285750" algn="just">
              <a:buFont typeface="Wingdings" panose="05000000000000000000" pitchFamily="2" charset="2"/>
              <a:buChar char="Ø"/>
            </a:pPr>
            <a:r>
              <a:rPr lang="en-US" sz="2000" dirty="0">
                <a:latin typeface="Times New Roman"/>
                <a:cs typeface="Times New Roman"/>
              </a:rPr>
              <a:t>Objectives of the IPL Data Analysis</a:t>
            </a:r>
            <a:endParaRPr lang="en-US" dirty="0"/>
          </a:p>
          <a:p>
            <a:pPr marL="285750" indent="-285750" algn="just">
              <a:buFont typeface="Wingdings" panose="05000000000000000000" pitchFamily="2" charset="2"/>
              <a:buChar char="Ø"/>
            </a:pPr>
            <a:r>
              <a:rPr lang="en-US" sz="2000" dirty="0">
                <a:latin typeface="Times New Roman"/>
                <a:cs typeface="Times New Roman"/>
              </a:rPr>
              <a:t>Propose system</a:t>
            </a:r>
          </a:p>
          <a:p>
            <a:pPr marL="285750" indent="-285750" algn="just">
              <a:buFont typeface="Wingdings" panose="05000000000000000000" pitchFamily="2" charset="2"/>
              <a:buChar char="Ø"/>
            </a:pPr>
            <a:r>
              <a:rPr lang="en-US" sz="2000" dirty="0">
                <a:latin typeface="Times New Roman"/>
                <a:cs typeface="Times New Roman"/>
              </a:rPr>
              <a:t>Feasibility study of IPL data Analysis</a:t>
            </a:r>
          </a:p>
          <a:p>
            <a:pPr marL="285750" indent="-285750" algn="just">
              <a:buFont typeface="Wingdings" panose="05000000000000000000" pitchFamily="2" charset="2"/>
              <a:buChar char="Ø"/>
            </a:pPr>
            <a:r>
              <a:rPr lang="en-US" sz="2000" dirty="0">
                <a:latin typeface="Times New Roman"/>
                <a:cs typeface="Times New Roman"/>
              </a:rPr>
              <a:t>Requirement analysis </a:t>
            </a: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Road map to complete the Project</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Diagram</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Partial Implementation</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Conclusion</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Reference</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4" name="Picture 5" descr="Logo&#10;&#10;Description automatically generated">
            <a:extLst>
              <a:ext uri="{FF2B5EF4-FFF2-40B4-BE49-F238E27FC236}">
                <a16:creationId xmlns:a16="http://schemas.microsoft.com/office/drawing/2014/main" id="{C7145198-2AED-5D01-FF82-D96926916B0E}"/>
              </a:ext>
            </a:extLst>
          </p:cNvPr>
          <p:cNvPicPr>
            <a:picLocks noChangeAspect="1"/>
          </p:cNvPicPr>
          <p:nvPr/>
        </p:nvPicPr>
        <p:blipFill>
          <a:blip r:embed="rId2"/>
          <a:stretch>
            <a:fillRect/>
          </a:stretch>
        </p:blipFill>
        <p:spPr>
          <a:xfrm>
            <a:off x="7671386" y="1204412"/>
            <a:ext cx="3827546" cy="38074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195317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80">
                                          <p:stCondLst>
                                            <p:cond delay="0"/>
                                          </p:stCondLst>
                                        </p:cTn>
                                        <p:tgtEl>
                                          <p:spTgt spid="2">
                                            <p:txEl>
                                              <p:pRg st="0" end="0"/>
                                            </p:txEl>
                                          </p:spTgt>
                                        </p:tgtEl>
                                      </p:cBhvr>
                                    </p:animEffect>
                                    <p:anim calcmode="lin" valueType="num">
                                      <p:cBhvr>
                                        <p:cTn id="8"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0" end="0"/>
                                            </p:txEl>
                                          </p:spTgt>
                                        </p:tgtEl>
                                      </p:cBhvr>
                                      <p:to x="100000" y="60000"/>
                                    </p:animScale>
                                    <p:animScale>
                                      <p:cBhvr>
                                        <p:cTn id="14" dur="166" decel="50000">
                                          <p:stCondLst>
                                            <p:cond delay="676"/>
                                          </p:stCondLst>
                                        </p:cTn>
                                        <p:tgtEl>
                                          <p:spTgt spid="2">
                                            <p:txEl>
                                              <p:pRg st="0" end="0"/>
                                            </p:txEl>
                                          </p:spTgt>
                                        </p:tgtEl>
                                      </p:cBhvr>
                                      <p:to x="100000" y="100000"/>
                                    </p:animScale>
                                    <p:animScale>
                                      <p:cBhvr>
                                        <p:cTn id="15" dur="26">
                                          <p:stCondLst>
                                            <p:cond delay="1312"/>
                                          </p:stCondLst>
                                        </p:cTn>
                                        <p:tgtEl>
                                          <p:spTgt spid="2">
                                            <p:txEl>
                                              <p:pRg st="0" end="0"/>
                                            </p:txEl>
                                          </p:spTgt>
                                        </p:tgtEl>
                                      </p:cBhvr>
                                      <p:to x="100000" y="80000"/>
                                    </p:animScale>
                                    <p:animScale>
                                      <p:cBhvr>
                                        <p:cTn id="16" dur="166" decel="50000">
                                          <p:stCondLst>
                                            <p:cond delay="1338"/>
                                          </p:stCondLst>
                                        </p:cTn>
                                        <p:tgtEl>
                                          <p:spTgt spid="2">
                                            <p:txEl>
                                              <p:pRg st="0" end="0"/>
                                            </p:txEl>
                                          </p:spTgt>
                                        </p:tgtEl>
                                      </p:cBhvr>
                                      <p:to x="100000" y="100000"/>
                                    </p:animScale>
                                    <p:animScale>
                                      <p:cBhvr>
                                        <p:cTn id="17" dur="26">
                                          <p:stCondLst>
                                            <p:cond delay="1642"/>
                                          </p:stCondLst>
                                        </p:cTn>
                                        <p:tgtEl>
                                          <p:spTgt spid="2">
                                            <p:txEl>
                                              <p:pRg st="0" end="0"/>
                                            </p:txEl>
                                          </p:spTgt>
                                        </p:tgtEl>
                                      </p:cBhvr>
                                      <p:to x="100000" y="90000"/>
                                    </p:animScale>
                                    <p:animScale>
                                      <p:cBhvr>
                                        <p:cTn id="18" dur="166" decel="50000">
                                          <p:stCondLst>
                                            <p:cond delay="1668"/>
                                          </p:stCondLst>
                                        </p:cTn>
                                        <p:tgtEl>
                                          <p:spTgt spid="2">
                                            <p:txEl>
                                              <p:pRg st="0" end="0"/>
                                            </p:txEl>
                                          </p:spTgt>
                                        </p:tgtEl>
                                      </p:cBhvr>
                                      <p:to x="100000" y="100000"/>
                                    </p:animScale>
                                    <p:animScale>
                                      <p:cBhvr>
                                        <p:cTn id="19" dur="26">
                                          <p:stCondLst>
                                            <p:cond delay="1808"/>
                                          </p:stCondLst>
                                        </p:cTn>
                                        <p:tgtEl>
                                          <p:spTgt spid="2">
                                            <p:txEl>
                                              <p:pRg st="0" end="0"/>
                                            </p:txEl>
                                          </p:spTgt>
                                        </p:tgtEl>
                                      </p:cBhvr>
                                      <p:to x="100000" y="95000"/>
                                    </p:animScale>
                                    <p:animScale>
                                      <p:cBhvr>
                                        <p:cTn id="20" dur="166" decel="50000">
                                          <p:stCondLst>
                                            <p:cond delay="1834"/>
                                          </p:stCondLst>
                                        </p:cTn>
                                        <p:tgtEl>
                                          <p:spTgt spid="2">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wipe(down)">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wipe(down)">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wipe(down)">
                                      <p:cBhvr>
                                        <p:cTn id="45" dur="5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wipe(down)">
                                      <p:cBhvr>
                                        <p:cTn id="50" dur="5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wipe(down)">
                                      <p:cBhvr>
                                        <p:cTn id="55" dur="500"/>
                                        <p:tgtEl>
                                          <p:spTgt spid="3">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Effect transition="in" filter="wipe(down)">
                                      <p:cBhvr>
                                        <p:cTn id="60" dur="500"/>
                                        <p:tgtEl>
                                          <p:spTgt spid="3">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Effect transition="in" filter="wipe(down)">
                                      <p:cBhvr>
                                        <p:cTn id="65" dur="5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wipe(down)">
                                      <p:cBhvr>
                                        <p:cTn id="70" dur="500"/>
                                        <p:tgtEl>
                                          <p:spTgt spid="3">
                                            <p:txEl>
                                              <p:pRg st="9" end="9"/>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animEffect transition="in" filter="wipe(down)">
                                      <p:cBhvr>
                                        <p:cTn id="75" dur="500"/>
                                        <p:tgtEl>
                                          <p:spTgt spid="3">
                                            <p:txEl>
                                              <p:pRg st="10" end="1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animEffect transition="in" filter="wipe(down)">
                                      <p:cBhvr>
                                        <p:cTn id="8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F2B8B4-AD81-9765-2B52-B1E867F9438B}"/>
              </a:ext>
            </a:extLst>
          </p:cNvPr>
          <p:cNvSpPr txBox="1"/>
          <p:nvPr/>
        </p:nvSpPr>
        <p:spPr>
          <a:xfrm>
            <a:off x="788894" y="762000"/>
            <a:ext cx="9735670" cy="369332"/>
          </a:xfrm>
          <a:prstGeom prst="rect">
            <a:avLst/>
          </a:prstGeom>
          <a:noFill/>
        </p:spPr>
        <p:txBody>
          <a:bodyPr wrap="square" rtlCol="0">
            <a:spAutoFit/>
          </a:bodyPr>
          <a:lstStyle/>
          <a:p>
            <a:r>
              <a:rPr lang="en-US" dirty="0"/>
              <a:t>8.Implentation of dash board</a:t>
            </a:r>
          </a:p>
        </p:txBody>
      </p:sp>
      <p:pic>
        <p:nvPicPr>
          <p:cNvPr id="4" name="Picture 3">
            <a:extLst>
              <a:ext uri="{FF2B5EF4-FFF2-40B4-BE49-F238E27FC236}">
                <a16:creationId xmlns:a16="http://schemas.microsoft.com/office/drawing/2014/main" id="{00A781A3-3EBE-1EAA-D73D-B3D4F5C5C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255" y="1313334"/>
            <a:ext cx="8765490" cy="4930588"/>
          </a:xfrm>
          <a:prstGeom prst="rect">
            <a:avLst/>
          </a:prstGeom>
        </p:spPr>
      </p:pic>
    </p:spTree>
    <p:extLst>
      <p:ext uri="{BB962C8B-B14F-4D97-AF65-F5344CB8AC3E}">
        <p14:creationId xmlns:p14="http://schemas.microsoft.com/office/powerpoint/2010/main" val="2489384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2424A3-DD80-62C5-131E-D6CB4A6FFCBD}"/>
              </a:ext>
            </a:extLst>
          </p:cNvPr>
          <p:cNvPicPr>
            <a:picLocks noChangeAspect="1"/>
          </p:cNvPicPr>
          <p:nvPr/>
        </p:nvPicPr>
        <p:blipFill rotWithShape="1">
          <a:blip r:embed="rId2">
            <a:extLst>
              <a:ext uri="{28A0092B-C50C-407E-A947-70E740481C1C}">
                <a14:useLocalDpi xmlns:a14="http://schemas.microsoft.com/office/drawing/2010/main" val="0"/>
              </a:ext>
            </a:extLst>
          </a:blip>
          <a:srcRect l="18749" t="13913" r="12691" b="13768"/>
          <a:stretch/>
        </p:blipFill>
        <p:spPr>
          <a:xfrm>
            <a:off x="1649895" y="1103243"/>
            <a:ext cx="8358809" cy="4959627"/>
          </a:xfrm>
          <a:prstGeom prst="rect">
            <a:avLst/>
          </a:prstGeom>
        </p:spPr>
      </p:pic>
      <p:sp>
        <p:nvSpPr>
          <p:cNvPr id="4" name="TextBox 3">
            <a:extLst>
              <a:ext uri="{FF2B5EF4-FFF2-40B4-BE49-F238E27FC236}">
                <a16:creationId xmlns:a16="http://schemas.microsoft.com/office/drawing/2014/main" id="{E532E050-F23E-A54A-266E-37E5491D4BA4}"/>
              </a:ext>
            </a:extLst>
          </p:cNvPr>
          <p:cNvSpPr txBox="1"/>
          <p:nvPr/>
        </p:nvSpPr>
        <p:spPr>
          <a:xfrm flipH="1">
            <a:off x="1649895" y="610464"/>
            <a:ext cx="8064611" cy="369332"/>
          </a:xfrm>
          <a:prstGeom prst="rect">
            <a:avLst/>
          </a:prstGeom>
          <a:noFill/>
        </p:spPr>
        <p:txBody>
          <a:bodyPr wrap="square" rtlCol="0">
            <a:spAutoFit/>
          </a:bodyPr>
          <a:lstStyle/>
          <a:p>
            <a:r>
              <a:rPr lang="en-IN" dirty="0"/>
              <a:t>8.No of toss win by each team</a:t>
            </a:r>
          </a:p>
        </p:txBody>
      </p:sp>
    </p:spTree>
    <p:extLst>
      <p:ext uri="{BB962C8B-B14F-4D97-AF65-F5344CB8AC3E}">
        <p14:creationId xmlns:p14="http://schemas.microsoft.com/office/powerpoint/2010/main" val="2638749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7D2559-0D9F-BBE5-BBCD-A7D1A57A4E7A}"/>
              </a:ext>
            </a:extLst>
          </p:cNvPr>
          <p:cNvPicPr>
            <a:picLocks noChangeAspect="1"/>
          </p:cNvPicPr>
          <p:nvPr/>
        </p:nvPicPr>
        <p:blipFill rotWithShape="1">
          <a:blip r:embed="rId2">
            <a:extLst>
              <a:ext uri="{28A0092B-C50C-407E-A947-70E740481C1C}">
                <a14:useLocalDpi xmlns:a14="http://schemas.microsoft.com/office/drawing/2010/main" val="0"/>
              </a:ext>
            </a:extLst>
          </a:blip>
          <a:srcRect l="2610" t="15652" r="44809" b="12319"/>
          <a:stretch/>
        </p:blipFill>
        <p:spPr>
          <a:xfrm>
            <a:off x="2206486" y="1311965"/>
            <a:ext cx="6410738" cy="4939747"/>
          </a:xfrm>
          <a:prstGeom prst="rect">
            <a:avLst/>
          </a:prstGeom>
        </p:spPr>
      </p:pic>
      <p:sp>
        <p:nvSpPr>
          <p:cNvPr id="4" name="TextBox 3">
            <a:extLst>
              <a:ext uri="{FF2B5EF4-FFF2-40B4-BE49-F238E27FC236}">
                <a16:creationId xmlns:a16="http://schemas.microsoft.com/office/drawing/2014/main" id="{1A730232-9AF1-A94D-D838-B29CEDA599B1}"/>
              </a:ext>
            </a:extLst>
          </p:cNvPr>
          <p:cNvSpPr txBox="1"/>
          <p:nvPr/>
        </p:nvSpPr>
        <p:spPr>
          <a:xfrm flipH="1">
            <a:off x="2206485" y="775252"/>
            <a:ext cx="6410739" cy="369332"/>
          </a:xfrm>
          <a:prstGeom prst="rect">
            <a:avLst/>
          </a:prstGeom>
          <a:noFill/>
        </p:spPr>
        <p:txBody>
          <a:bodyPr wrap="square" rtlCol="0">
            <a:spAutoFit/>
          </a:bodyPr>
          <a:lstStyle/>
          <a:p>
            <a:r>
              <a:rPr lang="en-IN" dirty="0"/>
              <a:t>9. Toss decision across season</a:t>
            </a:r>
          </a:p>
        </p:txBody>
      </p:sp>
    </p:spTree>
    <p:extLst>
      <p:ext uri="{BB962C8B-B14F-4D97-AF65-F5344CB8AC3E}">
        <p14:creationId xmlns:p14="http://schemas.microsoft.com/office/powerpoint/2010/main" val="3698950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730232-9AF1-A94D-D838-B29CEDA599B1}"/>
              </a:ext>
            </a:extLst>
          </p:cNvPr>
          <p:cNvSpPr txBox="1"/>
          <p:nvPr/>
        </p:nvSpPr>
        <p:spPr>
          <a:xfrm flipH="1">
            <a:off x="636102" y="993913"/>
            <a:ext cx="6410739" cy="369332"/>
          </a:xfrm>
          <a:prstGeom prst="rect">
            <a:avLst/>
          </a:prstGeom>
          <a:noFill/>
        </p:spPr>
        <p:txBody>
          <a:bodyPr wrap="square" rtlCol="0">
            <a:spAutoFit/>
          </a:bodyPr>
          <a:lstStyle/>
          <a:p>
            <a:r>
              <a:rPr lang="en-IN" dirty="0"/>
              <a:t>10.Does winning toss increase the chance of winning?</a:t>
            </a:r>
          </a:p>
        </p:txBody>
      </p:sp>
      <p:pic>
        <p:nvPicPr>
          <p:cNvPr id="5" name="Picture 4">
            <a:extLst>
              <a:ext uri="{FF2B5EF4-FFF2-40B4-BE49-F238E27FC236}">
                <a16:creationId xmlns:a16="http://schemas.microsoft.com/office/drawing/2014/main" id="{DA149E54-35D8-52E8-B1CD-4C992B5DCBDF}"/>
              </a:ext>
            </a:extLst>
          </p:cNvPr>
          <p:cNvPicPr>
            <a:picLocks noChangeAspect="1"/>
          </p:cNvPicPr>
          <p:nvPr/>
        </p:nvPicPr>
        <p:blipFill rotWithShape="1">
          <a:blip r:embed="rId2">
            <a:extLst>
              <a:ext uri="{28A0092B-C50C-407E-A947-70E740481C1C}">
                <a14:useLocalDpi xmlns:a14="http://schemas.microsoft.com/office/drawing/2010/main" val="0"/>
              </a:ext>
            </a:extLst>
          </a:blip>
          <a:srcRect l="5707" t="16690" r="3234" b="17826"/>
          <a:stretch/>
        </p:blipFill>
        <p:spPr>
          <a:xfrm>
            <a:off x="715617" y="1513916"/>
            <a:ext cx="11102010" cy="4490903"/>
          </a:xfrm>
          <a:prstGeom prst="rect">
            <a:avLst/>
          </a:prstGeom>
        </p:spPr>
      </p:pic>
    </p:spTree>
    <p:extLst>
      <p:ext uri="{BB962C8B-B14F-4D97-AF65-F5344CB8AC3E}">
        <p14:creationId xmlns:p14="http://schemas.microsoft.com/office/powerpoint/2010/main" val="2289870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730232-9AF1-A94D-D838-B29CEDA599B1}"/>
              </a:ext>
            </a:extLst>
          </p:cNvPr>
          <p:cNvSpPr txBox="1"/>
          <p:nvPr/>
        </p:nvSpPr>
        <p:spPr>
          <a:xfrm flipH="1">
            <a:off x="636102" y="993913"/>
            <a:ext cx="6410739" cy="369332"/>
          </a:xfrm>
          <a:prstGeom prst="rect">
            <a:avLst/>
          </a:prstGeom>
          <a:noFill/>
        </p:spPr>
        <p:txBody>
          <a:bodyPr wrap="square" rtlCol="0">
            <a:spAutoFit/>
          </a:bodyPr>
          <a:lstStyle/>
          <a:p>
            <a:r>
              <a:rPr lang="en-IN" dirty="0"/>
              <a:t>11.Decision taken after toss wining</a:t>
            </a:r>
          </a:p>
        </p:txBody>
      </p:sp>
      <p:pic>
        <p:nvPicPr>
          <p:cNvPr id="5" name="Picture 4">
            <a:extLst>
              <a:ext uri="{FF2B5EF4-FFF2-40B4-BE49-F238E27FC236}">
                <a16:creationId xmlns:a16="http://schemas.microsoft.com/office/drawing/2014/main" id="{DA149E54-35D8-52E8-B1CD-4C992B5DCBDF}"/>
              </a:ext>
            </a:extLst>
          </p:cNvPr>
          <p:cNvPicPr>
            <a:picLocks noChangeAspect="1"/>
          </p:cNvPicPr>
          <p:nvPr/>
        </p:nvPicPr>
        <p:blipFill rotWithShape="1">
          <a:blip r:embed="rId2">
            <a:extLst>
              <a:ext uri="{28A0092B-C50C-407E-A947-70E740481C1C}">
                <a14:useLocalDpi xmlns:a14="http://schemas.microsoft.com/office/drawing/2010/main" val="0"/>
              </a:ext>
            </a:extLst>
          </a:blip>
          <a:srcRect l="5707" t="16690" r="3234" b="17826"/>
          <a:stretch/>
        </p:blipFill>
        <p:spPr>
          <a:xfrm>
            <a:off x="715617" y="1513916"/>
            <a:ext cx="11102010" cy="4490903"/>
          </a:xfrm>
          <a:prstGeom prst="rect">
            <a:avLst/>
          </a:prstGeom>
        </p:spPr>
      </p:pic>
      <p:pic>
        <p:nvPicPr>
          <p:cNvPr id="3" name="Picture 2">
            <a:extLst>
              <a:ext uri="{FF2B5EF4-FFF2-40B4-BE49-F238E27FC236}">
                <a16:creationId xmlns:a16="http://schemas.microsoft.com/office/drawing/2014/main" id="{1189C7CC-1032-AD18-EDAF-676936BCECED}"/>
              </a:ext>
            </a:extLst>
          </p:cNvPr>
          <p:cNvPicPr>
            <a:picLocks noChangeAspect="1"/>
          </p:cNvPicPr>
          <p:nvPr/>
        </p:nvPicPr>
        <p:blipFill rotWithShape="1">
          <a:blip r:embed="rId3">
            <a:extLst>
              <a:ext uri="{28A0092B-C50C-407E-A947-70E740481C1C}">
                <a14:useLocalDpi xmlns:a14="http://schemas.microsoft.com/office/drawing/2010/main" val="0"/>
              </a:ext>
            </a:extLst>
          </a:blip>
          <a:srcRect l="5870" t="27826" r="3071" b="16087"/>
          <a:stretch/>
        </p:blipFill>
        <p:spPr>
          <a:xfrm>
            <a:off x="715616" y="1908312"/>
            <a:ext cx="11102011" cy="3846445"/>
          </a:xfrm>
          <a:prstGeom prst="rect">
            <a:avLst/>
          </a:prstGeom>
        </p:spPr>
      </p:pic>
    </p:spTree>
    <p:extLst>
      <p:ext uri="{BB962C8B-B14F-4D97-AF65-F5344CB8AC3E}">
        <p14:creationId xmlns:p14="http://schemas.microsoft.com/office/powerpoint/2010/main" val="122732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730232-9AF1-A94D-D838-B29CEDA599B1}"/>
              </a:ext>
            </a:extLst>
          </p:cNvPr>
          <p:cNvSpPr txBox="1"/>
          <p:nvPr/>
        </p:nvSpPr>
        <p:spPr>
          <a:xfrm flipH="1">
            <a:off x="636102" y="993913"/>
            <a:ext cx="6410739" cy="369332"/>
          </a:xfrm>
          <a:prstGeom prst="rect">
            <a:avLst/>
          </a:prstGeom>
          <a:noFill/>
        </p:spPr>
        <p:txBody>
          <a:bodyPr wrap="square" rtlCol="0">
            <a:spAutoFit/>
          </a:bodyPr>
          <a:lstStyle/>
          <a:p>
            <a:r>
              <a:rPr lang="en-IN" dirty="0"/>
              <a:t>12.Out percentage in pie graph</a:t>
            </a:r>
          </a:p>
        </p:txBody>
      </p:sp>
      <p:pic>
        <p:nvPicPr>
          <p:cNvPr id="6" name="Picture 5">
            <a:extLst>
              <a:ext uri="{FF2B5EF4-FFF2-40B4-BE49-F238E27FC236}">
                <a16:creationId xmlns:a16="http://schemas.microsoft.com/office/drawing/2014/main" id="{3EBDD8BC-BCD4-74CE-4380-A72C34986D85}"/>
              </a:ext>
            </a:extLst>
          </p:cNvPr>
          <p:cNvPicPr>
            <a:picLocks noChangeAspect="1"/>
          </p:cNvPicPr>
          <p:nvPr/>
        </p:nvPicPr>
        <p:blipFill rotWithShape="1">
          <a:blip r:embed="rId2">
            <a:extLst>
              <a:ext uri="{28A0092B-C50C-407E-A947-70E740481C1C}">
                <a14:useLocalDpi xmlns:a14="http://schemas.microsoft.com/office/drawing/2010/main" val="0"/>
              </a:ext>
            </a:extLst>
          </a:blip>
          <a:srcRect l="5870" t="10580" r="28261" b="7826"/>
          <a:stretch/>
        </p:blipFill>
        <p:spPr>
          <a:xfrm>
            <a:off x="715615" y="1363245"/>
            <a:ext cx="7394715" cy="5152505"/>
          </a:xfrm>
          <a:prstGeom prst="rect">
            <a:avLst/>
          </a:prstGeom>
        </p:spPr>
      </p:pic>
    </p:spTree>
    <p:extLst>
      <p:ext uri="{BB962C8B-B14F-4D97-AF65-F5344CB8AC3E}">
        <p14:creationId xmlns:p14="http://schemas.microsoft.com/office/powerpoint/2010/main" val="747197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730232-9AF1-A94D-D838-B29CEDA599B1}"/>
              </a:ext>
            </a:extLst>
          </p:cNvPr>
          <p:cNvSpPr txBox="1"/>
          <p:nvPr/>
        </p:nvSpPr>
        <p:spPr>
          <a:xfrm flipH="1">
            <a:off x="636102" y="993913"/>
            <a:ext cx="6410739" cy="369332"/>
          </a:xfrm>
          <a:prstGeom prst="rect">
            <a:avLst/>
          </a:prstGeom>
          <a:noFill/>
        </p:spPr>
        <p:txBody>
          <a:bodyPr wrap="square" rtlCol="0">
            <a:spAutoFit/>
          </a:bodyPr>
          <a:lstStyle/>
          <a:p>
            <a:r>
              <a:rPr lang="en-IN" dirty="0"/>
              <a:t>13.Top 10 run scorer in IPL</a:t>
            </a:r>
          </a:p>
        </p:txBody>
      </p:sp>
      <p:pic>
        <p:nvPicPr>
          <p:cNvPr id="3" name="Picture 2">
            <a:extLst>
              <a:ext uri="{FF2B5EF4-FFF2-40B4-BE49-F238E27FC236}">
                <a16:creationId xmlns:a16="http://schemas.microsoft.com/office/drawing/2014/main" id="{06C8DCA5-F331-677E-F972-0E5A0139EE48}"/>
              </a:ext>
            </a:extLst>
          </p:cNvPr>
          <p:cNvPicPr>
            <a:picLocks noChangeAspect="1"/>
          </p:cNvPicPr>
          <p:nvPr/>
        </p:nvPicPr>
        <p:blipFill rotWithShape="1">
          <a:blip r:embed="rId2">
            <a:extLst>
              <a:ext uri="{28A0092B-C50C-407E-A947-70E740481C1C}">
                <a14:useLocalDpi xmlns:a14="http://schemas.microsoft.com/office/drawing/2010/main" val="0"/>
              </a:ext>
            </a:extLst>
          </a:blip>
          <a:srcRect l="6440" t="12754" r="34456" b="7971"/>
          <a:stretch/>
        </p:blipFill>
        <p:spPr>
          <a:xfrm>
            <a:off x="755372" y="1363245"/>
            <a:ext cx="7205871" cy="5436706"/>
          </a:xfrm>
          <a:prstGeom prst="rect">
            <a:avLst/>
          </a:prstGeom>
        </p:spPr>
      </p:pic>
    </p:spTree>
    <p:extLst>
      <p:ext uri="{BB962C8B-B14F-4D97-AF65-F5344CB8AC3E}">
        <p14:creationId xmlns:p14="http://schemas.microsoft.com/office/powerpoint/2010/main" val="1345829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730232-9AF1-A94D-D838-B29CEDA599B1}"/>
              </a:ext>
            </a:extLst>
          </p:cNvPr>
          <p:cNvSpPr txBox="1"/>
          <p:nvPr/>
        </p:nvSpPr>
        <p:spPr>
          <a:xfrm flipH="1">
            <a:off x="636102" y="993913"/>
            <a:ext cx="6410739" cy="369332"/>
          </a:xfrm>
          <a:prstGeom prst="rect">
            <a:avLst/>
          </a:prstGeom>
          <a:noFill/>
        </p:spPr>
        <p:txBody>
          <a:bodyPr wrap="square" rtlCol="0">
            <a:spAutoFit/>
          </a:bodyPr>
          <a:lstStyle/>
          <a:p>
            <a:r>
              <a:rPr lang="en-IN" dirty="0"/>
              <a:t>14.Highest Man of the match award</a:t>
            </a:r>
          </a:p>
        </p:txBody>
      </p:sp>
      <p:pic>
        <p:nvPicPr>
          <p:cNvPr id="5" name="Picture 4">
            <a:extLst>
              <a:ext uri="{FF2B5EF4-FFF2-40B4-BE49-F238E27FC236}">
                <a16:creationId xmlns:a16="http://schemas.microsoft.com/office/drawing/2014/main" id="{7E9F69AE-39CB-5D80-2730-16E8EE227731}"/>
              </a:ext>
            </a:extLst>
          </p:cNvPr>
          <p:cNvPicPr>
            <a:picLocks noChangeAspect="1"/>
          </p:cNvPicPr>
          <p:nvPr/>
        </p:nvPicPr>
        <p:blipFill rotWithShape="1">
          <a:blip r:embed="rId2">
            <a:extLst>
              <a:ext uri="{28A0092B-C50C-407E-A947-70E740481C1C}">
                <a14:useLocalDpi xmlns:a14="http://schemas.microsoft.com/office/drawing/2010/main" val="0"/>
              </a:ext>
            </a:extLst>
          </a:blip>
          <a:srcRect l="6195" t="12029" r="34702" b="10725"/>
          <a:stretch/>
        </p:blipFill>
        <p:spPr>
          <a:xfrm>
            <a:off x="765311" y="1363245"/>
            <a:ext cx="7205871" cy="5297556"/>
          </a:xfrm>
          <a:prstGeom prst="rect">
            <a:avLst/>
          </a:prstGeom>
        </p:spPr>
      </p:pic>
    </p:spTree>
    <p:extLst>
      <p:ext uri="{BB962C8B-B14F-4D97-AF65-F5344CB8AC3E}">
        <p14:creationId xmlns:p14="http://schemas.microsoft.com/office/powerpoint/2010/main" val="1804223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E9D514E1-9BC4-AE02-7C00-D7AC456AF576}"/>
              </a:ext>
            </a:extLst>
          </p:cNvPr>
          <p:cNvGraphicFramePr>
            <a:graphicFrameLocks noChangeAspect="1"/>
          </p:cNvGraphicFramePr>
          <p:nvPr>
            <p:extLst>
              <p:ext uri="{D42A27DB-BD31-4B8C-83A1-F6EECF244321}">
                <p14:modId xmlns:p14="http://schemas.microsoft.com/office/powerpoint/2010/main" val="3000446303"/>
              </p:ext>
            </p:extLst>
          </p:nvPr>
        </p:nvGraphicFramePr>
        <p:xfrm>
          <a:off x="-1671942" y="795285"/>
          <a:ext cx="9692820" cy="5327063"/>
        </p:xfrm>
        <a:graphic>
          <a:graphicData uri="http://schemas.openxmlformats.org/presentationml/2006/ole">
            <mc:AlternateContent xmlns:mc="http://schemas.openxmlformats.org/markup-compatibility/2006">
              <mc:Choice xmlns:v="urn:schemas-microsoft-com:vml" Requires="v">
                <p:oleObj spid="_x0000_s1027" name="Document" r:id="rId3" imgW="12485011" imgH="6870847" progId="Word.Document.12">
                  <p:embed/>
                </p:oleObj>
              </mc:Choice>
              <mc:Fallback>
                <p:oleObj name="Document" r:id="rId3" imgW="12485011" imgH="6870847" progId="Word.Document.12">
                  <p:embed/>
                  <p:pic>
                    <p:nvPicPr>
                      <p:cNvPr id="0" name=""/>
                      <p:cNvPicPr/>
                      <p:nvPr/>
                    </p:nvPicPr>
                    <p:blipFill>
                      <a:blip r:embed="rId4"/>
                      <a:stretch>
                        <a:fillRect/>
                      </a:stretch>
                    </p:blipFill>
                    <p:spPr>
                      <a:xfrm>
                        <a:off x="-1671942" y="795285"/>
                        <a:ext cx="9692820" cy="5327063"/>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DF0BBF5F-C597-CE32-8024-0B703C346C6D}"/>
              </a:ext>
            </a:extLst>
          </p:cNvPr>
          <p:cNvSpPr txBox="1"/>
          <p:nvPr/>
        </p:nvSpPr>
        <p:spPr>
          <a:xfrm>
            <a:off x="606287" y="97962"/>
            <a:ext cx="7414591" cy="369332"/>
          </a:xfrm>
          <a:prstGeom prst="rect">
            <a:avLst/>
          </a:prstGeom>
          <a:noFill/>
        </p:spPr>
        <p:txBody>
          <a:bodyPr wrap="square" rtlCol="0">
            <a:spAutoFit/>
          </a:bodyPr>
          <a:lstStyle/>
          <a:p>
            <a:r>
              <a:rPr lang="en-IN" b="1" dirty="0"/>
              <a:t>USER INTERFACE FOR OUR PREDICTION </a:t>
            </a:r>
          </a:p>
        </p:txBody>
      </p:sp>
    </p:spTree>
    <p:extLst>
      <p:ext uri="{BB962C8B-B14F-4D97-AF65-F5344CB8AC3E}">
        <p14:creationId xmlns:p14="http://schemas.microsoft.com/office/powerpoint/2010/main" val="2304578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697F85-421D-46DD-A34E-259F869DF679}"/>
              </a:ext>
            </a:extLst>
          </p:cNvPr>
          <p:cNvSpPr txBox="1"/>
          <p:nvPr/>
        </p:nvSpPr>
        <p:spPr>
          <a:xfrm>
            <a:off x="1732547" y="2021305"/>
            <a:ext cx="6285297" cy="1015663"/>
          </a:xfrm>
          <a:prstGeom prst="rect">
            <a:avLst/>
          </a:prstGeom>
          <a:noFill/>
        </p:spPr>
        <p:txBody>
          <a:bodyPr wrap="square" lIns="91440" tIns="45720" rIns="91440" bIns="45720" rtlCol="0" anchor="t">
            <a:spAutoFit/>
          </a:bodyPr>
          <a:lstStyle/>
          <a:p>
            <a:pPr marL="285750" indent="-285750">
              <a:buFont typeface="Arial"/>
              <a:buChar char="•"/>
            </a:pPr>
            <a:r>
              <a:rPr lang="en-US" sz="2000" dirty="0">
                <a:latin typeface="Times New Roman"/>
                <a:cs typeface="Times New Roman"/>
              </a:rPr>
              <a:t>At the end of this IPL data analysis project. We will study how to create data visualization.</a:t>
            </a:r>
            <a:endParaRPr lang="en-US" sz="2000"/>
          </a:p>
          <a:p>
            <a:pPr marL="285750" indent="-285750" algn="just">
              <a:buFont typeface="Arial"/>
              <a:buChar char="•"/>
            </a:pPr>
            <a:r>
              <a:rPr lang="en-US" sz="2000" dirty="0">
                <a:latin typeface="Times New Roman"/>
                <a:cs typeface="Times New Roman"/>
              </a:rPr>
              <a:t>With this we will conclude observation on our objective</a:t>
            </a:r>
            <a:endParaRPr lang="en-US" sz="200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DD3E720-AFE6-45EE-A91A-19CFEFA340AA}"/>
              </a:ext>
            </a:extLst>
          </p:cNvPr>
          <p:cNvSpPr txBox="1"/>
          <p:nvPr/>
        </p:nvSpPr>
        <p:spPr>
          <a:xfrm>
            <a:off x="1732547" y="991402"/>
            <a:ext cx="4446871" cy="461665"/>
          </a:xfrm>
          <a:prstGeom prst="rect">
            <a:avLst/>
          </a:prstGeom>
          <a:noFill/>
        </p:spPr>
        <p:txBody>
          <a:bodyPr wrap="square" lIns="91440" tIns="45720" rIns="91440" bIns="45720" rtlCol="0" anchor="t">
            <a:spAutoFit/>
          </a:bodyPr>
          <a:lstStyle/>
          <a:p>
            <a:r>
              <a:rPr lang="en-US" sz="2400" b="1" dirty="0">
                <a:latin typeface="Times New Roman"/>
                <a:cs typeface="Times New Roman"/>
              </a:rPr>
              <a:t>Conclusion</a:t>
            </a:r>
            <a:r>
              <a:rPr lang="en-US" b="1" dirty="0">
                <a:latin typeface="Times New Roman"/>
                <a:cs typeface="Times New Roman"/>
              </a:rPr>
              <a:t> :</a:t>
            </a:r>
          </a:p>
        </p:txBody>
      </p:sp>
    </p:spTree>
    <p:extLst>
      <p:ext uri="{BB962C8B-B14F-4D97-AF65-F5344CB8AC3E}">
        <p14:creationId xmlns:p14="http://schemas.microsoft.com/office/powerpoint/2010/main" val="17725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372ED3-28B0-5191-D2ED-3A473022DC7F}"/>
              </a:ext>
            </a:extLst>
          </p:cNvPr>
          <p:cNvSpPr txBox="1"/>
          <p:nvPr/>
        </p:nvSpPr>
        <p:spPr>
          <a:xfrm>
            <a:off x="816386" y="830729"/>
            <a:ext cx="1035304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dirty="0"/>
              <a:t>Abstract</a:t>
            </a:r>
          </a:p>
          <a:p>
            <a:endParaRPr lang="en-US" sz="2000" dirty="0"/>
          </a:p>
          <a:p>
            <a:pPr marL="285750" indent="-285750" algn="just">
              <a:buFont typeface="Arial"/>
              <a:buChar char="•"/>
            </a:pPr>
            <a:r>
              <a:rPr lang="en-US" sz="2000" dirty="0">
                <a:latin typeface="Times New Roman"/>
                <a:ea typeface="+mn-lt"/>
                <a:cs typeface="+mn-lt"/>
              </a:rPr>
              <a:t>Cricket is one of the popular game in India. After the Start of IPL, Indian cricket standards reached an ultimate level and many talented players got a chance to prove themselves in a platform like IPL where many international cricketers play together. IPL is one of the leading cricket tournament in the world. So, I am here to describe the IPL analysis using Python.</a:t>
            </a:r>
            <a:endParaRPr lang="en-US" sz="2000" dirty="0">
              <a:latin typeface="Times New Roman"/>
              <a:cs typeface="Times New Roman"/>
            </a:endParaRPr>
          </a:p>
        </p:txBody>
      </p:sp>
    </p:spTree>
    <p:extLst>
      <p:ext uri="{BB962C8B-B14F-4D97-AF65-F5344CB8AC3E}">
        <p14:creationId xmlns:p14="http://schemas.microsoft.com/office/powerpoint/2010/main" val="2672747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2B7A16-EF1B-4FD7-DB34-71F047E3EBBC}"/>
              </a:ext>
            </a:extLst>
          </p:cNvPr>
          <p:cNvSpPr txBox="1"/>
          <p:nvPr/>
        </p:nvSpPr>
        <p:spPr>
          <a:xfrm>
            <a:off x="1144950" y="1487128"/>
            <a:ext cx="10524564" cy="2492990"/>
          </a:xfrm>
          <a:prstGeom prst="rect">
            <a:avLst/>
          </a:prstGeom>
          <a:noFill/>
        </p:spPr>
        <p:txBody>
          <a:bodyPr wrap="square">
            <a:spAutoFit/>
          </a:bodyPr>
          <a:lstStyle/>
          <a:p>
            <a:pPr algn="just"/>
            <a:r>
              <a:rPr lang="en-US" sz="2400" b="1" dirty="0"/>
              <a:t>Reference:</a:t>
            </a:r>
          </a:p>
          <a:p>
            <a:pPr algn="r"/>
            <a:endParaRPr lang="en-US" sz="2400" b="1" dirty="0"/>
          </a:p>
          <a:p>
            <a:pPr marL="342900" indent="-342900" algn="just">
              <a:buFont typeface="+mj-lt"/>
              <a:buAutoNum type="arabicPeriod"/>
            </a:pPr>
            <a:r>
              <a:rPr lang="en-US" dirty="0"/>
              <a:t>Wes McKinney, “Python for data analysis 1st edition”,</a:t>
            </a:r>
            <a:r>
              <a:rPr lang="en-US" dirty="0" err="1"/>
              <a:t>O’Relly</a:t>
            </a:r>
            <a:r>
              <a:rPr lang="en-US" dirty="0"/>
              <a:t> Media ,pp.9-34,2012</a:t>
            </a:r>
          </a:p>
          <a:p>
            <a:pPr marL="342900" indent="-342900" algn="just">
              <a:buFont typeface="+mj-lt"/>
              <a:buAutoNum type="arabicPeriod"/>
            </a:pPr>
            <a:r>
              <a:rPr lang="en-US" dirty="0"/>
              <a:t>Wes McKinney, "Python for data analysis 2nd edition" , </a:t>
            </a:r>
            <a:r>
              <a:rPr lang="en-US" dirty="0" err="1"/>
              <a:t>O’Relly</a:t>
            </a:r>
            <a:r>
              <a:rPr lang="en-US" dirty="0"/>
              <a:t> Media ,pp.67-83,2017</a:t>
            </a:r>
          </a:p>
          <a:p>
            <a:pPr marL="342900" indent="-342900" algn="just">
              <a:buFont typeface="+mj-lt"/>
              <a:buAutoNum type="arabicPeriod"/>
            </a:pPr>
            <a:r>
              <a:rPr lang="en-US" dirty="0" err="1"/>
              <a:t>Mrunal</a:t>
            </a:r>
            <a:r>
              <a:rPr lang="en-US" dirty="0"/>
              <a:t> </a:t>
            </a:r>
            <a:r>
              <a:rPr lang="en-US" dirty="0" err="1"/>
              <a:t>Patill</a:t>
            </a:r>
            <a:r>
              <a:rPr lang="en-US" dirty="0"/>
              <a:t>, Vidya Kumari, Adarsh Patil, </a:t>
            </a:r>
            <a:r>
              <a:rPr lang="en-US" dirty="0" err="1"/>
              <a:t>Laxmikant</a:t>
            </a:r>
            <a:r>
              <a:rPr lang="en-US" dirty="0"/>
              <a:t> </a:t>
            </a:r>
            <a:r>
              <a:rPr lang="en-US" dirty="0" err="1"/>
              <a:t>Ahire</a:t>
            </a:r>
            <a:r>
              <a:rPr lang="en-US" dirty="0"/>
              <a:t> and </a:t>
            </a:r>
          </a:p>
          <a:p>
            <a:pPr algn="just"/>
            <a:r>
              <a:rPr lang="en-US" dirty="0"/>
              <a:t>     </a:t>
            </a:r>
            <a:r>
              <a:rPr lang="en-US" dirty="0" err="1"/>
              <a:t>Asst.Prof.Umakant</a:t>
            </a:r>
            <a:r>
              <a:rPr lang="en-US" dirty="0"/>
              <a:t>  </a:t>
            </a:r>
            <a:r>
              <a:rPr lang="en-US" dirty="0" err="1"/>
              <a:t>Mandawkar</a:t>
            </a:r>
            <a:r>
              <a:rPr lang="en-US" dirty="0"/>
              <a:t> "IPL DATA ANALYSIS USING GPLOT" ,Journal of Engineering     	Science  by Dept.  Of Computer Science and Engineering, Sandip University, Nashik, July 	2012</a:t>
            </a:r>
          </a:p>
        </p:txBody>
      </p:sp>
    </p:spTree>
    <p:extLst>
      <p:ext uri="{BB962C8B-B14F-4D97-AF65-F5344CB8AC3E}">
        <p14:creationId xmlns:p14="http://schemas.microsoft.com/office/powerpoint/2010/main" val="909313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A7FC4A-316E-D490-BB34-84004E657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87" y="882650"/>
            <a:ext cx="11391826" cy="5512174"/>
          </a:xfrm>
          <a:prstGeom prst="ellipse">
            <a:avLst/>
          </a:prstGeom>
          <a:ln>
            <a:noFill/>
          </a:ln>
          <a:effectLst>
            <a:softEdge rad="112500"/>
          </a:effectLst>
        </p:spPr>
      </p:pic>
    </p:spTree>
    <p:extLst>
      <p:ext uri="{BB962C8B-B14F-4D97-AF65-F5344CB8AC3E}">
        <p14:creationId xmlns:p14="http://schemas.microsoft.com/office/powerpoint/2010/main" val="106753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7B978C-5481-D85D-D276-022EA23750EB}"/>
              </a:ext>
            </a:extLst>
          </p:cNvPr>
          <p:cNvSpPr txBox="1"/>
          <p:nvPr/>
        </p:nvSpPr>
        <p:spPr>
          <a:xfrm>
            <a:off x="996315" y="915035"/>
            <a:ext cx="9672320"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dirty="0">
                <a:latin typeface="Times New Roman"/>
                <a:cs typeface="Times New Roman"/>
              </a:rPr>
              <a:t>Introduction</a:t>
            </a:r>
          </a:p>
          <a:p>
            <a:endParaRPr lang="en-US" sz="2000" dirty="0">
              <a:latin typeface="Times New Roman"/>
              <a:cs typeface="Times New Roman"/>
            </a:endParaRPr>
          </a:p>
          <a:p>
            <a:pPr marL="285750" indent="-285750" algn="just">
              <a:buFont typeface="Arial"/>
              <a:buChar char="•"/>
            </a:pPr>
            <a:r>
              <a:rPr lang="en-US" sz="2000" dirty="0">
                <a:latin typeface="Times New Roman"/>
                <a:ea typeface="+mn-lt"/>
                <a:cs typeface="+mn-lt"/>
              </a:rPr>
              <a:t>Data science is the study of data to extract knowledge and insights from the data and apply knowledge and actionable insights. We will work on IPL Data Analysis and Visualization Project using Python where we will explore interesting insights from the data of IPL matches like most run by a player, most wicket taken by a player, and much more from IPL season 2008-2020.</a:t>
            </a:r>
            <a:endParaRPr lang="en-US" sz="2000" dirty="0">
              <a:latin typeface="Times New Roman"/>
              <a:cs typeface="Times New Roman"/>
            </a:endParaRPr>
          </a:p>
          <a:p>
            <a:pPr marL="285750" indent="-285750" algn="just">
              <a:buFont typeface="Arial"/>
              <a:buChar char="•"/>
            </a:pPr>
            <a:endParaRPr lang="en-US" dirty="0">
              <a:latin typeface="Times New Roman"/>
              <a:cs typeface="Times New Roman"/>
            </a:endParaRPr>
          </a:p>
        </p:txBody>
      </p:sp>
    </p:spTree>
    <p:extLst>
      <p:ext uri="{BB962C8B-B14F-4D97-AF65-F5344CB8AC3E}">
        <p14:creationId xmlns:p14="http://schemas.microsoft.com/office/powerpoint/2010/main" val="1827219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41A60A-7E76-5C1E-A5E9-93B43A3AD167}"/>
              </a:ext>
            </a:extLst>
          </p:cNvPr>
          <p:cNvSpPr txBox="1"/>
          <p:nvPr/>
        </p:nvSpPr>
        <p:spPr>
          <a:xfrm>
            <a:off x="635834" y="1168855"/>
            <a:ext cx="10353040"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latin typeface="Times New Roman"/>
                <a:cs typeface="Times New Roman"/>
              </a:rPr>
              <a:t>Motivation</a:t>
            </a:r>
            <a:endParaRPr lang="en-US" sz="2800"/>
          </a:p>
          <a:p>
            <a:pPr algn="just"/>
            <a:endParaRPr lang="en-US" sz="2000" dirty="0">
              <a:latin typeface="Times New Roman"/>
              <a:cs typeface="Times New Roman"/>
            </a:endParaRPr>
          </a:p>
          <a:p>
            <a:pPr algn="just"/>
            <a:endParaRPr lang="en-US" sz="2000" dirty="0">
              <a:latin typeface="Times New Roman"/>
              <a:cs typeface="Times New Roman"/>
            </a:endParaRPr>
          </a:p>
          <a:p>
            <a:pPr marL="285750" indent="-285750" algn="just">
              <a:buFont typeface="Arial"/>
              <a:buChar char="•"/>
            </a:pPr>
            <a:r>
              <a:rPr lang="en-US" sz="2000" dirty="0">
                <a:latin typeface="Times New Roman"/>
                <a:ea typeface="+mn-lt"/>
                <a:cs typeface="+mn-lt"/>
              </a:rPr>
              <a:t>Indian Premier League is a famous cricket league played in India every year during the period between March and May. It is played in a professional T20 format of the game. This league is played by 8 teams representing 8 different cities across India. This league started in 2008 and it has been a big hit and it is the most attended league in the World. Each team with their profit buys best players from across the World. It is also one of the big reason behind Indian team's success as the league brings out the best talent from a billion population in India.</a:t>
            </a:r>
          </a:p>
          <a:p>
            <a:pPr algn="just"/>
            <a:endParaRPr lang="en-US" sz="2000" dirty="0">
              <a:latin typeface="Times New Roman"/>
              <a:cs typeface="Times New Roman"/>
            </a:endParaRPr>
          </a:p>
          <a:p>
            <a:pPr marL="285750" indent="-285750" algn="just">
              <a:buFont typeface="Arial"/>
              <a:buChar char="•"/>
            </a:pPr>
            <a:endParaRPr lang="en-US" sz="2000" dirty="0">
              <a:latin typeface="Times New Roman"/>
              <a:cs typeface="Times New Roman"/>
            </a:endParaRPr>
          </a:p>
        </p:txBody>
      </p:sp>
    </p:spTree>
    <p:extLst>
      <p:ext uri="{BB962C8B-B14F-4D97-AF65-F5344CB8AC3E}">
        <p14:creationId xmlns:p14="http://schemas.microsoft.com/office/powerpoint/2010/main" val="28059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4A2DE6-B716-4D18-93AB-061873B4824C}"/>
              </a:ext>
            </a:extLst>
          </p:cNvPr>
          <p:cNvSpPr txBox="1"/>
          <p:nvPr/>
        </p:nvSpPr>
        <p:spPr>
          <a:xfrm>
            <a:off x="875899" y="681607"/>
            <a:ext cx="412923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OBJECTIVES :</a:t>
            </a:r>
          </a:p>
        </p:txBody>
      </p:sp>
      <p:sp>
        <p:nvSpPr>
          <p:cNvPr id="4" name="TextBox 3">
            <a:extLst>
              <a:ext uri="{FF2B5EF4-FFF2-40B4-BE49-F238E27FC236}">
                <a16:creationId xmlns:a16="http://schemas.microsoft.com/office/drawing/2014/main" id="{A789706A-1F53-453F-BA8F-D6473F7EC670}"/>
              </a:ext>
            </a:extLst>
          </p:cNvPr>
          <p:cNvSpPr txBox="1"/>
          <p:nvPr/>
        </p:nvSpPr>
        <p:spPr>
          <a:xfrm>
            <a:off x="875899" y="1225976"/>
            <a:ext cx="7594333" cy="4524315"/>
          </a:xfrm>
          <a:prstGeom prst="rect">
            <a:avLst/>
          </a:prstGeom>
          <a:noFill/>
        </p:spPr>
        <p:txBody>
          <a:bodyPr wrap="square" lIns="91440" tIns="45720" rIns="91440" bIns="45720" rtlCol="0" anchor="t">
            <a:spAutoFit/>
          </a:bodyPr>
          <a:lstStyle/>
          <a:p>
            <a:pPr algn="just"/>
            <a:r>
              <a:rPr lang="en-US" dirty="0">
                <a:latin typeface="Times New Roman" panose="02020603050405020304" pitchFamily="18" charset="0"/>
                <a:cs typeface="Times New Roman" panose="02020603050405020304" pitchFamily="18" charset="0"/>
              </a:rPr>
              <a:t>The process of data analysis uses analytical and logical reasoning to gain information from the data. </a:t>
            </a:r>
          </a:p>
          <a:p>
            <a:pPr algn="just"/>
            <a:r>
              <a:rPr lang="en-US" dirty="0">
                <a:latin typeface="Times New Roman"/>
                <a:cs typeface="Times New Roman"/>
              </a:rPr>
              <a:t>The main purpose of IPL data analysis is to find meaning in data so that the derived knowledge can be used to make informed decisions</a:t>
            </a:r>
          </a:p>
          <a:p>
            <a:pPr algn="just"/>
            <a:endParaRPr lang="en-US" dirty="0">
              <a:latin typeface="Times New Roman"/>
              <a:ea typeface="+mn-lt"/>
              <a:cs typeface="Times New Roman"/>
            </a:endParaRPr>
          </a:p>
          <a:p>
            <a:pPr algn="just"/>
            <a:endParaRPr lang="en-US" dirty="0">
              <a:latin typeface="Times New Roman"/>
              <a:ea typeface="+mn-lt"/>
              <a:cs typeface="Times New Roman"/>
            </a:endParaRPr>
          </a:p>
          <a:p>
            <a:pPr algn="just">
              <a:buFont typeface="Arial"/>
              <a:buChar char="•"/>
            </a:pPr>
            <a:r>
              <a:rPr lang="en-US" dirty="0">
                <a:latin typeface="Times New Roman"/>
                <a:ea typeface="+mn-lt"/>
                <a:cs typeface="+mn-lt"/>
              </a:rPr>
              <a:t>To find the team that won the most number of matches in a season.</a:t>
            </a:r>
            <a:endParaRPr lang="en-US" dirty="0">
              <a:latin typeface="Times New Roman"/>
              <a:cs typeface="Times New Roman"/>
            </a:endParaRPr>
          </a:p>
          <a:p>
            <a:pPr algn="just">
              <a:buFont typeface="Arial"/>
              <a:buChar char="•"/>
            </a:pPr>
            <a:r>
              <a:rPr lang="en-US" dirty="0">
                <a:latin typeface="Times New Roman"/>
                <a:ea typeface="+mn-lt"/>
                <a:cs typeface="+mn-lt"/>
              </a:rPr>
              <a:t>To find the team that lost the most number of matches in a season.</a:t>
            </a:r>
            <a:endParaRPr lang="en-US" dirty="0">
              <a:latin typeface="Times New Roman"/>
              <a:cs typeface="Times New Roman"/>
            </a:endParaRPr>
          </a:p>
          <a:p>
            <a:pPr algn="just">
              <a:buFont typeface="Arial"/>
              <a:buChar char="•"/>
            </a:pPr>
            <a:r>
              <a:rPr lang="en-US" dirty="0">
                <a:latin typeface="Times New Roman"/>
                <a:ea typeface="+mn-lt"/>
                <a:cs typeface="+mn-lt"/>
              </a:rPr>
              <a:t>Does winning toss increases the chances of victory.</a:t>
            </a:r>
            <a:endParaRPr lang="en-US" dirty="0">
              <a:latin typeface="Times New Roman"/>
              <a:cs typeface="Times New Roman"/>
            </a:endParaRPr>
          </a:p>
          <a:p>
            <a:pPr algn="just">
              <a:buFont typeface="Arial"/>
              <a:buChar char="•"/>
            </a:pPr>
            <a:r>
              <a:rPr lang="en-US" dirty="0">
                <a:latin typeface="Times New Roman"/>
                <a:ea typeface="+mn-lt"/>
                <a:cs typeface="+mn-lt"/>
              </a:rPr>
              <a:t>To find the player with the most player of the match awards.</a:t>
            </a:r>
            <a:endParaRPr lang="en-US" dirty="0">
              <a:latin typeface="Times New Roman"/>
              <a:cs typeface="Times New Roman"/>
            </a:endParaRPr>
          </a:p>
          <a:p>
            <a:pPr algn="just">
              <a:buFont typeface="Arial"/>
              <a:buChar char="•"/>
            </a:pPr>
            <a:r>
              <a:rPr lang="en-US" dirty="0">
                <a:latin typeface="Times New Roman"/>
                <a:ea typeface="+mn-lt"/>
                <a:cs typeface="+mn-lt"/>
              </a:rPr>
              <a:t>To find the city that hosted the maximum number of IPL matches.</a:t>
            </a:r>
            <a:endParaRPr lang="en-US" dirty="0">
              <a:latin typeface="Times New Roman"/>
              <a:cs typeface="Times New Roman"/>
            </a:endParaRPr>
          </a:p>
          <a:p>
            <a:pPr algn="just">
              <a:buFont typeface="Arial"/>
              <a:buChar char="•"/>
            </a:pPr>
            <a:r>
              <a:rPr lang="en-US" dirty="0">
                <a:latin typeface="Times New Roman"/>
                <a:ea typeface="+mn-lt"/>
                <a:cs typeface="+mn-lt"/>
              </a:rPr>
              <a:t>To find the most winning team for each season.</a:t>
            </a:r>
            <a:endParaRPr lang="en-US" dirty="0">
              <a:latin typeface="Times New Roman"/>
              <a:cs typeface="Times New Roman"/>
            </a:endParaRPr>
          </a:p>
          <a:p>
            <a:pPr algn="just">
              <a:buFont typeface="Arial"/>
              <a:buChar char="•"/>
            </a:pPr>
            <a:r>
              <a:rPr lang="en-US" dirty="0">
                <a:latin typeface="Times New Roman"/>
                <a:ea typeface="+mn-lt"/>
                <a:cs typeface="+mn-lt"/>
              </a:rPr>
              <a:t>To find the on-field umpire with the maximum number of IPL matches.</a:t>
            </a:r>
            <a:endParaRPr lang="en-US" dirty="0">
              <a:latin typeface="Times New Roman"/>
              <a:cs typeface="Times New Roman"/>
            </a:endParaRPr>
          </a:p>
          <a:p>
            <a:pPr algn="just">
              <a:buFont typeface="Arial"/>
              <a:buChar char="•"/>
            </a:pPr>
            <a:r>
              <a:rPr lang="en-US" dirty="0">
                <a:latin typeface="Times New Roman"/>
                <a:ea typeface="+mn-lt"/>
                <a:cs typeface="+mn-lt"/>
              </a:rPr>
              <a:t>To find the biggest victories in IPL while defending a total and while chasing a    total.</a:t>
            </a:r>
            <a:endParaRPr lang="en-US" dirty="0">
              <a:latin typeface="Times New Roman"/>
              <a:cs typeface="Times New Roman"/>
            </a:endParaRPr>
          </a:p>
          <a:p>
            <a:pPr marL="285750" indent="-285750" algn="just">
              <a:buFont typeface="Arial"/>
              <a:buChar char="•"/>
            </a:pPr>
            <a:endParaRPr lang="en-US" dirty="0">
              <a:latin typeface="Times New Roman"/>
              <a:cs typeface="Times New Roman"/>
            </a:endParaRPr>
          </a:p>
        </p:txBody>
      </p:sp>
      <p:pic>
        <p:nvPicPr>
          <p:cNvPr id="3" name="Picture 4" descr="A picture containing person, outdoor, player, sport&#10;&#10;Description automatically generated">
            <a:extLst>
              <a:ext uri="{FF2B5EF4-FFF2-40B4-BE49-F238E27FC236}">
                <a16:creationId xmlns:a16="http://schemas.microsoft.com/office/drawing/2014/main" id="{45F66C1E-FFFF-6447-D564-E0447D67D1E0}"/>
              </a:ext>
            </a:extLst>
          </p:cNvPr>
          <p:cNvPicPr>
            <a:picLocks noChangeAspect="1"/>
          </p:cNvPicPr>
          <p:nvPr/>
        </p:nvPicPr>
        <p:blipFill>
          <a:blip r:embed="rId2"/>
          <a:stretch>
            <a:fillRect/>
          </a:stretch>
        </p:blipFill>
        <p:spPr>
          <a:xfrm>
            <a:off x="9079857" y="1779802"/>
            <a:ext cx="2545076" cy="2658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2339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32C8C5-A5CE-4A48-BA7F-2449EEEF55C1}"/>
              </a:ext>
            </a:extLst>
          </p:cNvPr>
          <p:cNvSpPr txBox="1"/>
          <p:nvPr/>
        </p:nvSpPr>
        <p:spPr>
          <a:xfrm>
            <a:off x="875899" y="500514"/>
            <a:ext cx="4985886" cy="400110"/>
          </a:xfrm>
          <a:prstGeom prst="rect">
            <a:avLst/>
          </a:prstGeom>
          <a:noFill/>
        </p:spPr>
        <p:txBody>
          <a:bodyPr wrap="square" lIns="91440" tIns="45720" rIns="91440" bIns="45720" rtlCol="0" anchor="t">
            <a:spAutoFit/>
          </a:bodyPr>
          <a:lstStyle/>
          <a:p>
            <a:r>
              <a:rPr lang="en-US" sz="2000" b="1" dirty="0"/>
              <a:t>What is IPL Data Analysis :</a:t>
            </a:r>
          </a:p>
        </p:txBody>
      </p:sp>
      <p:sp>
        <p:nvSpPr>
          <p:cNvPr id="3" name="TextBox 2">
            <a:extLst>
              <a:ext uri="{FF2B5EF4-FFF2-40B4-BE49-F238E27FC236}">
                <a16:creationId xmlns:a16="http://schemas.microsoft.com/office/drawing/2014/main" id="{969A356C-839F-4CA1-8245-E58892350DE2}"/>
              </a:ext>
            </a:extLst>
          </p:cNvPr>
          <p:cNvSpPr txBox="1"/>
          <p:nvPr/>
        </p:nvSpPr>
        <p:spPr>
          <a:xfrm>
            <a:off x="798896" y="1173479"/>
            <a:ext cx="6939815" cy="646331"/>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dirty="0">
                <a:latin typeface="Times New Roman"/>
                <a:cs typeface="Times New Roman"/>
              </a:rPr>
              <a:t>In IPL data </a:t>
            </a:r>
            <a:r>
              <a:rPr lang="en-US" dirty="0" err="1">
                <a:latin typeface="Times New Roman"/>
                <a:cs typeface="Times New Roman"/>
              </a:rPr>
              <a:t>annalysis</a:t>
            </a:r>
            <a:r>
              <a:rPr lang="en-US" dirty="0">
                <a:latin typeface="Times New Roman"/>
                <a:cs typeface="Times New Roman"/>
              </a:rPr>
              <a:t> we take the previous data set and </a:t>
            </a:r>
            <a:r>
              <a:rPr lang="en-US" dirty="0" err="1">
                <a:latin typeface="Times New Roman"/>
                <a:cs typeface="Times New Roman"/>
              </a:rPr>
              <a:t>visualise,annalyse</a:t>
            </a:r>
            <a:r>
              <a:rPr lang="en-US" dirty="0">
                <a:latin typeface="Times New Roman"/>
                <a:cs typeface="Times New Roman"/>
              </a:rPr>
              <a:t> it to get some information for taking decision </a:t>
            </a: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CD033B6-2E0E-40AF-816B-85C57B87777F}"/>
              </a:ext>
            </a:extLst>
          </p:cNvPr>
          <p:cNvSpPr/>
          <p:nvPr/>
        </p:nvSpPr>
        <p:spPr>
          <a:xfrm>
            <a:off x="798895" y="1071978"/>
            <a:ext cx="7440329" cy="183485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4FBA648-8EC0-405C-B0BB-E2B942838253}"/>
              </a:ext>
            </a:extLst>
          </p:cNvPr>
          <p:cNvSpPr txBox="1"/>
          <p:nvPr/>
        </p:nvSpPr>
        <p:spPr>
          <a:xfrm>
            <a:off x="4591251" y="3379557"/>
            <a:ext cx="4225491" cy="400110"/>
          </a:xfrm>
          <a:prstGeom prst="rect">
            <a:avLst/>
          </a:prstGeom>
          <a:noFill/>
        </p:spPr>
        <p:txBody>
          <a:bodyPr wrap="square" lIns="91440" tIns="45720" rIns="91440" bIns="45720" rtlCol="0" anchor="t">
            <a:spAutoFit/>
          </a:bodyPr>
          <a:lstStyle/>
          <a:p>
            <a:r>
              <a:rPr lang="en-US" sz="2000" b="1" dirty="0"/>
              <a:t>Why Data is Important For IPL ?</a:t>
            </a:r>
          </a:p>
        </p:txBody>
      </p:sp>
      <p:sp>
        <p:nvSpPr>
          <p:cNvPr id="6" name="TextBox 5">
            <a:extLst>
              <a:ext uri="{FF2B5EF4-FFF2-40B4-BE49-F238E27FC236}">
                <a16:creationId xmlns:a16="http://schemas.microsoft.com/office/drawing/2014/main" id="{C355A0A6-7D92-4378-83CB-57429FC63AB8}"/>
              </a:ext>
            </a:extLst>
          </p:cNvPr>
          <p:cNvSpPr txBox="1"/>
          <p:nvPr/>
        </p:nvSpPr>
        <p:spPr>
          <a:xfrm>
            <a:off x="3665219" y="3976437"/>
            <a:ext cx="6949440" cy="1477328"/>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dirty="0">
                <a:latin typeface="Times New Roman"/>
                <a:ea typeface="+mn-lt"/>
                <a:cs typeface="+mn-lt"/>
              </a:rPr>
              <a:t>So much money is being spent in IPL. Data Collection and Data Analysis in IPL has breached the next level, because as IPL spending lot of money on players, it has become necessary for IPL teams to find out that, </a:t>
            </a:r>
            <a:r>
              <a:rPr lang="en-US" b="1" i="1" dirty="0">
                <a:latin typeface="Times New Roman"/>
                <a:ea typeface="+mn-lt"/>
                <a:cs typeface="+mn-lt"/>
              </a:rPr>
              <a:t>“Should they spend on a particular player or not?” or “How valuable is the player going to be for the team?” </a:t>
            </a:r>
            <a:endParaRPr lang="en-US">
              <a:latin typeface="Times New Roman"/>
              <a:cs typeface="Times New Roman" panose="02020603050405020304" pitchFamily="18" charset="0"/>
            </a:endParaRPr>
          </a:p>
        </p:txBody>
      </p:sp>
      <p:sp>
        <p:nvSpPr>
          <p:cNvPr id="7" name="Rectangle 6">
            <a:extLst>
              <a:ext uri="{FF2B5EF4-FFF2-40B4-BE49-F238E27FC236}">
                <a16:creationId xmlns:a16="http://schemas.microsoft.com/office/drawing/2014/main" id="{773F7AB5-6AC8-44E9-A191-87DBA1507D3A}"/>
              </a:ext>
            </a:extLst>
          </p:cNvPr>
          <p:cNvSpPr/>
          <p:nvPr/>
        </p:nvSpPr>
        <p:spPr>
          <a:xfrm>
            <a:off x="3664017" y="3894622"/>
            <a:ext cx="7276699" cy="228118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300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18E420-F6D6-D97E-5D94-294BE35BE4C9}"/>
              </a:ext>
            </a:extLst>
          </p:cNvPr>
          <p:cNvSpPr txBox="1"/>
          <p:nvPr/>
        </p:nvSpPr>
        <p:spPr>
          <a:xfrm>
            <a:off x="709684" y="402609"/>
            <a:ext cx="9544333"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Existing System</a:t>
            </a:r>
          </a:p>
          <a:p>
            <a:pPr marL="285750" indent="-285750">
              <a:buFont typeface="Arial"/>
              <a:buChar char="•"/>
            </a:pPr>
            <a:r>
              <a:rPr lang="en-US" dirty="0">
                <a:ea typeface="+mn-lt"/>
                <a:cs typeface="+mn-lt"/>
              </a:rPr>
              <a:t>In the existing system there is a formula to calculate the projected score and a win predictor based on the win percentage of a team and polls.</a:t>
            </a:r>
          </a:p>
          <a:p>
            <a:pPr marL="285750" indent="-285750">
              <a:buFont typeface="Arial"/>
              <a:buChar char="•"/>
            </a:pPr>
            <a:r>
              <a:rPr lang="en-US" dirty="0">
                <a:ea typeface="+mn-lt"/>
                <a:cs typeface="+mn-lt"/>
              </a:rPr>
              <a:t> These techniques won’t give accurate results because they are based on perceptions and predictions based on a particular instant</a:t>
            </a:r>
          </a:p>
          <a:p>
            <a:pPr marL="285750" indent="-285750">
              <a:buFont typeface="Arial"/>
              <a:buChar char="•"/>
            </a:pPr>
            <a:r>
              <a:rPr lang="en-US" dirty="0">
                <a:ea typeface="+mn-lt"/>
                <a:cs typeface="+mn-lt"/>
              </a:rPr>
              <a:t>Consider calculating projected score, the formula. </a:t>
            </a:r>
          </a:p>
          <a:p>
            <a:pPr marL="285750" indent="-285750">
              <a:buFont typeface="Arial"/>
              <a:buChar char="•"/>
            </a:pPr>
            <a:endParaRPr lang="en-US" dirty="0">
              <a:ea typeface="+mn-lt"/>
              <a:cs typeface="+mn-lt"/>
            </a:endParaRPr>
          </a:p>
          <a:p>
            <a:r>
              <a:rPr lang="en-US" dirty="0">
                <a:ea typeface="+mn-lt"/>
                <a:cs typeface="+mn-lt"/>
              </a:rPr>
              <a:t>     Projected score = current run rate * overs in an innings.</a:t>
            </a:r>
          </a:p>
          <a:p>
            <a:endParaRPr lang="en-US" dirty="0">
              <a:ea typeface="+mn-lt"/>
              <a:cs typeface="+mn-lt"/>
            </a:endParaRPr>
          </a:p>
          <a:p>
            <a:pPr marL="285750" indent="-285750">
              <a:buFont typeface="Arial"/>
              <a:buChar char="•"/>
            </a:pPr>
            <a:r>
              <a:rPr lang="en-US" dirty="0">
                <a:ea typeface="+mn-lt"/>
                <a:cs typeface="+mn-lt"/>
              </a:rPr>
              <a:t> The average accuracy obtained by following the above technique is very less.</a:t>
            </a:r>
            <a:endParaRPr lang="en-US"/>
          </a:p>
        </p:txBody>
      </p:sp>
      <p:sp>
        <p:nvSpPr>
          <p:cNvPr id="3" name="TextBox 2">
            <a:extLst>
              <a:ext uri="{FF2B5EF4-FFF2-40B4-BE49-F238E27FC236}">
                <a16:creationId xmlns:a16="http://schemas.microsoft.com/office/drawing/2014/main" id="{C5D2CCB8-D159-11FD-7A8C-52194BD89C52}"/>
              </a:ext>
            </a:extLst>
          </p:cNvPr>
          <p:cNvSpPr txBox="1"/>
          <p:nvPr/>
        </p:nvSpPr>
        <p:spPr>
          <a:xfrm>
            <a:off x="750201" y="3729961"/>
            <a:ext cx="9828662"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Proposed System</a:t>
            </a:r>
          </a:p>
          <a:p>
            <a:pPr marL="285750" indent="-285750">
              <a:buFont typeface="Arial"/>
              <a:buChar char="•"/>
            </a:pPr>
            <a:r>
              <a:rPr lang="en-US" dirty="0">
                <a:ea typeface="+mn-lt"/>
                <a:cs typeface="+mn-lt"/>
              </a:rPr>
              <a:t>Use algorithm to predict the winning percentage </a:t>
            </a:r>
          </a:p>
          <a:p>
            <a:pPr marL="285750" indent="-285750">
              <a:buFont typeface="Arial"/>
              <a:buChar char="•"/>
            </a:pPr>
            <a:r>
              <a:rPr lang="en-US" dirty="0">
                <a:ea typeface="+mn-lt"/>
                <a:cs typeface="+mn-lt"/>
              </a:rPr>
              <a:t>The system scrapes data of all IPL matches from 2008 to 2020 from kaggle.com.</a:t>
            </a:r>
          </a:p>
          <a:p>
            <a:pPr marL="285750" indent="-285750">
              <a:buFont typeface="Arial"/>
              <a:buChar char="•"/>
            </a:pPr>
            <a:r>
              <a:rPr lang="en-US" dirty="0">
                <a:ea typeface="+mn-lt"/>
                <a:cs typeface="+mn-lt"/>
              </a:rPr>
              <a:t> And then we perform Data Cleaning followed by Data Preprocessing. Data Analysis and Visualization is done to make better understanding of the results and exploring various valuable insights.</a:t>
            </a:r>
            <a:endParaRPr lang="en-US" dirty="0"/>
          </a:p>
        </p:txBody>
      </p:sp>
      <p:sp>
        <p:nvSpPr>
          <p:cNvPr id="4" name="Rectangle 3">
            <a:extLst>
              <a:ext uri="{FF2B5EF4-FFF2-40B4-BE49-F238E27FC236}">
                <a16:creationId xmlns:a16="http://schemas.microsoft.com/office/drawing/2014/main" id="{B2DA91EA-CD41-2B12-CA69-D9F7DD9AE51D}"/>
              </a:ext>
            </a:extLst>
          </p:cNvPr>
          <p:cNvSpPr/>
          <p:nvPr/>
        </p:nvSpPr>
        <p:spPr>
          <a:xfrm>
            <a:off x="704282" y="3564625"/>
            <a:ext cx="9871879" cy="30138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F7BD4A7-2353-1836-C7CB-BCBF7697B08E}"/>
              </a:ext>
            </a:extLst>
          </p:cNvPr>
          <p:cNvSpPr/>
          <p:nvPr/>
        </p:nvSpPr>
        <p:spPr>
          <a:xfrm>
            <a:off x="692907" y="255042"/>
            <a:ext cx="9564805" cy="30138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6313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E1E38DE-EC10-4223-B65A-2653FDD4C524}"/>
              </a:ext>
            </a:extLst>
          </p:cNvPr>
          <p:cNvSpPr/>
          <p:nvPr/>
        </p:nvSpPr>
        <p:spPr>
          <a:xfrm>
            <a:off x="6814153" y="3088640"/>
            <a:ext cx="2286534" cy="1429886"/>
          </a:xfrm>
          <a:prstGeom prst="ellipse">
            <a:avLst/>
          </a:prstGeom>
          <a:no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8287054-B7D7-400F-AA1B-84BDD063666C}"/>
              </a:ext>
            </a:extLst>
          </p:cNvPr>
          <p:cNvSpPr txBox="1"/>
          <p:nvPr/>
        </p:nvSpPr>
        <p:spPr>
          <a:xfrm>
            <a:off x="3221789" y="3176417"/>
            <a:ext cx="2877953" cy="923330"/>
          </a:xfrm>
          <a:prstGeom prst="rect">
            <a:avLst/>
          </a:prstGeom>
          <a:noFill/>
        </p:spPr>
        <p:txBody>
          <a:bodyPr wrap="square" lIns="91440" tIns="45720" rIns="91440" bIns="45720" rtlCol="0" anchor="t">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Feasibility study </a:t>
            </a:r>
          </a:p>
          <a:p>
            <a:r>
              <a:rPr lang="en-US" b="1" dirty="0">
                <a:latin typeface="Times New Roman" panose="02020603050405020304" pitchFamily="18" charset="0"/>
                <a:cs typeface="Times New Roman" panose="02020603050405020304" pitchFamily="18" charset="0"/>
              </a:rPr>
              <a:t> 		Of </a:t>
            </a:r>
          </a:p>
          <a:p>
            <a:r>
              <a:rPr lang="en-US" b="1" dirty="0">
                <a:latin typeface="Times New Roman"/>
                <a:cs typeface="Times New Roman"/>
              </a:rPr>
              <a:t>IPL Data Analysis</a:t>
            </a:r>
          </a:p>
        </p:txBody>
      </p:sp>
      <p:sp>
        <p:nvSpPr>
          <p:cNvPr id="4" name="Arrow: Right 3">
            <a:extLst>
              <a:ext uri="{FF2B5EF4-FFF2-40B4-BE49-F238E27FC236}">
                <a16:creationId xmlns:a16="http://schemas.microsoft.com/office/drawing/2014/main" id="{7CD3D0CA-A218-4CFD-8393-3D875F5A47EB}"/>
              </a:ext>
            </a:extLst>
          </p:cNvPr>
          <p:cNvSpPr/>
          <p:nvPr/>
        </p:nvSpPr>
        <p:spPr>
          <a:xfrm rot="19320000">
            <a:off x="5114972" y="2270320"/>
            <a:ext cx="1599933" cy="579122"/>
          </a:xfrm>
          <a:prstGeom prst="rightArrow">
            <a:avLst>
              <a:gd name="adj1" fmla="val 50000"/>
              <a:gd name="adj2" fmla="val 65385"/>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 name="Arrow: Right 5">
            <a:extLst>
              <a:ext uri="{FF2B5EF4-FFF2-40B4-BE49-F238E27FC236}">
                <a16:creationId xmlns:a16="http://schemas.microsoft.com/office/drawing/2014/main" id="{1976AF72-7C67-44D7-B8B5-B55729237FD5}"/>
              </a:ext>
            </a:extLst>
          </p:cNvPr>
          <p:cNvSpPr/>
          <p:nvPr/>
        </p:nvSpPr>
        <p:spPr>
          <a:xfrm>
            <a:off x="5687463" y="3405871"/>
            <a:ext cx="933650" cy="632861"/>
          </a:xfrm>
          <a:prstGeom prst="rightArrow">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Arrow: Right 6">
            <a:extLst>
              <a:ext uri="{FF2B5EF4-FFF2-40B4-BE49-F238E27FC236}">
                <a16:creationId xmlns:a16="http://schemas.microsoft.com/office/drawing/2014/main" id="{7C807630-8207-4E42-9A7B-9D2E5E01E036}"/>
              </a:ext>
            </a:extLst>
          </p:cNvPr>
          <p:cNvSpPr/>
          <p:nvPr/>
        </p:nvSpPr>
        <p:spPr>
          <a:xfrm rot="2340000">
            <a:off x="5034386" y="4506059"/>
            <a:ext cx="1675330" cy="632861"/>
          </a:xfrm>
          <a:prstGeom prst="rightArrow">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07D6BEC8-4FA5-4137-AA79-58D47CF44E5E}"/>
              </a:ext>
            </a:extLst>
          </p:cNvPr>
          <p:cNvSpPr/>
          <p:nvPr/>
        </p:nvSpPr>
        <p:spPr>
          <a:xfrm>
            <a:off x="6383821" y="905762"/>
            <a:ext cx="2646948" cy="1260908"/>
          </a:xfrm>
          <a:prstGeom prst="ellipse">
            <a:avLst/>
          </a:prstGeom>
          <a:no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8FFF916B-973F-486C-910A-E7323E460870}"/>
              </a:ext>
            </a:extLst>
          </p:cNvPr>
          <p:cNvSpPr/>
          <p:nvPr/>
        </p:nvSpPr>
        <p:spPr>
          <a:xfrm>
            <a:off x="6576860" y="5055937"/>
            <a:ext cx="2646948" cy="1260908"/>
          </a:xfrm>
          <a:prstGeom prst="ellipse">
            <a:avLst/>
          </a:prstGeom>
          <a:no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402C6FD4-A80B-4998-8A2D-430ECFBAA02E}"/>
              </a:ext>
            </a:extLst>
          </p:cNvPr>
          <p:cNvSpPr/>
          <p:nvPr/>
        </p:nvSpPr>
        <p:spPr>
          <a:xfrm>
            <a:off x="2857632" y="3010568"/>
            <a:ext cx="2585988" cy="1260908"/>
          </a:xfrm>
          <a:prstGeom prst="ellipse">
            <a:avLst/>
          </a:prstGeom>
          <a:no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4989AA0-0A88-447E-B184-739D5066CF2B}"/>
              </a:ext>
            </a:extLst>
          </p:cNvPr>
          <p:cNvSpPr txBox="1"/>
          <p:nvPr/>
        </p:nvSpPr>
        <p:spPr>
          <a:xfrm>
            <a:off x="6658141" y="1348961"/>
            <a:ext cx="248331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Market Feasibility</a:t>
            </a:r>
          </a:p>
        </p:txBody>
      </p:sp>
      <p:sp>
        <p:nvSpPr>
          <p:cNvPr id="14" name="TextBox 13">
            <a:extLst>
              <a:ext uri="{FF2B5EF4-FFF2-40B4-BE49-F238E27FC236}">
                <a16:creationId xmlns:a16="http://schemas.microsoft.com/office/drawing/2014/main" id="{D20AB949-8F95-47AD-879D-70A207D81F32}"/>
              </a:ext>
            </a:extLst>
          </p:cNvPr>
          <p:cNvSpPr txBox="1"/>
          <p:nvPr/>
        </p:nvSpPr>
        <p:spPr>
          <a:xfrm>
            <a:off x="7227771" y="5420659"/>
            <a:ext cx="2483317"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Financial</a:t>
            </a:r>
          </a:p>
          <a:p>
            <a:r>
              <a:rPr lang="en-US" b="1" dirty="0">
                <a:latin typeface="Times New Roman" panose="02020603050405020304" pitchFamily="18" charset="0"/>
                <a:cs typeface="Times New Roman" panose="02020603050405020304" pitchFamily="18" charset="0"/>
              </a:rPr>
              <a:t>Feasibility</a:t>
            </a:r>
          </a:p>
        </p:txBody>
      </p:sp>
      <p:sp>
        <p:nvSpPr>
          <p:cNvPr id="15" name="TextBox 14">
            <a:extLst>
              <a:ext uri="{FF2B5EF4-FFF2-40B4-BE49-F238E27FC236}">
                <a16:creationId xmlns:a16="http://schemas.microsoft.com/office/drawing/2014/main" id="{910DD011-4B9D-473F-9B8F-93DB313965DA}"/>
              </a:ext>
            </a:extLst>
          </p:cNvPr>
          <p:cNvSpPr txBox="1"/>
          <p:nvPr/>
        </p:nvSpPr>
        <p:spPr>
          <a:xfrm>
            <a:off x="7419072" y="3446374"/>
            <a:ext cx="2098307"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Technical Feasibility</a:t>
            </a:r>
          </a:p>
        </p:txBody>
      </p:sp>
    </p:spTree>
    <p:extLst>
      <p:ext uri="{BB962C8B-B14F-4D97-AF65-F5344CB8AC3E}">
        <p14:creationId xmlns:p14="http://schemas.microsoft.com/office/powerpoint/2010/main" val="260147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heel(1)">
                                      <p:cBhvr>
                                        <p:cTn id="41" dur="20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500" fill="hold"/>
                                        <p:tgtEl>
                                          <p:spTgt spid="15"/>
                                        </p:tgtEl>
                                        <p:attrNameLst>
                                          <p:attrName>ppt_w</p:attrName>
                                        </p:attrNameLst>
                                      </p:cBhvr>
                                      <p:tavLst>
                                        <p:tav tm="0">
                                          <p:val>
                                            <p:fltVal val="0"/>
                                          </p:val>
                                        </p:tav>
                                        <p:tav tm="100000">
                                          <p:val>
                                            <p:strVal val="#ppt_w"/>
                                          </p:val>
                                        </p:tav>
                                      </p:tavLst>
                                    </p:anim>
                                    <p:anim calcmode="lin" valueType="num">
                                      <p:cBhvr>
                                        <p:cTn id="47" dur="500" fill="hold"/>
                                        <p:tgtEl>
                                          <p:spTgt spid="15"/>
                                        </p:tgtEl>
                                        <p:attrNameLst>
                                          <p:attrName>ppt_h</p:attrName>
                                        </p:attrNameLst>
                                      </p:cBhvr>
                                      <p:tavLst>
                                        <p:tav tm="0">
                                          <p:val>
                                            <p:fltVal val="0"/>
                                          </p:val>
                                        </p:tav>
                                        <p:tav tm="100000">
                                          <p:val>
                                            <p:strVal val="#ppt_h"/>
                                          </p:val>
                                        </p:tav>
                                      </p:tavLst>
                                    </p:anim>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down)">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21" presetClass="entr" presetSubtype="1"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wheel(1)">
                                      <p:cBhvr>
                                        <p:cTn id="58" dur="20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p:cTn id="63" dur="500" fill="hold"/>
                                        <p:tgtEl>
                                          <p:spTgt spid="14"/>
                                        </p:tgtEl>
                                        <p:attrNameLst>
                                          <p:attrName>ppt_w</p:attrName>
                                        </p:attrNameLst>
                                      </p:cBhvr>
                                      <p:tavLst>
                                        <p:tav tm="0">
                                          <p:val>
                                            <p:fltVal val="0"/>
                                          </p:val>
                                        </p:tav>
                                        <p:tav tm="100000">
                                          <p:val>
                                            <p:strVal val="#ppt_w"/>
                                          </p:val>
                                        </p:tav>
                                      </p:tavLst>
                                    </p:anim>
                                    <p:anim calcmode="lin" valueType="num">
                                      <p:cBhvr>
                                        <p:cTn id="64" dur="500" fill="hold"/>
                                        <p:tgtEl>
                                          <p:spTgt spid="14"/>
                                        </p:tgtEl>
                                        <p:attrNameLst>
                                          <p:attrName>ppt_h</p:attrName>
                                        </p:attrNameLst>
                                      </p:cBhvr>
                                      <p:tavLst>
                                        <p:tav tm="0">
                                          <p:val>
                                            <p:fltVal val="0"/>
                                          </p:val>
                                        </p:tav>
                                        <p:tav tm="100000">
                                          <p:val>
                                            <p:strVal val="#ppt_h"/>
                                          </p:val>
                                        </p:tav>
                                      </p:tavLst>
                                    </p:anim>
                                    <p:animEffect transition="in" filter="fade">
                                      <p:cBhvr>
                                        <p:cTn id="6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6" grpId="0" animBg="1"/>
      <p:bldP spid="7" grpId="0" animBg="1"/>
      <p:bldP spid="8" grpId="0" animBg="1"/>
      <p:bldP spid="9" grpId="0" animBg="1"/>
      <p:bldP spid="11" grpId="0" animBg="1"/>
      <p:bldP spid="12" grpId="0"/>
      <p:bldP spid="14" grpId="0"/>
      <p:bldP spid="1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476</TotalTime>
  <Words>1300</Words>
  <Application>Microsoft Office PowerPoint</Application>
  <PresentationFormat>Widescreen</PresentationFormat>
  <Paragraphs>163</Paragraphs>
  <Slides>31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9" baseType="lpstr">
      <vt:lpstr>Arial</vt:lpstr>
      <vt:lpstr>Arial Black</vt:lpstr>
      <vt:lpstr>Century Gothic</vt:lpstr>
      <vt:lpstr>Times New Roman</vt:lpstr>
      <vt:lpstr>Wingdings</vt:lpstr>
      <vt:lpstr>Wingdings 3</vt:lpstr>
      <vt:lpstr>Ion</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Jena</dc:creator>
  <cp:lastModifiedBy>mohit samal</cp:lastModifiedBy>
  <cp:revision>594</cp:revision>
  <dcterms:created xsi:type="dcterms:W3CDTF">2021-10-29T12:04:19Z</dcterms:created>
  <dcterms:modified xsi:type="dcterms:W3CDTF">2022-05-28T06:29:01Z</dcterms:modified>
</cp:coreProperties>
</file>