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3287" autoAdjust="0"/>
  </p:normalViewPr>
  <p:slideViewPr>
    <p:cSldViewPr snapToGrid="0">
      <p:cViewPr varScale="1">
        <p:scale>
          <a:sx n="150" d="100"/>
          <a:sy n="150" d="100"/>
        </p:scale>
        <p:origin x="4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B787-192F-4E0B-A23E-1A403D198C28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756D-844A-4050-9622-996ABD3A7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7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B787-192F-4E0B-A23E-1A403D198C28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756D-844A-4050-9622-996ABD3A7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51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B787-192F-4E0B-A23E-1A403D198C28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756D-844A-4050-9622-996ABD3A71A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3836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B787-192F-4E0B-A23E-1A403D198C28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756D-844A-4050-9622-996ABD3A7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176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B787-192F-4E0B-A23E-1A403D198C28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756D-844A-4050-9622-996ABD3A71A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4022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B787-192F-4E0B-A23E-1A403D198C28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756D-844A-4050-9622-996ABD3A7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709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B787-192F-4E0B-A23E-1A403D198C28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756D-844A-4050-9622-996ABD3A7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126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B787-192F-4E0B-A23E-1A403D198C28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756D-844A-4050-9622-996ABD3A7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80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B787-192F-4E0B-A23E-1A403D198C28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756D-844A-4050-9622-996ABD3A7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46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B787-192F-4E0B-A23E-1A403D198C28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756D-844A-4050-9622-996ABD3A7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3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B787-192F-4E0B-A23E-1A403D198C28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756D-844A-4050-9622-996ABD3A7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79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B787-192F-4E0B-A23E-1A403D198C28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756D-844A-4050-9622-996ABD3A7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7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B787-192F-4E0B-A23E-1A403D198C28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756D-844A-4050-9622-996ABD3A7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12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B787-192F-4E0B-A23E-1A403D198C28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756D-844A-4050-9622-996ABD3A7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93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B787-192F-4E0B-A23E-1A403D198C28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756D-844A-4050-9622-996ABD3A7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47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B787-192F-4E0B-A23E-1A403D198C28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756D-844A-4050-9622-996ABD3A7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68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0B787-192F-4E0B-A23E-1A403D198C28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97756D-844A-4050-9622-996ABD3A7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13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42DF9-C0DD-5D92-A50E-E880C67F1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Development </a:t>
            </a:r>
            <a:r>
              <a:rPr lang="en-US" altLang="zh-CN"/>
              <a:t>of Ocular </a:t>
            </a:r>
            <a:r>
              <a:rPr lang="en-US" altLang="zh-CN" dirty="0"/>
              <a:t>Disease Auxiliary Diagnosis</a:t>
            </a:r>
            <a:br>
              <a:rPr lang="en-US" altLang="zh-CN" dirty="0"/>
            </a:br>
            <a:r>
              <a:rPr lang="en-US" altLang="zh-CN" dirty="0"/>
              <a:t>System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E89CA-E03F-DB96-0930-90AC01B14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Jerry Pan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6459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16FB-9E3E-79E9-E169-0DBC0710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Back-end Model</a:t>
            </a:r>
            <a:br>
              <a:rPr lang="en-US" altLang="zh-CN" dirty="0"/>
            </a:br>
            <a:r>
              <a:rPr lang="en-US" altLang="zh-CN" sz="3600" dirty="0"/>
              <a:t>OCT-Model and Fundus-Model</a:t>
            </a:r>
            <a:endParaRPr lang="zh-CN" altLang="en-US" sz="2200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820639C-92BB-37AE-E287-D8C29B6DECA9}"/>
              </a:ext>
            </a:extLst>
          </p:cNvPr>
          <p:cNvGrpSpPr/>
          <p:nvPr/>
        </p:nvGrpSpPr>
        <p:grpSpPr>
          <a:xfrm>
            <a:off x="1739816" y="2273987"/>
            <a:ext cx="8469134" cy="3727913"/>
            <a:chOff x="6722989" y="3608686"/>
            <a:chExt cx="4658598" cy="2050605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31A3C86-A4D4-F9EC-3793-9486778DE65B}"/>
                </a:ext>
              </a:extLst>
            </p:cNvPr>
            <p:cNvGrpSpPr/>
            <p:nvPr/>
          </p:nvGrpSpPr>
          <p:grpSpPr>
            <a:xfrm>
              <a:off x="6722989" y="4280032"/>
              <a:ext cx="1374589" cy="1319861"/>
              <a:chOff x="7310405" y="4393605"/>
              <a:chExt cx="796377" cy="959644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99721A32-8A79-E5F1-AF36-7CF462D53E91}"/>
                  </a:ext>
                </a:extLst>
              </p:cNvPr>
              <p:cNvSpPr/>
              <p:nvPr/>
            </p:nvSpPr>
            <p:spPr>
              <a:xfrm>
                <a:off x="7310405" y="4400749"/>
                <a:ext cx="45719" cy="95250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isometricOffAxis1Right">
                  <a:rot lat="1140000" lon="1080000" rev="0"/>
                </a:camera>
                <a:lightRig rig="flat" dir="t"/>
              </a:scene3d>
              <a:sp3d extrusionH="1524000" contourW="12700" prstMaterial="matte">
                <a:extrusionClr>
                  <a:srgbClr val="4472C4">
                    <a:lumMod val="60000"/>
                    <a:lumOff val="40000"/>
                  </a:srgbClr>
                </a:extrusionClr>
                <a:contourClr>
                  <a:srgbClr val="4472C4">
                    <a:lumMod val="40000"/>
                    <a:lumOff val="60000"/>
                  </a:srgbClr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E6A5206-2965-4640-D5A9-F82D6CA93810}"/>
                  </a:ext>
                </a:extLst>
              </p:cNvPr>
              <p:cNvSpPr/>
              <p:nvPr/>
            </p:nvSpPr>
            <p:spPr>
              <a:xfrm>
                <a:off x="7462805" y="4393605"/>
                <a:ext cx="45719" cy="95250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isometricOffAxis1Right">
                  <a:rot lat="1140000" lon="1080000" rev="0"/>
                </a:camera>
                <a:lightRig rig="flat" dir="t"/>
              </a:scene3d>
              <a:sp3d extrusionH="1524000" contourW="12700" prstMaterial="matte">
                <a:extrusionClr>
                  <a:srgbClr val="4472C4">
                    <a:lumMod val="60000"/>
                    <a:lumOff val="40000"/>
                  </a:srgbClr>
                </a:extrusionClr>
                <a:contourClr>
                  <a:srgbClr val="4472C4">
                    <a:lumMod val="40000"/>
                    <a:lumOff val="60000"/>
                  </a:srgbClr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7ABC080F-C334-5899-473A-0491E5A515AE}"/>
                  </a:ext>
                </a:extLst>
              </p:cNvPr>
              <p:cNvSpPr/>
              <p:nvPr/>
            </p:nvSpPr>
            <p:spPr>
              <a:xfrm>
                <a:off x="7728834" y="4550768"/>
                <a:ext cx="82296" cy="52048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isometricOffAxis1Right">
                  <a:rot lat="1140000" lon="1080000" rev="0"/>
                </a:camera>
                <a:lightRig rig="flat" dir="t"/>
              </a:scene3d>
              <a:sp3d extrusionH="762000" contourW="12700" prstMaterial="matte">
                <a:extrusionClr>
                  <a:srgbClr val="ED7D31">
                    <a:lumMod val="40000"/>
                    <a:lumOff val="60000"/>
                  </a:srgbClr>
                </a:extrusionClr>
                <a:contourClr>
                  <a:srgbClr val="ED7D31">
                    <a:lumMod val="60000"/>
                    <a:lumOff val="40000"/>
                  </a:srgbClr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462B3EF6-71DC-04F7-447C-F3561B6A46C4}"/>
                  </a:ext>
                </a:extLst>
              </p:cNvPr>
              <p:cNvSpPr/>
              <p:nvPr/>
            </p:nvSpPr>
            <p:spPr>
              <a:xfrm>
                <a:off x="7874554" y="4557908"/>
                <a:ext cx="82296" cy="52048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isometricOffAxis1Right">
                  <a:rot lat="1140000" lon="1080000" rev="0"/>
                </a:camera>
                <a:lightRig rig="flat" dir="t"/>
              </a:scene3d>
              <a:sp3d extrusionH="762000" contourW="12700" prstMaterial="matte">
                <a:extrusionClr>
                  <a:srgbClr val="4472C4">
                    <a:lumMod val="60000"/>
                    <a:lumOff val="40000"/>
                  </a:srgbClr>
                </a:extrusionClr>
                <a:contourClr>
                  <a:srgbClr val="4472C4">
                    <a:lumMod val="40000"/>
                    <a:lumOff val="60000"/>
                  </a:srgbClr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8BD30D64-1BF3-66CB-C4D3-EDE3A8825E2E}"/>
                  </a:ext>
                </a:extLst>
              </p:cNvPr>
              <p:cNvSpPr/>
              <p:nvPr/>
            </p:nvSpPr>
            <p:spPr>
              <a:xfrm>
                <a:off x="8024486" y="4561985"/>
                <a:ext cx="82296" cy="52048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isometricOffAxis1Right">
                  <a:rot lat="1140000" lon="1080000" rev="0"/>
                </a:camera>
                <a:lightRig rig="flat" dir="t"/>
              </a:scene3d>
              <a:sp3d extrusionH="762000" contourW="12700" prstMaterial="matte">
                <a:extrusionClr>
                  <a:srgbClr val="4472C4">
                    <a:lumMod val="60000"/>
                    <a:lumOff val="40000"/>
                  </a:srgbClr>
                </a:extrusionClr>
                <a:contourClr>
                  <a:srgbClr val="4472C4">
                    <a:lumMod val="40000"/>
                    <a:lumOff val="60000"/>
                  </a:srgbClr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A71BB5A-E0DB-E35C-4F5A-76196D34B24D}"/>
                </a:ext>
              </a:extLst>
            </p:cNvPr>
            <p:cNvSpPr txBox="1"/>
            <p:nvPr/>
          </p:nvSpPr>
          <p:spPr>
            <a:xfrm>
              <a:off x="8622744" y="4507966"/>
              <a:ext cx="407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solidFill>
                      <a:srgbClr val="4472C4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</a:rPr>
                <a:t>…</a:t>
              </a:r>
              <a:endParaRPr kumimoji="0" lang="zh-CN" altLang="en-US" sz="1800" b="1" i="0" u="none" strike="noStrike" kern="0" cap="none" spc="0" normalizeH="0" baseline="0" noProof="0" dirty="0">
                <a:ln>
                  <a:solidFill>
                    <a:srgbClr val="4472C4"/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Arrow: Right 67">
              <a:extLst>
                <a:ext uri="{FF2B5EF4-FFF2-40B4-BE49-F238E27FC236}">
                  <a16:creationId xmlns:a16="http://schemas.microsoft.com/office/drawing/2014/main" id="{687AD267-140D-B2D0-D3E1-A4B1DAF1D638}"/>
                </a:ext>
              </a:extLst>
            </p:cNvPr>
            <p:cNvSpPr/>
            <p:nvPr/>
          </p:nvSpPr>
          <p:spPr>
            <a:xfrm>
              <a:off x="8241958" y="4593628"/>
              <a:ext cx="375946" cy="192878"/>
            </a:xfrm>
            <a:prstGeom prst="rightArrow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9" name="Arrow: Right 68">
              <a:extLst>
                <a:ext uri="{FF2B5EF4-FFF2-40B4-BE49-F238E27FC236}">
                  <a16:creationId xmlns:a16="http://schemas.microsoft.com/office/drawing/2014/main" id="{CB3A93E8-EB81-B232-41D4-5E660F5C183E}"/>
                </a:ext>
              </a:extLst>
            </p:cNvPr>
            <p:cNvSpPr/>
            <p:nvPr/>
          </p:nvSpPr>
          <p:spPr>
            <a:xfrm>
              <a:off x="9024284" y="4593628"/>
              <a:ext cx="375946" cy="192878"/>
            </a:xfrm>
            <a:prstGeom prst="rightArrow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795D840-04C0-FDD2-70E0-431ECD16B13A}"/>
                </a:ext>
              </a:extLst>
            </p:cNvPr>
            <p:cNvGrpSpPr/>
            <p:nvPr/>
          </p:nvGrpSpPr>
          <p:grpSpPr>
            <a:xfrm>
              <a:off x="10097548" y="4009120"/>
              <a:ext cx="137413" cy="1361897"/>
              <a:chOff x="10097548" y="4009120"/>
              <a:chExt cx="137413" cy="1361897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B2D87EB-1097-76E5-2E9E-4EDF670F3B9E}"/>
                  </a:ext>
                </a:extLst>
              </p:cNvPr>
              <p:cNvSpPr/>
              <p:nvPr/>
            </p:nvSpPr>
            <p:spPr>
              <a:xfrm>
                <a:off x="10097548" y="4414942"/>
                <a:ext cx="137160" cy="550253"/>
              </a:xfrm>
              <a:prstGeom prst="rect">
                <a:avLst/>
              </a:prstGeom>
              <a:gradFill rotWithShape="1">
                <a:gsLst>
                  <a:gs pos="0">
                    <a:srgbClr val="A5A5A5">
                      <a:lumMod val="110000"/>
                      <a:satMod val="105000"/>
                      <a:tint val="67000"/>
                    </a:srgbClr>
                  </a:gs>
                  <a:gs pos="50000">
                    <a:srgbClr val="A5A5A5">
                      <a:lumMod val="105000"/>
                      <a:satMod val="103000"/>
                      <a:tint val="73000"/>
                    </a:srgbClr>
                  </a:gs>
                  <a:gs pos="100000">
                    <a:srgbClr val="A5A5A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vert="eaVert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75000"/>
                      </a:srgbClr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…</a:t>
                </a: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6694E462-EB9E-5BCC-1F4B-1CFBADFA418D}"/>
                  </a:ext>
                </a:extLst>
              </p:cNvPr>
              <p:cNvSpPr/>
              <p:nvPr/>
            </p:nvSpPr>
            <p:spPr>
              <a:xfrm>
                <a:off x="10097548" y="4009120"/>
                <a:ext cx="137413" cy="137160"/>
              </a:xfrm>
              <a:prstGeom prst="rect">
                <a:avLst/>
              </a:prstGeom>
              <a:gradFill rotWithShape="1">
                <a:gsLst>
                  <a:gs pos="0">
                    <a:srgbClr val="A5A5A5">
                      <a:lumMod val="110000"/>
                      <a:satMod val="105000"/>
                      <a:tint val="67000"/>
                    </a:srgbClr>
                  </a:gs>
                  <a:gs pos="50000">
                    <a:srgbClr val="A5A5A5">
                      <a:lumMod val="105000"/>
                      <a:satMod val="103000"/>
                      <a:tint val="73000"/>
                    </a:srgbClr>
                  </a:gs>
                  <a:gs pos="100000">
                    <a:srgbClr val="A5A5A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E920833-EA00-657A-D9F8-7B20D31F0412}"/>
                  </a:ext>
                </a:extLst>
              </p:cNvPr>
              <p:cNvSpPr/>
              <p:nvPr/>
            </p:nvSpPr>
            <p:spPr>
              <a:xfrm>
                <a:off x="10097548" y="4144394"/>
                <a:ext cx="137413" cy="137160"/>
              </a:xfrm>
              <a:prstGeom prst="rect">
                <a:avLst/>
              </a:prstGeom>
              <a:gradFill rotWithShape="1">
                <a:gsLst>
                  <a:gs pos="0">
                    <a:srgbClr val="A5A5A5">
                      <a:lumMod val="110000"/>
                      <a:satMod val="105000"/>
                      <a:tint val="67000"/>
                    </a:srgbClr>
                  </a:gs>
                  <a:gs pos="50000">
                    <a:srgbClr val="A5A5A5">
                      <a:lumMod val="105000"/>
                      <a:satMod val="103000"/>
                      <a:tint val="73000"/>
                    </a:srgbClr>
                  </a:gs>
                  <a:gs pos="100000">
                    <a:srgbClr val="A5A5A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653151F-AAB8-689B-49B2-63FF7FE01324}"/>
                  </a:ext>
                </a:extLst>
              </p:cNvPr>
              <p:cNvSpPr/>
              <p:nvPr/>
            </p:nvSpPr>
            <p:spPr>
              <a:xfrm>
                <a:off x="10097548" y="4279668"/>
                <a:ext cx="137413" cy="137160"/>
              </a:xfrm>
              <a:prstGeom prst="rect">
                <a:avLst/>
              </a:prstGeom>
              <a:gradFill rotWithShape="1">
                <a:gsLst>
                  <a:gs pos="0">
                    <a:srgbClr val="A5A5A5">
                      <a:lumMod val="110000"/>
                      <a:satMod val="105000"/>
                      <a:tint val="67000"/>
                    </a:srgbClr>
                  </a:gs>
                  <a:gs pos="50000">
                    <a:srgbClr val="A5A5A5">
                      <a:lumMod val="105000"/>
                      <a:satMod val="103000"/>
                      <a:tint val="73000"/>
                    </a:srgbClr>
                  </a:gs>
                  <a:gs pos="100000">
                    <a:srgbClr val="A5A5A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B7396BF-AC3F-8DD6-D123-247A487AE872}"/>
                  </a:ext>
                </a:extLst>
              </p:cNvPr>
              <p:cNvSpPr/>
              <p:nvPr/>
            </p:nvSpPr>
            <p:spPr>
              <a:xfrm>
                <a:off x="10097548" y="4963309"/>
                <a:ext cx="137413" cy="137160"/>
              </a:xfrm>
              <a:prstGeom prst="rect">
                <a:avLst/>
              </a:prstGeom>
              <a:gradFill rotWithShape="1">
                <a:gsLst>
                  <a:gs pos="0">
                    <a:srgbClr val="A5A5A5">
                      <a:lumMod val="110000"/>
                      <a:satMod val="105000"/>
                      <a:tint val="67000"/>
                    </a:srgbClr>
                  </a:gs>
                  <a:gs pos="50000">
                    <a:srgbClr val="A5A5A5">
                      <a:lumMod val="105000"/>
                      <a:satMod val="103000"/>
                      <a:tint val="73000"/>
                    </a:srgbClr>
                  </a:gs>
                  <a:gs pos="100000">
                    <a:srgbClr val="A5A5A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CBBEDC0-53B7-F30F-D247-1B1F5221CE79}"/>
                  </a:ext>
                </a:extLst>
              </p:cNvPr>
              <p:cNvSpPr/>
              <p:nvPr/>
            </p:nvSpPr>
            <p:spPr>
              <a:xfrm>
                <a:off x="10097548" y="5098583"/>
                <a:ext cx="137413" cy="137160"/>
              </a:xfrm>
              <a:prstGeom prst="rect">
                <a:avLst/>
              </a:prstGeom>
              <a:gradFill rotWithShape="1">
                <a:gsLst>
                  <a:gs pos="0">
                    <a:srgbClr val="A5A5A5">
                      <a:lumMod val="110000"/>
                      <a:satMod val="105000"/>
                      <a:tint val="67000"/>
                    </a:srgbClr>
                  </a:gs>
                  <a:gs pos="50000">
                    <a:srgbClr val="A5A5A5">
                      <a:lumMod val="105000"/>
                      <a:satMod val="103000"/>
                      <a:tint val="73000"/>
                    </a:srgbClr>
                  </a:gs>
                  <a:gs pos="100000">
                    <a:srgbClr val="A5A5A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9A64FD3-C75C-453A-425B-B74855F62A06}"/>
                  </a:ext>
                </a:extLst>
              </p:cNvPr>
              <p:cNvSpPr/>
              <p:nvPr/>
            </p:nvSpPr>
            <p:spPr>
              <a:xfrm>
                <a:off x="10097548" y="5233857"/>
                <a:ext cx="137413" cy="137160"/>
              </a:xfrm>
              <a:prstGeom prst="rect">
                <a:avLst/>
              </a:prstGeom>
              <a:gradFill rotWithShape="1">
                <a:gsLst>
                  <a:gs pos="0">
                    <a:srgbClr val="A5A5A5">
                      <a:lumMod val="110000"/>
                      <a:satMod val="105000"/>
                      <a:tint val="67000"/>
                    </a:srgbClr>
                  </a:gs>
                  <a:gs pos="50000">
                    <a:srgbClr val="A5A5A5">
                      <a:lumMod val="105000"/>
                      <a:satMod val="103000"/>
                      <a:tint val="73000"/>
                    </a:srgbClr>
                  </a:gs>
                  <a:gs pos="100000">
                    <a:srgbClr val="A5A5A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E668A40-D951-1B28-C668-B9D83FA31E5A}"/>
                </a:ext>
              </a:extLst>
            </p:cNvPr>
            <p:cNvGrpSpPr/>
            <p:nvPr/>
          </p:nvGrpSpPr>
          <p:grpSpPr>
            <a:xfrm>
              <a:off x="10727561" y="4144158"/>
              <a:ext cx="137413" cy="1091349"/>
              <a:chOff x="5181390" y="1766098"/>
              <a:chExt cx="137413" cy="1091349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27F2583-ADBA-7B94-869C-161A2AB09104}"/>
                  </a:ext>
                </a:extLst>
              </p:cNvPr>
              <p:cNvSpPr/>
              <p:nvPr/>
            </p:nvSpPr>
            <p:spPr>
              <a:xfrm>
                <a:off x="5181390" y="2036646"/>
                <a:ext cx="137160" cy="550253"/>
              </a:xfrm>
              <a:prstGeom prst="rect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vert="eaVert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75000"/>
                      </a:srgbClr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…</a:t>
                </a: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9C78EB1-7AB2-A448-4A0D-E40718396030}"/>
                  </a:ext>
                </a:extLst>
              </p:cNvPr>
              <p:cNvSpPr/>
              <p:nvPr/>
            </p:nvSpPr>
            <p:spPr>
              <a:xfrm>
                <a:off x="5181390" y="1766098"/>
                <a:ext cx="137413" cy="137160"/>
              </a:xfrm>
              <a:prstGeom prst="rect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380DDB66-8984-4AA8-012C-37487FDCD8C3}"/>
                  </a:ext>
                </a:extLst>
              </p:cNvPr>
              <p:cNvSpPr/>
              <p:nvPr/>
            </p:nvSpPr>
            <p:spPr>
              <a:xfrm>
                <a:off x="5181390" y="1901372"/>
                <a:ext cx="137413" cy="137160"/>
              </a:xfrm>
              <a:prstGeom prst="rect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F8828BA-966D-25AE-D50A-1D4A48F47E78}"/>
                  </a:ext>
                </a:extLst>
              </p:cNvPr>
              <p:cNvSpPr/>
              <p:nvPr/>
            </p:nvSpPr>
            <p:spPr>
              <a:xfrm>
                <a:off x="5181390" y="2585013"/>
                <a:ext cx="137413" cy="137160"/>
              </a:xfrm>
              <a:prstGeom prst="rect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977B7640-16F0-F0A2-7649-D69AB65538AA}"/>
                  </a:ext>
                </a:extLst>
              </p:cNvPr>
              <p:cNvSpPr/>
              <p:nvPr/>
            </p:nvSpPr>
            <p:spPr>
              <a:xfrm>
                <a:off x="5181390" y="2720287"/>
                <a:ext cx="137413" cy="137160"/>
              </a:xfrm>
              <a:prstGeom prst="rect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838D286B-98C2-CEE8-DB82-C60C19AE988F}"/>
                </a:ext>
              </a:extLst>
            </p:cNvPr>
            <p:cNvSpPr/>
            <p:nvPr/>
          </p:nvSpPr>
          <p:spPr>
            <a:xfrm>
              <a:off x="10300929" y="4593392"/>
              <a:ext cx="375946" cy="192878"/>
            </a:xfrm>
            <a:prstGeom prst="rightArrow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EC86D9D5-7966-E58B-875E-B0F8E317F844}"/>
                </a:ext>
              </a:extLst>
            </p:cNvPr>
            <p:cNvGrpSpPr/>
            <p:nvPr/>
          </p:nvGrpSpPr>
          <p:grpSpPr>
            <a:xfrm>
              <a:off x="9481564" y="3873846"/>
              <a:ext cx="137413" cy="1632445"/>
              <a:chOff x="9481564" y="3873846"/>
              <a:chExt cx="137413" cy="1632445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5D74BB97-721D-3924-9ACA-F1EC9ACD46A4}"/>
                  </a:ext>
                </a:extLst>
              </p:cNvPr>
              <p:cNvSpPr/>
              <p:nvPr/>
            </p:nvSpPr>
            <p:spPr>
              <a:xfrm>
                <a:off x="9481564" y="4414942"/>
                <a:ext cx="137160" cy="550253"/>
              </a:xfrm>
              <a:prstGeom prst="rect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vert="eaVert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75000"/>
                      </a:srgbClr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…</a:t>
                </a: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77F0230-FF23-FE8A-91A8-A390D2FDF592}"/>
                  </a:ext>
                </a:extLst>
              </p:cNvPr>
              <p:cNvSpPr/>
              <p:nvPr/>
            </p:nvSpPr>
            <p:spPr>
              <a:xfrm>
                <a:off x="9481564" y="3873846"/>
                <a:ext cx="137413" cy="137160"/>
              </a:xfrm>
              <a:prstGeom prst="rect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6BECC26-6FAA-4334-E066-A1E68DC3DF0A}"/>
                  </a:ext>
                </a:extLst>
              </p:cNvPr>
              <p:cNvSpPr/>
              <p:nvPr/>
            </p:nvSpPr>
            <p:spPr>
              <a:xfrm>
                <a:off x="9481564" y="4009120"/>
                <a:ext cx="137413" cy="137160"/>
              </a:xfrm>
              <a:prstGeom prst="rect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617AAC0-4942-416F-75C1-735247DA0709}"/>
                  </a:ext>
                </a:extLst>
              </p:cNvPr>
              <p:cNvSpPr/>
              <p:nvPr/>
            </p:nvSpPr>
            <p:spPr>
              <a:xfrm>
                <a:off x="9481564" y="4144394"/>
                <a:ext cx="137413" cy="137160"/>
              </a:xfrm>
              <a:prstGeom prst="rect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97D96179-A56B-9DF4-8995-643F2FDA9D4E}"/>
                  </a:ext>
                </a:extLst>
              </p:cNvPr>
              <p:cNvSpPr/>
              <p:nvPr/>
            </p:nvSpPr>
            <p:spPr>
              <a:xfrm>
                <a:off x="9481564" y="4279668"/>
                <a:ext cx="137413" cy="137160"/>
              </a:xfrm>
              <a:prstGeom prst="rect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98A751A-469B-2482-DF3D-FE1EBF4F76A7}"/>
                  </a:ext>
                </a:extLst>
              </p:cNvPr>
              <p:cNvSpPr/>
              <p:nvPr/>
            </p:nvSpPr>
            <p:spPr>
              <a:xfrm>
                <a:off x="9481564" y="4963309"/>
                <a:ext cx="137413" cy="137160"/>
              </a:xfrm>
              <a:prstGeom prst="rect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6A251EB-5413-F3E5-7922-033D86BE7CEB}"/>
                  </a:ext>
                </a:extLst>
              </p:cNvPr>
              <p:cNvSpPr/>
              <p:nvPr/>
            </p:nvSpPr>
            <p:spPr>
              <a:xfrm>
                <a:off x="9481564" y="5098583"/>
                <a:ext cx="137413" cy="137160"/>
              </a:xfrm>
              <a:prstGeom prst="rect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221C94B-54D5-B702-CBFE-90855572E2CD}"/>
                  </a:ext>
                </a:extLst>
              </p:cNvPr>
              <p:cNvSpPr/>
              <p:nvPr/>
            </p:nvSpPr>
            <p:spPr>
              <a:xfrm>
                <a:off x="9481564" y="5233857"/>
                <a:ext cx="137413" cy="137160"/>
              </a:xfrm>
              <a:prstGeom prst="rect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5E347D5-D756-9DA4-C808-A6BE0CA7E322}"/>
                  </a:ext>
                </a:extLst>
              </p:cNvPr>
              <p:cNvSpPr/>
              <p:nvPr/>
            </p:nvSpPr>
            <p:spPr>
              <a:xfrm>
                <a:off x="9481564" y="5369131"/>
                <a:ext cx="137413" cy="137160"/>
              </a:xfrm>
              <a:prstGeom prst="rect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4" name="Arrow: Right 73">
              <a:extLst>
                <a:ext uri="{FF2B5EF4-FFF2-40B4-BE49-F238E27FC236}">
                  <a16:creationId xmlns:a16="http://schemas.microsoft.com/office/drawing/2014/main" id="{E5C5CBCB-A78E-93B9-B4B5-6F10C38484FD}"/>
                </a:ext>
              </a:extLst>
            </p:cNvPr>
            <p:cNvSpPr/>
            <p:nvPr/>
          </p:nvSpPr>
          <p:spPr>
            <a:xfrm>
              <a:off x="9684945" y="4593392"/>
              <a:ext cx="375946" cy="192878"/>
            </a:xfrm>
            <a:prstGeom prst="rightArrow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2D6DB58-3860-455D-AB50-5A630588BFCD}"/>
                </a:ext>
              </a:extLst>
            </p:cNvPr>
            <p:cNvSpPr txBox="1"/>
            <p:nvPr/>
          </p:nvSpPr>
          <p:spPr>
            <a:xfrm>
              <a:off x="8079390" y="3917903"/>
              <a:ext cx="14483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Modified ResNet50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156CA83-31CC-8E27-82A4-A95EAAD4DA6E}"/>
                </a:ext>
              </a:extLst>
            </p:cNvPr>
            <p:cNvSpPr txBox="1"/>
            <p:nvPr/>
          </p:nvSpPr>
          <p:spPr>
            <a:xfrm>
              <a:off x="9258860" y="3608686"/>
              <a:ext cx="6951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Flatten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5E46405-2CBF-C04C-32FB-AFEDE639766C}"/>
                </a:ext>
              </a:extLst>
            </p:cNvPr>
            <p:cNvSpPr txBox="1"/>
            <p:nvPr/>
          </p:nvSpPr>
          <p:spPr>
            <a:xfrm>
              <a:off x="9849223" y="3756019"/>
              <a:ext cx="6951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Feature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C67BF24-FFFA-0A98-51A9-7A3F3855BACD}"/>
                </a:ext>
              </a:extLst>
            </p:cNvPr>
            <p:cNvSpPr txBox="1"/>
            <p:nvPr/>
          </p:nvSpPr>
          <p:spPr>
            <a:xfrm>
              <a:off x="10234708" y="5228404"/>
              <a:ext cx="11468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Abnormalities Probabilities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3488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16FB-9E3E-79E9-E169-0DBC0710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Back-end Model</a:t>
            </a:r>
            <a:br>
              <a:rPr lang="en-US" altLang="zh-CN" dirty="0"/>
            </a:br>
            <a:r>
              <a:rPr lang="en-US" altLang="zh-CN" sz="3600" dirty="0"/>
              <a:t>Diagnosis-Model – Fusion Timing</a:t>
            </a:r>
            <a:endParaRPr lang="zh-CN" altLang="en-US" sz="2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9344360-6B7F-07DD-E1D3-3EE57EF5484D}"/>
              </a:ext>
            </a:extLst>
          </p:cNvPr>
          <p:cNvGrpSpPr/>
          <p:nvPr/>
        </p:nvGrpSpPr>
        <p:grpSpPr>
          <a:xfrm>
            <a:off x="948947" y="2095926"/>
            <a:ext cx="9604567" cy="4047124"/>
            <a:chOff x="1280340" y="610793"/>
            <a:chExt cx="6833109" cy="287930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7783F0C-A773-4EB8-25EC-A2F319B83C1A}"/>
                </a:ext>
              </a:extLst>
            </p:cNvPr>
            <p:cNvGrpSpPr/>
            <p:nvPr/>
          </p:nvGrpSpPr>
          <p:grpSpPr>
            <a:xfrm>
              <a:off x="1470725" y="859167"/>
              <a:ext cx="1039272" cy="693471"/>
              <a:chOff x="2188744" y="1877895"/>
              <a:chExt cx="1039272" cy="693471"/>
            </a:xfrm>
          </p:grpSpPr>
          <p:sp>
            <p:nvSpPr>
              <p:cNvPr id="192" name="Rectangle: Rounded Corners 191">
                <a:extLst>
                  <a:ext uri="{FF2B5EF4-FFF2-40B4-BE49-F238E27FC236}">
                    <a16:creationId xmlns:a16="http://schemas.microsoft.com/office/drawing/2014/main" id="{37F88FA0-C986-265F-F060-5142A42AE93E}"/>
                  </a:ext>
                </a:extLst>
              </p:cNvPr>
              <p:cNvSpPr/>
              <p:nvPr/>
            </p:nvSpPr>
            <p:spPr>
              <a:xfrm>
                <a:off x="2188744" y="1877895"/>
                <a:ext cx="1039272" cy="693471"/>
              </a:xfrm>
              <a:prstGeom prst="roundRect">
                <a:avLst/>
              </a:prstGeom>
              <a:gradFill rotWithShape="1">
                <a:gsLst>
                  <a:gs pos="0">
                    <a:srgbClr val="5B9BD5">
                      <a:lumMod val="110000"/>
                      <a:satMod val="105000"/>
                      <a:tint val="67000"/>
                    </a:srgbClr>
                  </a:gs>
                  <a:gs pos="50000">
                    <a:srgbClr val="5B9BD5">
                      <a:lumMod val="105000"/>
                      <a:satMod val="103000"/>
                      <a:tint val="73000"/>
                    </a:srgbClr>
                  </a:gs>
                  <a:gs pos="100000">
                    <a:srgbClr val="5B9BD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D7019E7A-CF67-8B51-FFBB-58F1A071FB98}"/>
                  </a:ext>
                </a:extLst>
              </p:cNvPr>
              <p:cNvGrpSpPr/>
              <p:nvPr/>
            </p:nvGrpSpPr>
            <p:grpSpPr>
              <a:xfrm>
                <a:off x="2671884" y="1925184"/>
                <a:ext cx="83591" cy="584272"/>
                <a:chOff x="10097548" y="4009120"/>
                <a:chExt cx="137413" cy="1361897"/>
              </a:xfrm>
            </p:grpSpPr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A2D3C9AF-79A5-4E25-D4A1-2C89B55FFC4D}"/>
                    </a:ext>
                  </a:extLst>
                </p:cNvPr>
                <p:cNvSpPr/>
                <p:nvPr/>
              </p:nvSpPr>
              <p:spPr>
                <a:xfrm>
                  <a:off x="10097548" y="4414942"/>
                  <a:ext cx="137160" cy="550253"/>
                </a:xfrm>
                <a:prstGeom prst="rect">
                  <a:avLst/>
                </a:prstGeom>
                <a:gradFill rotWithShape="1">
                  <a:gsLst>
                    <a:gs pos="0">
                      <a:srgbClr val="A5A5A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A5A5A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A5A5A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75000"/>
                        </a:srgbClr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rPr>
                    <a:t>…</a:t>
                  </a:r>
                  <a:endParaRPr kumimoji="0" lang="zh-CN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75000"/>
                      </a:srgbClr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C4ED46D1-1BC4-BDA9-CD40-1F834CF79E1F}"/>
                    </a:ext>
                  </a:extLst>
                </p:cNvPr>
                <p:cNvSpPr/>
                <p:nvPr/>
              </p:nvSpPr>
              <p:spPr>
                <a:xfrm>
                  <a:off x="10097548" y="4009120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A5A5A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A5A5A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A5A5A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541C8690-A90F-3B59-FF0B-7E5165EDF64D}"/>
                    </a:ext>
                  </a:extLst>
                </p:cNvPr>
                <p:cNvSpPr/>
                <p:nvPr/>
              </p:nvSpPr>
              <p:spPr>
                <a:xfrm>
                  <a:off x="10097548" y="4144394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A5A5A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A5A5A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A5A5A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B6CACFE9-5BDB-481C-8B0E-DA470C1BE5C5}"/>
                    </a:ext>
                  </a:extLst>
                </p:cNvPr>
                <p:cNvSpPr/>
                <p:nvPr/>
              </p:nvSpPr>
              <p:spPr>
                <a:xfrm>
                  <a:off x="10097548" y="4279668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A5A5A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A5A5A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A5A5A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4B245A18-61E2-BEC7-A6BB-C902F31722E9}"/>
                    </a:ext>
                  </a:extLst>
                </p:cNvPr>
                <p:cNvSpPr/>
                <p:nvPr/>
              </p:nvSpPr>
              <p:spPr>
                <a:xfrm>
                  <a:off x="10097548" y="4963309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A5A5A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A5A5A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A5A5A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5AE09F84-40B9-F043-6BA6-19C8F05DBD98}"/>
                    </a:ext>
                  </a:extLst>
                </p:cNvPr>
                <p:cNvSpPr/>
                <p:nvPr/>
              </p:nvSpPr>
              <p:spPr>
                <a:xfrm>
                  <a:off x="10097548" y="5098583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A5A5A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A5A5A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A5A5A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71DCD4AB-52CB-875B-0189-3D24E5FC5863}"/>
                    </a:ext>
                  </a:extLst>
                </p:cNvPr>
                <p:cNvSpPr/>
                <p:nvPr/>
              </p:nvSpPr>
              <p:spPr>
                <a:xfrm>
                  <a:off x="10097548" y="5233857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A5A5A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A5A5A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A5A5A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D1281DB0-2070-AEF6-38E4-54CF45B52356}"/>
                  </a:ext>
                </a:extLst>
              </p:cNvPr>
              <p:cNvGrpSpPr/>
              <p:nvPr/>
            </p:nvGrpSpPr>
            <p:grpSpPr>
              <a:xfrm>
                <a:off x="3008936" y="1962006"/>
                <a:ext cx="83437" cy="525429"/>
                <a:chOff x="5181390" y="1766098"/>
                <a:chExt cx="137413" cy="1091349"/>
              </a:xfrm>
            </p:grpSpPr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B6DC9D98-D50E-48BA-6470-ADDE0C39655E}"/>
                    </a:ext>
                  </a:extLst>
                </p:cNvPr>
                <p:cNvSpPr/>
                <p:nvPr/>
              </p:nvSpPr>
              <p:spPr>
                <a:xfrm>
                  <a:off x="5181390" y="2036646"/>
                  <a:ext cx="137160" cy="550253"/>
                </a:xfrm>
                <a:prstGeom prst="rect">
                  <a:avLst/>
                </a:prstGeom>
                <a:gradFill rotWithShape="1">
                  <a:gsLst>
                    <a:gs pos="0">
                      <a:srgbClr val="70AD47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70AD47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70AD47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75000"/>
                        </a:srgbClr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rPr>
                    <a:t>…</a:t>
                  </a:r>
                  <a:endPara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75000"/>
                      </a:srgbClr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A3D03CDF-1CF1-8F85-1B85-0B038995E44B}"/>
                    </a:ext>
                  </a:extLst>
                </p:cNvPr>
                <p:cNvSpPr/>
                <p:nvPr/>
              </p:nvSpPr>
              <p:spPr>
                <a:xfrm>
                  <a:off x="5181390" y="1766098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70AD47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70AD47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70AD47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6EE16E57-951F-6BA6-E4F2-9F749F4B5910}"/>
                    </a:ext>
                  </a:extLst>
                </p:cNvPr>
                <p:cNvSpPr/>
                <p:nvPr/>
              </p:nvSpPr>
              <p:spPr>
                <a:xfrm>
                  <a:off x="5181390" y="1901372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70AD47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70AD47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70AD47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B53CB738-D722-3625-DD97-F73BF9815969}"/>
                    </a:ext>
                  </a:extLst>
                </p:cNvPr>
                <p:cNvSpPr/>
                <p:nvPr/>
              </p:nvSpPr>
              <p:spPr>
                <a:xfrm>
                  <a:off x="5181390" y="2585013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70AD47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70AD47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70AD47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67894EE0-B680-C694-4B13-5EB5F459B96D}"/>
                    </a:ext>
                  </a:extLst>
                </p:cNvPr>
                <p:cNvSpPr/>
                <p:nvPr/>
              </p:nvSpPr>
              <p:spPr>
                <a:xfrm>
                  <a:off x="5181390" y="2720286"/>
                  <a:ext cx="137413" cy="137161"/>
                </a:xfrm>
                <a:prstGeom prst="rect">
                  <a:avLst/>
                </a:prstGeom>
                <a:gradFill rotWithShape="1">
                  <a:gsLst>
                    <a:gs pos="0">
                      <a:srgbClr val="70AD47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70AD47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70AD47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95" name="Arrow: Right 194">
                <a:extLst>
                  <a:ext uri="{FF2B5EF4-FFF2-40B4-BE49-F238E27FC236}">
                    <a16:creationId xmlns:a16="http://schemas.microsoft.com/office/drawing/2014/main" id="{793F8C25-21B1-9216-3BB0-60DD7E1567DD}"/>
                  </a:ext>
                </a:extLst>
              </p:cNvPr>
              <p:cNvSpPr/>
              <p:nvPr/>
            </p:nvSpPr>
            <p:spPr>
              <a:xfrm>
                <a:off x="2790683" y="2169801"/>
                <a:ext cx="164912" cy="109658"/>
              </a:xfrm>
              <a:prstGeom prst="rightArrow">
                <a:avLst/>
              </a:prstGeom>
              <a:gradFill rotWithShape="1">
                <a:gsLst>
                  <a:gs pos="0">
                    <a:srgbClr val="FFC000">
                      <a:lumMod val="110000"/>
                      <a:satMod val="105000"/>
                      <a:tint val="67000"/>
                    </a:srgbClr>
                  </a:gs>
                  <a:gs pos="50000">
                    <a:srgbClr val="FFC000">
                      <a:lumMod val="105000"/>
                      <a:satMod val="103000"/>
                      <a:tint val="73000"/>
                    </a:srgbClr>
                  </a:gs>
                  <a:gs pos="100000">
                    <a:srgbClr val="FFC000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6" name="Arrow: Right 195">
                <a:extLst>
                  <a:ext uri="{FF2B5EF4-FFF2-40B4-BE49-F238E27FC236}">
                    <a16:creationId xmlns:a16="http://schemas.microsoft.com/office/drawing/2014/main" id="{D2D20E15-FC37-1C55-FD6B-6D881E54B060}"/>
                  </a:ext>
                </a:extLst>
              </p:cNvPr>
              <p:cNvSpPr/>
              <p:nvPr/>
            </p:nvSpPr>
            <p:spPr>
              <a:xfrm>
                <a:off x="2462621" y="2169801"/>
                <a:ext cx="164912" cy="109658"/>
              </a:xfrm>
              <a:prstGeom prst="rightArrow">
                <a:avLst/>
              </a:prstGeom>
              <a:gradFill rotWithShape="1">
                <a:gsLst>
                  <a:gs pos="0">
                    <a:srgbClr val="FFC000">
                      <a:lumMod val="110000"/>
                      <a:satMod val="105000"/>
                      <a:tint val="67000"/>
                    </a:srgbClr>
                  </a:gs>
                  <a:gs pos="50000">
                    <a:srgbClr val="FFC000">
                      <a:lumMod val="105000"/>
                      <a:satMod val="103000"/>
                      <a:tint val="73000"/>
                    </a:srgbClr>
                  </a:gs>
                  <a:gs pos="100000">
                    <a:srgbClr val="FFC000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AD8CABF2-F964-62A1-529A-50240D472433}"/>
                  </a:ext>
                </a:extLst>
              </p:cNvPr>
              <p:cNvSpPr txBox="1"/>
              <p:nvPr/>
            </p:nvSpPr>
            <p:spPr>
              <a:xfrm>
                <a:off x="2188744" y="2086966"/>
                <a:ext cx="3375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…</a:t>
                </a: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2C55420-1DB5-761B-5C77-F6EBBD6CB811}"/>
                </a:ext>
              </a:extLst>
            </p:cNvPr>
            <p:cNvGrpSpPr/>
            <p:nvPr/>
          </p:nvGrpSpPr>
          <p:grpSpPr>
            <a:xfrm>
              <a:off x="1479687" y="1680627"/>
              <a:ext cx="1039272" cy="693471"/>
              <a:chOff x="2188744" y="1877895"/>
              <a:chExt cx="1039272" cy="693471"/>
            </a:xfrm>
          </p:grpSpPr>
          <p:sp>
            <p:nvSpPr>
              <p:cNvPr id="174" name="Rectangle: Rounded Corners 173">
                <a:extLst>
                  <a:ext uri="{FF2B5EF4-FFF2-40B4-BE49-F238E27FC236}">
                    <a16:creationId xmlns:a16="http://schemas.microsoft.com/office/drawing/2014/main" id="{44CD3F13-5154-AB23-09F6-5EF6E26879CB}"/>
                  </a:ext>
                </a:extLst>
              </p:cNvPr>
              <p:cNvSpPr/>
              <p:nvPr/>
            </p:nvSpPr>
            <p:spPr>
              <a:xfrm>
                <a:off x="2188744" y="1877895"/>
                <a:ext cx="1039272" cy="693471"/>
              </a:xfrm>
              <a:prstGeom prst="roundRect">
                <a:avLst/>
              </a:prstGeom>
              <a:gradFill rotWithShape="1">
                <a:gsLst>
                  <a:gs pos="0">
                    <a:srgbClr val="5B9BD5">
                      <a:lumMod val="110000"/>
                      <a:satMod val="105000"/>
                      <a:tint val="67000"/>
                    </a:srgbClr>
                  </a:gs>
                  <a:gs pos="50000">
                    <a:srgbClr val="5B9BD5">
                      <a:lumMod val="105000"/>
                      <a:satMod val="103000"/>
                      <a:tint val="73000"/>
                    </a:srgbClr>
                  </a:gs>
                  <a:gs pos="100000">
                    <a:srgbClr val="5B9BD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71EF3030-E89C-0AD8-06B7-E20BECB86CB9}"/>
                  </a:ext>
                </a:extLst>
              </p:cNvPr>
              <p:cNvGrpSpPr/>
              <p:nvPr/>
            </p:nvGrpSpPr>
            <p:grpSpPr>
              <a:xfrm>
                <a:off x="2671884" y="1925184"/>
                <a:ext cx="83591" cy="584272"/>
                <a:chOff x="10097548" y="4009120"/>
                <a:chExt cx="137413" cy="1361897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DC6ECAE7-A952-38FD-380A-10244B991429}"/>
                    </a:ext>
                  </a:extLst>
                </p:cNvPr>
                <p:cNvSpPr/>
                <p:nvPr/>
              </p:nvSpPr>
              <p:spPr>
                <a:xfrm>
                  <a:off x="10097548" y="4414942"/>
                  <a:ext cx="137160" cy="550253"/>
                </a:xfrm>
                <a:prstGeom prst="rect">
                  <a:avLst/>
                </a:prstGeom>
                <a:gradFill rotWithShape="1">
                  <a:gsLst>
                    <a:gs pos="0">
                      <a:srgbClr val="A5A5A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A5A5A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A5A5A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75000"/>
                        </a:srgbClr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rPr>
                    <a:t>…</a:t>
                  </a:r>
                  <a:endParaRPr kumimoji="0" lang="zh-CN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75000"/>
                      </a:srgbClr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EC57A23F-EE40-4570-DE8C-2868BF02C36B}"/>
                    </a:ext>
                  </a:extLst>
                </p:cNvPr>
                <p:cNvSpPr/>
                <p:nvPr/>
              </p:nvSpPr>
              <p:spPr>
                <a:xfrm>
                  <a:off x="10097548" y="4009120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A5A5A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A5A5A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A5A5A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87701910-34C9-8BC2-DB7D-51C2DEB30CAE}"/>
                    </a:ext>
                  </a:extLst>
                </p:cNvPr>
                <p:cNvSpPr/>
                <p:nvPr/>
              </p:nvSpPr>
              <p:spPr>
                <a:xfrm>
                  <a:off x="10097548" y="4144394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A5A5A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A5A5A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A5A5A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4546CB13-661D-0E0F-16C3-8302F5C0B9F4}"/>
                    </a:ext>
                  </a:extLst>
                </p:cNvPr>
                <p:cNvSpPr/>
                <p:nvPr/>
              </p:nvSpPr>
              <p:spPr>
                <a:xfrm>
                  <a:off x="10097548" y="4279668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A5A5A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A5A5A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A5A5A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C554B228-3658-525E-94E5-3D8A556AA1DD}"/>
                    </a:ext>
                  </a:extLst>
                </p:cNvPr>
                <p:cNvSpPr/>
                <p:nvPr/>
              </p:nvSpPr>
              <p:spPr>
                <a:xfrm>
                  <a:off x="10097548" y="4963309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A5A5A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A5A5A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A5A5A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5461DB10-CCE5-E035-7E8C-7255955086E3}"/>
                    </a:ext>
                  </a:extLst>
                </p:cNvPr>
                <p:cNvSpPr/>
                <p:nvPr/>
              </p:nvSpPr>
              <p:spPr>
                <a:xfrm>
                  <a:off x="10097548" y="5098583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A5A5A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A5A5A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A5A5A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6C266FDB-1B60-5EB0-9BC2-F2C09658B480}"/>
                    </a:ext>
                  </a:extLst>
                </p:cNvPr>
                <p:cNvSpPr/>
                <p:nvPr/>
              </p:nvSpPr>
              <p:spPr>
                <a:xfrm>
                  <a:off x="10097548" y="5233857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A5A5A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A5A5A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A5A5A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DC80A1CF-45E3-C8BE-90D2-9156A90614E1}"/>
                  </a:ext>
                </a:extLst>
              </p:cNvPr>
              <p:cNvGrpSpPr/>
              <p:nvPr/>
            </p:nvGrpSpPr>
            <p:grpSpPr>
              <a:xfrm>
                <a:off x="3008936" y="1962006"/>
                <a:ext cx="83437" cy="525429"/>
                <a:chOff x="5181390" y="1766098"/>
                <a:chExt cx="137413" cy="1091349"/>
              </a:xfrm>
            </p:grpSpPr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6E9AF770-01DC-CC6D-77DA-3CE1335C8D37}"/>
                    </a:ext>
                  </a:extLst>
                </p:cNvPr>
                <p:cNvSpPr/>
                <p:nvPr/>
              </p:nvSpPr>
              <p:spPr>
                <a:xfrm>
                  <a:off x="5181390" y="2036646"/>
                  <a:ext cx="137160" cy="550253"/>
                </a:xfrm>
                <a:prstGeom prst="rect">
                  <a:avLst/>
                </a:prstGeom>
                <a:gradFill rotWithShape="1">
                  <a:gsLst>
                    <a:gs pos="0">
                      <a:srgbClr val="70AD47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70AD47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70AD47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75000"/>
                        </a:srgbClr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rPr>
                    <a:t>…</a:t>
                  </a:r>
                  <a:endPara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75000"/>
                      </a:srgbClr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BC1818AD-6080-5CDE-3B50-F80458061703}"/>
                    </a:ext>
                  </a:extLst>
                </p:cNvPr>
                <p:cNvSpPr/>
                <p:nvPr/>
              </p:nvSpPr>
              <p:spPr>
                <a:xfrm>
                  <a:off x="5181390" y="1766098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70AD47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70AD47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70AD47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6F84AF7D-1D31-3207-53E3-96D59CD589EA}"/>
                    </a:ext>
                  </a:extLst>
                </p:cNvPr>
                <p:cNvSpPr/>
                <p:nvPr/>
              </p:nvSpPr>
              <p:spPr>
                <a:xfrm>
                  <a:off x="5181390" y="1901372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70AD47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70AD47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70AD47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72B7C92-DC96-4F66-0709-758CA5B972D0}"/>
                    </a:ext>
                  </a:extLst>
                </p:cNvPr>
                <p:cNvSpPr/>
                <p:nvPr/>
              </p:nvSpPr>
              <p:spPr>
                <a:xfrm>
                  <a:off x="5181390" y="2585013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70AD47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70AD47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70AD47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122BF71A-FF1C-592F-C18B-F2F4435A55F5}"/>
                    </a:ext>
                  </a:extLst>
                </p:cNvPr>
                <p:cNvSpPr/>
                <p:nvPr/>
              </p:nvSpPr>
              <p:spPr>
                <a:xfrm>
                  <a:off x="5181390" y="2720286"/>
                  <a:ext cx="137413" cy="137161"/>
                </a:xfrm>
                <a:prstGeom prst="rect">
                  <a:avLst/>
                </a:prstGeom>
                <a:gradFill rotWithShape="1">
                  <a:gsLst>
                    <a:gs pos="0">
                      <a:srgbClr val="70AD47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70AD47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70AD47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77" name="Arrow: Right 176">
                <a:extLst>
                  <a:ext uri="{FF2B5EF4-FFF2-40B4-BE49-F238E27FC236}">
                    <a16:creationId xmlns:a16="http://schemas.microsoft.com/office/drawing/2014/main" id="{61D5A486-9CB6-3910-92CE-FE3025457328}"/>
                  </a:ext>
                </a:extLst>
              </p:cNvPr>
              <p:cNvSpPr/>
              <p:nvPr/>
            </p:nvSpPr>
            <p:spPr>
              <a:xfrm>
                <a:off x="2790683" y="2169801"/>
                <a:ext cx="164912" cy="109658"/>
              </a:xfrm>
              <a:prstGeom prst="rightArrow">
                <a:avLst/>
              </a:prstGeom>
              <a:gradFill rotWithShape="1">
                <a:gsLst>
                  <a:gs pos="0">
                    <a:srgbClr val="FFC000">
                      <a:lumMod val="110000"/>
                      <a:satMod val="105000"/>
                      <a:tint val="67000"/>
                    </a:srgbClr>
                  </a:gs>
                  <a:gs pos="50000">
                    <a:srgbClr val="FFC000">
                      <a:lumMod val="105000"/>
                      <a:satMod val="103000"/>
                      <a:tint val="73000"/>
                    </a:srgbClr>
                  </a:gs>
                  <a:gs pos="100000">
                    <a:srgbClr val="FFC000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8" name="Arrow: Right 177">
                <a:extLst>
                  <a:ext uri="{FF2B5EF4-FFF2-40B4-BE49-F238E27FC236}">
                    <a16:creationId xmlns:a16="http://schemas.microsoft.com/office/drawing/2014/main" id="{43A1F6A1-68DB-6CC5-3592-23AE4341A774}"/>
                  </a:ext>
                </a:extLst>
              </p:cNvPr>
              <p:cNvSpPr/>
              <p:nvPr/>
            </p:nvSpPr>
            <p:spPr>
              <a:xfrm>
                <a:off x="2462621" y="2169801"/>
                <a:ext cx="164912" cy="109658"/>
              </a:xfrm>
              <a:prstGeom prst="rightArrow">
                <a:avLst/>
              </a:prstGeom>
              <a:gradFill rotWithShape="1">
                <a:gsLst>
                  <a:gs pos="0">
                    <a:srgbClr val="FFC000">
                      <a:lumMod val="110000"/>
                      <a:satMod val="105000"/>
                      <a:tint val="67000"/>
                    </a:srgbClr>
                  </a:gs>
                  <a:gs pos="50000">
                    <a:srgbClr val="FFC000">
                      <a:lumMod val="105000"/>
                      <a:satMod val="103000"/>
                      <a:tint val="73000"/>
                    </a:srgbClr>
                  </a:gs>
                  <a:gs pos="100000">
                    <a:srgbClr val="FFC000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D116353-B7CD-3DB1-A192-D7B790649031}"/>
                  </a:ext>
                </a:extLst>
              </p:cNvPr>
              <p:cNvSpPr txBox="1"/>
              <p:nvPr/>
            </p:nvSpPr>
            <p:spPr>
              <a:xfrm>
                <a:off x="2188744" y="2086966"/>
                <a:ext cx="3375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…</a:t>
                </a: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DB6ACA-022D-B426-9D63-4302115BAC23}"/>
                </a:ext>
              </a:extLst>
            </p:cNvPr>
            <p:cNvGrpSpPr/>
            <p:nvPr/>
          </p:nvGrpSpPr>
          <p:grpSpPr>
            <a:xfrm>
              <a:off x="1474465" y="2792294"/>
              <a:ext cx="1039272" cy="693471"/>
              <a:chOff x="2188744" y="1877895"/>
              <a:chExt cx="1039272" cy="693471"/>
            </a:xfrm>
          </p:grpSpPr>
          <p:sp>
            <p:nvSpPr>
              <p:cNvPr id="156" name="Rectangle: Rounded Corners 155">
                <a:extLst>
                  <a:ext uri="{FF2B5EF4-FFF2-40B4-BE49-F238E27FC236}">
                    <a16:creationId xmlns:a16="http://schemas.microsoft.com/office/drawing/2014/main" id="{32723D24-B494-D5A1-ED83-B77879A25004}"/>
                  </a:ext>
                </a:extLst>
              </p:cNvPr>
              <p:cNvSpPr/>
              <p:nvPr/>
            </p:nvSpPr>
            <p:spPr>
              <a:xfrm>
                <a:off x="2188744" y="1877895"/>
                <a:ext cx="1039272" cy="693471"/>
              </a:xfrm>
              <a:prstGeom prst="roundRect">
                <a:avLst/>
              </a:prstGeom>
              <a:gradFill rotWithShape="1">
                <a:gsLst>
                  <a:gs pos="0">
                    <a:srgbClr val="5B9BD5">
                      <a:lumMod val="110000"/>
                      <a:satMod val="105000"/>
                      <a:tint val="67000"/>
                    </a:srgbClr>
                  </a:gs>
                  <a:gs pos="50000">
                    <a:srgbClr val="5B9BD5">
                      <a:lumMod val="105000"/>
                      <a:satMod val="103000"/>
                      <a:tint val="73000"/>
                    </a:srgbClr>
                  </a:gs>
                  <a:gs pos="100000">
                    <a:srgbClr val="5B9BD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680298C1-2E3B-13B0-526E-EAE70EE840C5}"/>
                  </a:ext>
                </a:extLst>
              </p:cNvPr>
              <p:cNvGrpSpPr/>
              <p:nvPr/>
            </p:nvGrpSpPr>
            <p:grpSpPr>
              <a:xfrm>
                <a:off x="2671884" y="1925184"/>
                <a:ext cx="83591" cy="584272"/>
                <a:chOff x="10097548" y="4009120"/>
                <a:chExt cx="137413" cy="1361897"/>
              </a:xfrm>
            </p:grpSpPr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5AF899BC-5E83-FC42-524E-33AAD1A7E6CF}"/>
                    </a:ext>
                  </a:extLst>
                </p:cNvPr>
                <p:cNvSpPr/>
                <p:nvPr/>
              </p:nvSpPr>
              <p:spPr>
                <a:xfrm>
                  <a:off x="10097548" y="4414942"/>
                  <a:ext cx="137160" cy="550253"/>
                </a:xfrm>
                <a:prstGeom prst="rect">
                  <a:avLst/>
                </a:prstGeom>
                <a:gradFill rotWithShape="1">
                  <a:gsLst>
                    <a:gs pos="0">
                      <a:srgbClr val="A5A5A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A5A5A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A5A5A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75000"/>
                        </a:srgbClr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rPr>
                    <a:t>…</a:t>
                  </a:r>
                  <a:endParaRPr kumimoji="0" lang="zh-CN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75000"/>
                      </a:srgbClr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D12B3B6E-7CC4-08F4-00C3-000407D70967}"/>
                    </a:ext>
                  </a:extLst>
                </p:cNvPr>
                <p:cNvSpPr/>
                <p:nvPr/>
              </p:nvSpPr>
              <p:spPr>
                <a:xfrm>
                  <a:off x="10097548" y="4009120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A5A5A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A5A5A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A5A5A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091E5F19-4209-C4E2-3F8A-406C75AC3823}"/>
                    </a:ext>
                  </a:extLst>
                </p:cNvPr>
                <p:cNvSpPr/>
                <p:nvPr/>
              </p:nvSpPr>
              <p:spPr>
                <a:xfrm>
                  <a:off x="10097548" y="4144394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A5A5A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A5A5A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A5A5A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20C85A02-C057-3EBA-5C89-53CBB8AC60BA}"/>
                    </a:ext>
                  </a:extLst>
                </p:cNvPr>
                <p:cNvSpPr/>
                <p:nvPr/>
              </p:nvSpPr>
              <p:spPr>
                <a:xfrm>
                  <a:off x="10097548" y="4279668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A5A5A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A5A5A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A5A5A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5FB7EF5E-FC80-9820-F48A-5CBAC5A22C99}"/>
                    </a:ext>
                  </a:extLst>
                </p:cNvPr>
                <p:cNvSpPr/>
                <p:nvPr/>
              </p:nvSpPr>
              <p:spPr>
                <a:xfrm>
                  <a:off x="10097548" y="4963309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A5A5A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A5A5A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A5A5A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46A5304E-1B38-C62D-FEAF-4085C0C540AA}"/>
                    </a:ext>
                  </a:extLst>
                </p:cNvPr>
                <p:cNvSpPr/>
                <p:nvPr/>
              </p:nvSpPr>
              <p:spPr>
                <a:xfrm>
                  <a:off x="10097548" y="5098583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A5A5A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A5A5A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A5A5A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F12BF500-4E0E-38E2-F45E-E0F65880B796}"/>
                    </a:ext>
                  </a:extLst>
                </p:cNvPr>
                <p:cNvSpPr/>
                <p:nvPr/>
              </p:nvSpPr>
              <p:spPr>
                <a:xfrm>
                  <a:off x="10097548" y="5233857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A5A5A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A5A5A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A5A5A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1547FB07-4061-FD94-00E6-7A2A0E7F988E}"/>
                  </a:ext>
                </a:extLst>
              </p:cNvPr>
              <p:cNvGrpSpPr/>
              <p:nvPr/>
            </p:nvGrpSpPr>
            <p:grpSpPr>
              <a:xfrm>
                <a:off x="3008936" y="1962006"/>
                <a:ext cx="83437" cy="525429"/>
                <a:chOff x="5181390" y="1766098"/>
                <a:chExt cx="137413" cy="1091349"/>
              </a:xfrm>
            </p:grpSpPr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2E6505BB-5DDC-7612-4C0D-C4271C1D595D}"/>
                    </a:ext>
                  </a:extLst>
                </p:cNvPr>
                <p:cNvSpPr/>
                <p:nvPr/>
              </p:nvSpPr>
              <p:spPr>
                <a:xfrm>
                  <a:off x="5181390" y="2036646"/>
                  <a:ext cx="137160" cy="550253"/>
                </a:xfrm>
                <a:prstGeom prst="rect">
                  <a:avLst/>
                </a:prstGeom>
                <a:gradFill rotWithShape="1">
                  <a:gsLst>
                    <a:gs pos="0">
                      <a:srgbClr val="70AD47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70AD47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70AD47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75000"/>
                        </a:srgbClr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rPr>
                    <a:t>…</a:t>
                  </a:r>
                  <a:endPara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75000"/>
                      </a:srgbClr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F6C908EE-D41E-C8F6-C0E0-D05C553ADF8A}"/>
                    </a:ext>
                  </a:extLst>
                </p:cNvPr>
                <p:cNvSpPr/>
                <p:nvPr/>
              </p:nvSpPr>
              <p:spPr>
                <a:xfrm>
                  <a:off x="5181390" y="1766098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70AD47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70AD47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70AD47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DE9E1C72-4FF5-1ED9-95CA-C29A35E1B19E}"/>
                    </a:ext>
                  </a:extLst>
                </p:cNvPr>
                <p:cNvSpPr/>
                <p:nvPr/>
              </p:nvSpPr>
              <p:spPr>
                <a:xfrm>
                  <a:off x="5181390" y="1901372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70AD47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70AD47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70AD47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30A8A1E4-5E02-0F76-3757-4C34B0DFD57C}"/>
                    </a:ext>
                  </a:extLst>
                </p:cNvPr>
                <p:cNvSpPr/>
                <p:nvPr/>
              </p:nvSpPr>
              <p:spPr>
                <a:xfrm>
                  <a:off x="5181390" y="2585013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70AD47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70AD47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70AD47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DE90A91A-9B9A-9134-458C-CDF5B2E2ED8E}"/>
                    </a:ext>
                  </a:extLst>
                </p:cNvPr>
                <p:cNvSpPr/>
                <p:nvPr/>
              </p:nvSpPr>
              <p:spPr>
                <a:xfrm>
                  <a:off x="5181390" y="2720286"/>
                  <a:ext cx="137413" cy="137161"/>
                </a:xfrm>
                <a:prstGeom prst="rect">
                  <a:avLst/>
                </a:prstGeom>
                <a:gradFill rotWithShape="1">
                  <a:gsLst>
                    <a:gs pos="0">
                      <a:srgbClr val="70AD47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70AD47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70AD47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59" name="Arrow: Right 158">
                <a:extLst>
                  <a:ext uri="{FF2B5EF4-FFF2-40B4-BE49-F238E27FC236}">
                    <a16:creationId xmlns:a16="http://schemas.microsoft.com/office/drawing/2014/main" id="{FB9DDDE8-8779-5EF7-8CA8-A689603E28F0}"/>
                  </a:ext>
                </a:extLst>
              </p:cNvPr>
              <p:cNvSpPr/>
              <p:nvPr/>
            </p:nvSpPr>
            <p:spPr>
              <a:xfrm>
                <a:off x="2790683" y="2169801"/>
                <a:ext cx="164912" cy="109658"/>
              </a:xfrm>
              <a:prstGeom prst="rightArrow">
                <a:avLst/>
              </a:prstGeom>
              <a:gradFill rotWithShape="1">
                <a:gsLst>
                  <a:gs pos="0">
                    <a:srgbClr val="FFC000">
                      <a:lumMod val="110000"/>
                      <a:satMod val="105000"/>
                      <a:tint val="67000"/>
                    </a:srgbClr>
                  </a:gs>
                  <a:gs pos="50000">
                    <a:srgbClr val="FFC000">
                      <a:lumMod val="105000"/>
                      <a:satMod val="103000"/>
                      <a:tint val="73000"/>
                    </a:srgbClr>
                  </a:gs>
                  <a:gs pos="100000">
                    <a:srgbClr val="FFC000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0" name="Arrow: Right 159">
                <a:extLst>
                  <a:ext uri="{FF2B5EF4-FFF2-40B4-BE49-F238E27FC236}">
                    <a16:creationId xmlns:a16="http://schemas.microsoft.com/office/drawing/2014/main" id="{D3F6FEE6-C523-E7D3-3B9C-85792FCC7E52}"/>
                  </a:ext>
                </a:extLst>
              </p:cNvPr>
              <p:cNvSpPr/>
              <p:nvPr/>
            </p:nvSpPr>
            <p:spPr>
              <a:xfrm>
                <a:off x="2462621" y="2169801"/>
                <a:ext cx="164912" cy="109658"/>
              </a:xfrm>
              <a:prstGeom prst="rightArrow">
                <a:avLst/>
              </a:prstGeom>
              <a:gradFill rotWithShape="1">
                <a:gsLst>
                  <a:gs pos="0">
                    <a:srgbClr val="FFC000">
                      <a:lumMod val="110000"/>
                      <a:satMod val="105000"/>
                      <a:tint val="67000"/>
                    </a:srgbClr>
                  </a:gs>
                  <a:gs pos="50000">
                    <a:srgbClr val="FFC000">
                      <a:lumMod val="105000"/>
                      <a:satMod val="103000"/>
                      <a:tint val="73000"/>
                    </a:srgbClr>
                  </a:gs>
                  <a:gs pos="100000">
                    <a:srgbClr val="FFC000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A8C6CFFE-5EDE-CFA3-F2CF-609744C51C1D}"/>
                  </a:ext>
                </a:extLst>
              </p:cNvPr>
              <p:cNvSpPr txBox="1"/>
              <p:nvPr/>
            </p:nvSpPr>
            <p:spPr>
              <a:xfrm>
                <a:off x="2188744" y="2086966"/>
                <a:ext cx="3375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…</a:t>
                </a: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4130BC-D3DC-2F40-DE35-F4C33E48E549}"/>
                </a:ext>
              </a:extLst>
            </p:cNvPr>
            <p:cNvSpPr txBox="1"/>
            <p:nvPr/>
          </p:nvSpPr>
          <p:spPr>
            <a:xfrm>
              <a:off x="1661429" y="2472981"/>
              <a:ext cx="400110" cy="4553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…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2E6514C-1560-A46F-63BB-E0A8335BB995}"/>
                </a:ext>
              </a:extLst>
            </p:cNvPr>
            <p:cNvSpPr/>
            <p:nvPr/>
          </p:nvSpPr>
          <p:spPr>
            <a:xfrm>
              <a:off x="3307171" y="1175622"/>
              <a:ext cx="1139719" cy="2115251"/>
            </a:xfrm>
            <a:prstGeom prst="round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DA578DB-C643-26AE-5469-F83E876B7AEA}"/>
                </a:ext>
              </a:extLst>
            </p:cNvPr>
            <p:cNvGrpSpPr/>
            <p:nvPr/>
          </p:nvGrpSpPr>
          <p:grpSpPr>
            <a:xfrm>
              <a:off x="3584980" y="1304226"/>
              <a:ext cx="117916" cy="1782168"/>
              <a:chOff x="10097548" y="4009120"/>
              <a:chExt cx="137413" cy="1361897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301E34DD-283D-849B-EB20-C78607EC158F}"/>
                  </a:ext>
                </a:extLst>
              </p:cNvPr>
              <p:cNvSpPr/>
              <p:nvPr/>
            </p:nvSpPr>
            <p:spPr>
              <a:xfrm>
                <a:off x="10097548" y="4414942"/>
                <a:ext cx="137160" cy="550253"/>
              </a:xfrm>
              <a:prstGeom prst="rect">
                <a:avLst/>
              </a:prstGeom>
              <a:gradFill rotWithShape="1">
                <a:gsLst>
                  <a:gs pos="0">
                    <a:srgbClr val="A5A5A5">
                      <a:lumMod val="110000"/>
                      <a:satMod val="105000"/>
                      <a:tint val="67000"/>
                    </a:srgbClr>
                  </a:gs>
                  <a:gs pos="50000">
                    <a:srgbClr val="A5A5A5">
                      <a:lumMod val="105000"/>
                      <a:satMod val="103000"/>
                      <a:tint val="73000"/>
                    </a:srgbClr>
                  </a:gs>
                  <a:gs pos="100000">
                    <a:srgbClr val="A5A5A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vert="eaVert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75000"/>
                      </a:srgbClr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…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85B4CF2C-F284-A8C5-BDB0-59D973DA5A03}"/>
                  </a:ext>
                </a:extLst>
              </p:cNvPr>
              <p:cNvSpPr/>
              <p:nvPr/>
            </p:nvSpPr>
            <p:spPr>
              <a:xfrm>
                <a:off x="10097548" y="4009120"/>
                <a:ext cx="137413" cy="137160"/>
              </a:xfrm>
              <a:prstGeom prst="rect">
                <a:avLst/>
              </a:prstGeom>
              <a:gradFill rotWithShape="1">
                <a:gsLst>
                  <a:gs pos="0">
                    <a:srgbClr val="A5A5A5">
                      <a:lumMod val="110000"/>
                      <a:satMod val="105000"/>
                      <a:tint val="67000"/>
                    </a:srgbClr>
                  </a:gs>
                  <a:gs pos="50000">
                    <a:srgbClr val="A5A5A5">
                      <a:lumMod val="105000"/>
                      <a:satMod val="103000"/>
                      <a:tint val="73000"/>
                    </a:srgbClr>
                  </a:gs>
                  <a:gs pos="100000">
                    <a:srgbClr val="A5A5A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B50A9F4-31CF-55B2-3BCB-8E58685FC2AE}"/>
                  </a:ext>
                </a:extLst>
              </p:cNvPr>
              <p:cNvSpPr/>
              <p:nvPr/>
            </p:nvSpPr>
            <p:spPr>
              <a:xfrm>
                <a:off x="10097548" y="4144394"/>
                <a:ext cx="137413" cy="137160"/>
              </a:xfrm>
              <a:prstGeom prst="rect">
                <a:avLst/>
              </a:prstGeom>
              <a:gradFill rotWithShape="1">
                <a:gsLst>
                  <a:gs pos="0">
                    <a:srgbClr val="A5A5A5">
                      <a:lumMod val="110000"/>
                      <a:satMod val="105000"/>
                      <a:tint val="67000"/>
                    </a:srgbClr>
                  </a:gs>
                  <a:gs pos="50000">
                    <a:srgbClr val="A5A5A5">
                      <a:lumMod val="105000"/>
                      <a:satMod val="103000"/>
                      <a:tint val="73000"/>
                    </a:srgbClr>
                  </a:gs>
                  <a:gs pos="100000">
                    <a:srgbClr val="A5A5A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CEC6641E-717A-712F-5EBF-ED41580F3FE2}"/>
                  </a:ext>
                </a:extLst>
              </p:cNvPr>
              <p:cNvSpPr/>
              <p:nvPr/>
            </p:nvSpPr>
            <p:spPr>
              <a:xfrm>
                <a:off x="10097548" y="4279668"/>
                <a:ext cx="137413" cy="137160"/>
              </a:xfrm>
              <a:prstGeom prst="rect">
                <a:avLst/>
              </a:prstGeom>
              <a:gradFill rotWithShape="1">
                <a:gsLst>
                  <a:gs pos="0">
                    <a:srgbClr val="A5A5A5">
                      <a:lumMod val="110000"/>
                      <a:satMod val="105000"/>
                      <a:tint val="67000"/>
                    </a:srgbClr>
                  </a:gs>
                  <a:gs pos="50000">
                    <a:srgbClr val="A5A5A5">
                      <a:lumMod val="105000"/>
                      <a:satMod val="103000"/>
                      <a:tint val="73000"/>
                    </a:srgbClr>
                  </a:gs>
                  <a:gs pos="100000">
                    <a:srgbClr val="A5A5A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E0DAC9CC-1668-D941-1E3F-8F0D959DEC57}"/>
                  </a:ext>
                </a:extLst>
              </p:cNvPr>
              <p:cNvSpPr/>
              <p:nvPr/>
            </p:nvSpPr>
            <p:spPr>
              <a:xfrm>
                <a:off x="10097548" y="4963309"/>
                <a:ext cx="137413" cy="137160"/>
              </a:xfrm>
              <a:prstGeom prst="rect">
                <a:avLst/>
              </a:prstGeom>
              <a:gradFill rotWithShape="1">
                <a:gsLst>
                  <a:gs pos="0">
                    <a:srgbClr val="A5A5A5">
                      <a:lumMod val="110000"/>
                      <a:satMod val="105000"/>
                      <a:tint val="67000"/>
                    </a:srgbClr>
                  </a:gs>
                  <a:gs pos="50000">
                    <a:srgbClr val="A5A5A5">
                      <a:lumMod val="105000"/>
                      <a:satMod val="103000"/>
                      <a:tint val="73000"/>
                    </a:srgbClr>
                  </a:gs>
                  <a:gs pos="100000">
                    <a:srgbClr val="A5A5A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373688E3-31C9-C750-2860-D1D43D3F4A87}"/>
                  </a:ext>
                </a:extLst>
              </p:cNvPr>
              <p:cNvSpPr/>
              <p:nvPr/>
            </p:nvSpPr>
            <p:spPr>
              <a:xfrm>
                <a:off x="10097548" y="5098583"/>
                <a:ext cx="137413" cy="137160"/>
              </a:xfrm>
              <a:prstGeom prst="rect">
                <a:avLst/>
              </a:prstGeom>
              <a:gradFill rotWithShape="1">
                <a:gsLst>
                  <a:gs pos="0">
                    <a:srgbClr val="A5A5A5">
                      <a:lumMod val="110000"/>
                      <a:satMod val="105000"/>
                      <a:tint val="67000"/>
                    </a:srgbClr>
                  </a:gs>
                  <a:gs pos="50000">
                    <a:srgbClr val="A5A5A5">
                      <a:lumMod val="105000"/>
                      <a:satMod val="103000"/>
                      <a:tint val="73000"/>
                    </a:srgbClr>
                  </a:gs>
                  <a:gs pos="100000">
                    <a:srgbClr val="A5A5A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2B5B04F0-6098-7D8A-DBD3-150C342BCE29}"/>
                  </a:ext>
                </a:extLst>
              </p:cNvPr>
              <p:cNvSpPr/>
              <p:nvPr/>
            </p:nvSpPr>
            <p:spPr>
              <a:xfrm>
                <a:off x="10097548" y="5233857"/>
                <a:ext cx="137413" cy="137160"/>
              </a:xfrm>
              <a:prstGeom prst="rect">
                <a:avLst/>
              </a:prstGeom>
              <a:gradFill rotWithShape="1">
                <a:gsLst>
                  <a:gs pos="0">
                    <a:srgbClr val="A5A5A5">
                      <a:lumMod val="110000"/>
                      <a:satMod val="105000"/>
                      <a:tint val="67000"/>
                    </a:srgbClr>
                  </a:gs>
                  <a:gs pos="50000">
                    <a:srgbClr val="A5A5A5">
                      <a:lumMod val="105000"/>
                      <a:satMod val="103000"/>
                      <a:tint val="73000"/>
                    </a:srgbClr>
                  </a:gs>
                  <a:gs pos="100000">
                    <a:srgbClr val="A5A5A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93E880A-1EEB-E755-A5D5-B33A8D2480D0}"/>
                </a:ext>
              </a:extLst>
            </p:cNvPr>
            <p:cNvGrpSpPr/>
            <p:nvPr/>
          </p:nvGrpSpPr>
          <p:grpSpPr>
            <a:xfrm>
              <a:off x="4060437" y="1416541"/>
              <a:ext cx="117699" cy="1602683"/>
              <a:chOff x="5181390" y="1766098"/>
              <a:chExt cx="137413" cy="1091349"/>
            </a:xfrm>
            <a:solidFill>
              <a:srgbClr val="4472C4">
                <a:lumMod val="40000"/>
                <a:lumOff val="60000"/>
              </a:srgbClr>
            </a:solidFill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401D2B11-1A99-7B97-EACF-671955C004C0}"/>
                  </a:ext>
                </a:extLst>
              </p:cNvPr>
              <p:cNvSpPr/>
              <p:nvPr/>
            </p:nvSpPr>
            <p:spPr>
              <a:xfrm>
                <a:off x="5181390" y="2036646"/>
                <a:ext cx="137160" cy="550253"/>
              </a:xfrm>
              <a:prstGeom prst="rect">
                <a:avLst/>
              </a:prstGeom>
              <a:grp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vert="eaVert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75000"/>
                      </a:srgbClr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…</a:t>
                </a:r>
                <a:endPara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5BD93E6A-914C-2318-CF94-9B28E4B85C21}"/>
                  </a:ext>
                </a:extLst>
              </p:cNvPr>
              <p:cNvSpPr/>
              <p:nvPr/>
            </p:nvSpPr>
            <p:spPr>
              <a:xfrm>
                <a:off x="5181390" y="1766098"/>
                <a:ext cx="137413" cy="137160"/>
              </a:xfrm>
              <a:prstGeom prst="rect">
                <a:avLst/>
              </a:prstGeom>
              <a:grp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712D8E96-65D8-63AB-2E9B-27683C894EE2}"/>
                  </a:ext>
                </a:extLst>
              </p:cNvPr>
              <p:cNvSpPr/>
              <p:nvPr/>
            </p:nvSpPr>
            <p:spPr>
              <a:xfrm>
                <a:off x="5181390" y="1901372"/>
                <a:ext cx="137413" cy="137160"/>
              </a:xfrm>
              <a:prstGeom prst="rect">
                <a:avLst/>
              </a:prstGeom>
              <a:grp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AF98EA04-2DC9-4EE0-1758-D5F74A978C40}"/>
                  </a:ext>
                </a:extLst>
              </p:cNvPr>
              <p:cNvSpPr/>
              <p:nvPr/>
            </p:nvSpPr>
            <p:spPr>
              <a:xfrm>
                <a:off x="5181390" y="2585013"/>
                <a:ext cx="137413" cy="137160"/>
              </a:xfrm>
              <a:prstGeom prst="rect">
                <a:avLst/>
              </a:prstGeom>
              <a:grp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9556FB9-90A9-629A-E84D-88791580D582}"/>
                  </a:ext>
                </a:extLst>
              </p:cNvPr>
              <p:cNvSpPr/>
              <p:nvPr/>
            </p:nvSpPr>
            <p:spPr>
              <a:xfrm>
                <a:off x="5181390" y="2720286"/>
                <a:ext cx="137413" cy="137161"/>
              </a:xfrm>
              <a:prstGeom prst="rect">
                <a:avLst/>
              </a:prstGeom>
              <a:grp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406353DA-0C5D-E680-4281-C5926F5BF2AC}"/>
                </a:ext>
              </a:extLst>
            </p:cNvPr>
            <p:cNvSpPr/>
            <p:nvPr/>
          </p:nvSpPr>
          <p:spPr>
            <a:xfrm>
              <a:off x="3770973" y="2050366"/>
              <a:ext cx="232630" cy="334483"/>
            </a:xfrm>
            <a:prstGeom prst="rightArrow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5ADE8EF5-E834-E34F-C0DF-3313184A4405}"/>
                </a:ext>
              </a:extLst>
            </p:cNvPr>
            <p:cNvCxnSpPr>
              <a:cxnSpLocks/>
              <a:stCxn id="209" idx="2"/>
            </p:cNvCxnSpPr>
            <p:nvPr/>
          </p:nvCxnSpPr>
          <p:spPr>
            <a:xfrm rot="16200000" flipH="1">
              <a:off x="2728087" y="758301"/>
              <a:ext cx="124467" cy="1589319"/>
            </a:xfrm>
            <a:prstGeom prst="bentConnector2">
              <a:avLst/>
            </a:prstGeom>
            <a:noFill/>
            <a:ln w="1270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F4B5904B-646B-2000-D60B-8FF666A8D94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734533" y="1586845"/>
              <a:ext cx="124467" cy="1589319"/>
            </a:xfrm>
            <a:prstGeom prst="bentConnector2">
              <a:avLst/>
            </a:prstGeom>
            <a:noFill/>
            <a:ln w="1270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500C228A-0C33-E77F-F977-86A6E8F6CC2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734533" y="1987735"/>
              <a:ext cx="124467" cy="1589319"/>
            </a:xfrm>
            <a:prstGeom prst="bentConnector2">
              <a:avLst/>
            </a:prstGeom>
            <a:noFill/>
            <a:ln w="1270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7A96CEE-165B-519E-6B99-3D61D955818C}"/>
                </a:ext>
              </a:extLst>
            </p:cNvPr>
            <p:cNvSpPr txBox="1"/>
            <p:nvPr/>
          </p:nvSpPr>
          <p:spPr>
            <a:xfrm>
              <a:off x="1280340" y="610793"/>
              <a:ext cx="17495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OCT-Models / Fundus-Models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BE2916-9730-CDC8-8D25-018987420CB1}"/>
                </a:ext>
              </a:extLst>
            </p:cNvPr>
            <p:cNvSpPr txBox="1"/>
            <p:nvPr/>
          </p:nvSpPr>
          <p:spPr>
            <a:xfrm>
              <a:off x="3294869" y="928990"/>
              <a:ext cx="10515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Diagnosis-Model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94DD2E-4507-BBEE-9119-FD59E06D8970}"/>
                </a:ext>
              </a:extLst>
            </p:cNvPr>
            <p:cNvSpPr txBox="1"/>
            <p:nvPr/>
          </p:nvSpPr>
          <p:spPr>
            <a:xfrm>
              <a:off x="2476923" y="1404852"/>
              <a:ext cx="1051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Feature vector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AC7FF2-D9A6-EA05-D89C-1DEEAC0C45E8}"/>
                </a:ext>
              </a:extLst>
            </p:cNvPr>
            <p:cNvSpPr txBox="1"/>
            <p:nvPr/>
          </p:nvSpPr>
          <p:spPr>
            <a:xfrm>
              <a:off x="2468989" y="2233929"/>
              <a:ext cx="1051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Feature vector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021BFD-7954-B509-BC0A-CD18E825BF40}"/>
                </a:ext>
              </a:extLst>
            </p:cNvPr>
            <p:cNvSpPr txBox="1"/>
            <p:nvPr/>
          </p:nvSpPr>
          <p:spPr>
            <a:xfrm>
              <a:off x="2454658" y="2511822"/>
              <a:ext cx="1051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Feature vector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2C5B6BE-99C7-4DB1-3E4D-DD2517405BC1}"/>
                </a:ext>
              </a:extLst>
            </p:cNvPr>
            <p:cNvGrpSpPr/>
            <p:nvPr/>
          </p:nvGrpSpPr>
          <p:grpSpPr>
            <a:xfrm>
              <a:off x="5139878" y="863496"/>
              <a:ext cx="1039272" cy="693471"/>
              <a:chOff x="2188744" y="1877895"/>
              <a:chExt cx="1039272" cy="693471"/>
            </a:xfrm>
          </p:grpSpPr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CF156064-8473-2046-773D-A7CF663B6F85}"/>
                  </a:ext>
                </a:extLst>
              </p:cNvPr>
              <p:cNvSpPr/>
              <p:nvPr/>
            </p:nvSpPr>
            <p:spPr>
              <a:xfrm>
                <a:off x="2188744" y="1877895"/>
                <a:ext cx="1039272" cy="693471"/>
              </a:xfrm>
              <a:prstGeom prst="roundRect">
                <a:avLst/>
              </a:prstGeom>
              <a:gradFill rotWithShape="1">
                <a:gsLst>
                  <a:gs pos="0">
                    <a:srgbClr val="5B9BD5">
                      <a:lumMod val="110000"/>
                      <a:satMod val="105000"/>
                      <a:tint val="67000"/>
                    </a:srgbClr>
                  </a:gs>
                  <a:gs pos="50000">
                    <a:srgbClr val="5B9BD5">
                      <a:lumMod val="105000"/>
                      <a:satMod val="103000"/>
                      <a:tint val="73000"/>
                    </a:srgbClr>
                  </a:gs>
                  <a:gs pos="100000">
                    <a:srgbClr val="5B9BD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DE0FB64D-42A4-CCAF-7CF3-5FCA15F8C2B4}"/>
                  </a:ext>
                </a:extLst>
              </p:cNvPr>
              <p:cNvGrpSpPr/>
              <p:nvPr/>
            </p:nvGrpSpPr>
            <p:grpSpPr>
              <a:xfrm>
                <a:off x="2671884" y="1925184"/>
                <a:ext cx="83591" cy="584272"/>
                <a:chOff x="10097548" y="4009120"/>
                <a:chExt cx="137413" cy="1361897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9990176F-04B3-68AC-43AA-1BA30B85208D}"/>
                    </a:ext>
                  </a:extLst>
                </p:cNvPr>
                <p:cNvSpPr/>
                <p:nvPr/>
              </p:nvSpPr>
              <p:spPr>
                <a:xfrm>
                  <a:off x="10097548" y="4414942"/>
                  <a:ext cx="137160" cy="550253"/>
                </a:xfrm>
                <a:prstGeom prst="rect">
                  <a:avLst/>
                </a:prstGeom>
                <a:gradFill rotWithShape="1">
                  <a:gsLst>
                    <a:gs pos="0">
                      <a:srgbClr val="A5A5A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A5A5A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A5A5A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75000"/>
                        </a:srgbClr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rPr>
                    <a:t>…</a:t>
                  </a:r>
                  <a:endParaRPr kumimoji="0" lang="zh-CN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75000"/>
                      </a:srgbClr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E9321253-6875-0519-B1C8-DA2D43C2CCE3}"/>
                    </a:ext>
                  </a:extLst>
                </p:cNvPr>
                <p:cNvSpPr/>
                <p:nvPr/>
              </p:nvSpPr>
              <p:spPr>
                <a:xfrm>
                  <a:off x="10097548" y="4009120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A5A5A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A5A5A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A5A5A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68C06A6F-524E-9CF7-DEB6-9CE1DC9CAFD0}"/>
                    </a:ext>
                  </a:extLst>
                </p:cNvPr>
                <p:cNvSpPr/>
                <p:nvPr/>
              </p:nvSpPr>
              <p:spPr>
                <a:xfrm>
                  <a:off x="10097548" y="4144394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A5A5A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A5A5A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A5A5A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C3061DD1-A953-F863-3F0A-A76C5330DC40}"/>
                    </a:ext>
                  </a:extLst>
                </p:cNvPr>
                <p:cNvSpPr/>
                <p:nvPr/>
              </p:nvSpPr>
              <p:spPr>
                <a:xfrm>
                  <a:off x="10097548" y="4279668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A5A5A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A5A5A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A5A5A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D618BDAD-5A88-D6CB-D9ED-F977993E8086}"/>
                    </a:ext>
                  </a:extLst>
                </p:cNvPr>
                <p:cNvSpPr/>
                <p:nvPr/>
              </p:nvSpPr>
              <p:spPr>
                <a:xfrm>
                  <a:off x="10097548" y="4963309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A5A5A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A5A5A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A5A5A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DD296359-A53C-F199-C088-F0421FD812FB}"/>
                    </a:ext>
                  </a:extLst>
                </p:cNvPr>
                <p:cNvSpPr/>
                <p:nvPr/>
              </p:nvSpPr>
              <p:spPr>
                <a:xfrm>
                  <a:off x="10097548" y="5098583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A5A5A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A5A5A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A5A5A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1987EBCD-8DF7-5F21-CDF7-C68CA1E1C8CC}"/>
                    </a:ext>
                  </a:extLst>
                </p:cNvPr>
                <p:cNvSpPr/>
                <p:nvPr/>
              </p:nvSpPr>
              <p:spPr>
                <a:xfrm>
                  <a:off x="10097548" y="5233857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A5A5A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A5A5A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A5A5A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3BEA0A83-2A4E-553D-DCF6-74977BB9CD9E}"/>
                  </a:ext>
                </a:extLst>
              </p:cNvPr>
              <p:cNvGrpSpPr/>
              <p:nvPr/>
            </p:nvGrpSpPr>
            <p:grpSpPr>
              <a:xfrm>
                <a:off x="3008936" y="1962006"/>
                <a:ext cx="83437" cy="525429"/>
                <a:chOff x="5181390" y="1766098"/>
                <a:chExt cx="137413" cy="1091349"/>
              </a:xfrm>
            </p:grpSpPr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18D192B-1FC3-B180-31D8-9FB6DFA9B617}"/>
                    </a:ext>
                  </a:extLst>
                </p:cNvPr>
                <p:cNvSpPr/>
                <p:nvPr/>
              </p:nvSpPr>
              <p:spPr>
                <a:xfrm>
                  <a:off x="5181390" y="2036646"/>
                  <a:ext cx="137160" cy="550253"/>
                </a:xfrm>
                <a:prstGeom prst="rect">
                  <a:avLst/>
                </a:prstGeom>
                <a:gradFill rotWithShape="1">
                  <a:gsLst>
                    <a:gs pos="0">
                      <a:srgbClr val="70AD47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70AD47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70AD47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75000"/>
                        </a:srgbClr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rPr>
                    <a:t>…</a:t>
                  </a:r>
                  <a:endPara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75000"/>
                      </a:srgbClr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20C547C2-46E4-70B3-7798-D35B72518E45}"/>
                    </a:ext>
                  </a:extLst>
                </p:cNvPr>
                <p:cNvSpPr/>
                <p:nvPr/>
              </p:nvSpPr>
              <p:spPr>
                <a:xfrm>
                  <a:off x="5181390" y="1766098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70AD47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70AD47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70AD47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F63B38FB-9DC8-592B-4610-8FA0E9409247}"/>
                    </a:ext>
                  </a:extLst>
                </p:cNvPr>
                <p:cNvSpPr/>
                <p:nvPr/>
              </p:nvSpPr>
              <p:spPr>
                <a:xfrm>
                  <a:off x="5181390" y="1901372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70AD47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70AD47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70AD47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A7335EB1-BC93-09EA-E2FA-F4865C11F93C}"/>
                    </a:ext>
                  </a:extLst>
                </p:cNvPr>
                <p:cNvSpPr/>
                <p:nvPr/>
              </p:nvSpPr>
              <p:spPr>
                <a:xfrm>
                  <a:off x="5181390" y="2585013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70AD47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70AD47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70AD47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AEB6FCE3-4B47-C945-9E3B-85D22B3F63F6}"/>
                    </a:ext>
                  </a:extLst>
                </p:cNvPr>
                <p:cNvSpPr/>
                <p:nvPr/>
              </p:nvSpPr>
              <p:spPr>
                <a:xfrm>
                  <a:off x="5181390" y="2720286"/>
                  <a:ext cx="137413" cy="137161"/>
                </a:xfrm>
                <a:prstGeom prst="rect">
                  <a:avLst/>
                </a:prstGeom>
                <a:gradFill rotWithShape="1">
                  <a:gsLst>
                    <a:gs pos="0">
                      <a:srgbClr val="70AD47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70AD47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70AD47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29" name="Arrow: Right 128">
                <a:extLst>
                  <a:ext uri="{FF2B5EF4-FFF2-40B4-BE49-F238E27FC236}">
                    <a16:creationId xmlns:a16="http://schemas.microsoft.com/office/drawing/2014/main" id="{2E3E0751-B1E1-A368-4470-036CECEA3322}"/>
                  </a:ext>
                </a:extLst>
              </p:cNvPr>
              <p:cNvSpPr/>
              <p:nvPr/>
            </p:nvSpPr>
            <p:spPr>
              <a:xfrm>
                <a:off x="2790683" y="2169801"/>
                <a:ext cx="164912" cy="109658"/>
              </a:xfrm>
              <a:prstGeom prst="rightArrow">
                <a:avLst/>
              </a:prstGeom>
              <a:gradFill rotWithShape="1">
                <a:gsLst>
                  <a:gs pos="0">
                    <a:srgbClr val="FFC000">
                      <a:lumMod val="110000"/>
                      <a:satMod val="105000"/>
                      <a:tint val="67000"/>
                    </a:srgbClr>
                  </a:gs>
                  <a:gs pos="50000">
                    <a:srgbClr val="FFC000">
                      <a:lumMod val="105000"/>
                      <a:satMod val="103000"/>
                      <a:tint val="73000"/>
                    </a:srgbClr>
                  </a:gs>
                  <a:gs pos="100000">
                    <a:srgbClr val="FFC000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0" name="Arrow: Right 129">
                <a:extLst>
                  <a:ext uri="{FF2B5EF4-FFF2-40B4-BE49-F238E27FC236}">
                    <a16:creationId xmlns:a16="http://schemas.microsoft.com/office/drawing/2014/main" id="{72F0E192-40F1-A54D-EBCE-C54D0E68A11E}"/>
                  </a:ext>
                </a:extLst>
              </p:cNvPr>
              <p:cNvSpPr/>
              <p:nvPr/>
            </p:nvSpPr>
            <p:spPr>
              <a:xfrm>
                <a:off x="2462621" y="2169801"/>
                <a:ext cx="164912" cy="109658"/>
              </a:xfrm>
              <a:prstGeom prst="rightArrow">
                <a:avLst/>
              </a:prstGeom>
              <a:gradFill rotWithShape="1">
                <a:gsLst>
                  <a:gs pos="0">
                    <a:srgbClr val="FFC000">
                      <a:lumMod val="110000"/>
                      <a:satMod val="105000"/>
                      <a:tint val="67000"/>
                    </a:srgbClr>
                  </a:gs>
                  <a:gs pos="50000">
                    <a:srgbClr val="FFC000">
                      <a:lumMod val="105000"/>
                      <a:satMod val="103000"/>
                      <a:tint val="73000"/>
                    </a:srgbClr>
                  </a:gs>
                  <a:gs pos="100000">
                    <a:srgbClr val="FFC000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E8D14CA-5677-3FD9-98DC-E052C350922D}"/>
                  </a:ext>
                </a:extLst>
              </p:cNvPr>
              <p:cNvSpPr txBox="1"/>
              <p:nvPr/>
            </p:nvSpPr>
            <p:spPr>
              <a:xfrm>
                <a:off x="2188744" y="2086966"/>
                <a:ext cx="3375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…</a:t>
                </a: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10E85DE-8EF5-E736-3B7C-D68CE6F3A5DC}"/>
                </a:ext>
              </a:extLst>
            </p:cNvPr>
            <p:cNvGrpSpPr/>
            <p:nvPr/>
          </p:nvGrpSpPr>
          <p:grpSpPr>
            <a:xfrm>
              <a:off x="5148840" y="1684956"/>
              <a:ext cx="1039272" cy="693471"/>
              <a:chOff x="2188744" y="1877895"/>
              <a:chExt cx="1039272" cy="693471"/>
            </a:xfrm>
          </p:grpSpPr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2A39370C-C740-B988-41E1-D135E5AFC1C6}"/>
                  </a:ext>
                </a:extLst>
              </p:cNvPr>
              <p:cNvSpPr/>
              <p:nvPr/>
            </p:nvSpPr>
            <p:spPr>
              <a:xfrm>
                <a:off x="2188744" y="1877895"/>
                <a:ext cx="1039272" cy="693471"/>
              </a:xfrm>
              <a:prstGeom prst="roundRect">
                <a:avLst/>
              </a:prstGeom>
              <a:gradFill rotWithShape="1">
                <a:gsLst>
                  <a:gs pos="0">
                    <a:srgbClr val="5B9BD5">
                      <a:lumMod val="110000"/>
                      <a:satMod val="105000"/>
                      <a:tint val="67000"/>
                    </a:srgbClr>
                  </a:gs>
                  <a:gs pos="50000">
                    <a:srgbClr val="5B9BD5">
                      <a:lumMod val="105000"/>
                      <a:satMod val="103000"/>
                      <a:tint val="73000"/>
                    </a:srgbClr>
                  </a:gs>
                  <a:gs pos="100000">
                    <a:srgbClr val="5B9BD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5EF1D6AB-1784-5F50-8A1A-8BB705D9E800}"/>
                  </a:ext>
                </a:extLst>
              </p:cNvPr>
              <p:cNvGrpSpPr/>
              <p:nvPr/>
            </p:nvGrpSpPr>
            <p:grpSpPr>
              <a:xfrm>
                <a:off x="2671884" y="1925184"/>
                <a:ext cx="83591" cy="584272"/>
                <a:chOff x="10097548" y="4009120"/>
                <a:chExt cx="137413" cy="1361897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374A5BD5-EC6A-5B95-9061-C25384263AB3}"/>
                    </a:ext>
                  </a:extLst>
                </p:cNvPr>
                <p:cNvSpPr/>
                <p:nvPr/>
              </p:nvSpPr>
              <p:spPr>
                <a:xfrm>
                  <a:off x="10097548" y="4414942"/>
                  <a:ext cx="137160" cy="550253"/>
                </a:xfrm>
                <a:prstGeom prst="rect">
                  <a:avLst/>
                </a:prstGeom>
                <a:gradFill rotWithShape="1">
                  <a:gsLst>
                    <a:gs pos="0">
                      <a:srgbClr val="A5A5A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A5A5A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A5A5A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75000"/>
                        </a:srgbClr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rPr>
                    <a:t>…</a:t>
                  </a:r>
                  <a:endParaRPr kumimoji="0" lang="zh-CN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75000"/>
                      </a:srgbClr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F9A4C282-D9EB-1C66-80C8-B94E662A0F2F}"/>
                    </a:ext>
                  </a:extLst>
                </p:cNvPr>
                <p:cNvSpPr/>
                <p:nvPr/>
              </p:nvSpPr>
              <p:spPr>
                <a:xfrm>
                  <a:off x="10097548" y="4009120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A5A5A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A5A5A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A5A5A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DFE48D12-5858-436B-9AD3-097767B03B0C}"/>
                    </a:ext>
                  </a:extLst>
                </p:cNvPr>
                <p:cNvSpPr/>
                <p:nvPr/>
              </p:nvSpPr>
              <p:spPr>
                <a:xfrm>
                  <a:off x="10097548" y="4144394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A5A5A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A5A5A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A5A5A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A7515C64-18A8-10C4-8C21-09FD83D7FA7C}"/>
                    </a:ext>
                  </a:extLst>
                </p:cNvPr>
                <p:cNvSpPr/>
                <p:nvPr/>
              </p:nvSpPr>
              <p:spPr>
                <a:xfrm>
                  <a:off x="10097548" y="4279668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A5A5A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A5A5A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A5A5A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6940EF7B-45C8-DC02-AAF5-3747157D9D20}"/>
                    </a:ext>
                  </a:extLst>
                </p:cNvPr>
                <p:cNvSpPr/>
                <p:nvPr/>
              </p:nvSpPr>
              <p:spPr>
                <a:xfrm>
                  <a:off x="10097548" y="4963309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A5A5A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A5A5A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A5A5A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F2D00E43-93B1-023A-B685-F506689394C0}"/>
                    </a:ext>
                  </a:extLst>
                </p:cNvPr>
                <p:cNvSpPr/>
                <p:nvPr/>
              </p:nvSpPr>
              <p:spPr>
                <a:xfrm>
                  <a:off x="10097548" y="5098583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A5A5A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A5A5A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A5A5A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D7DDD5EB-36F0-D418-8603-318BBB513432}"/>
                    </a:ext>
                  </a:extLst>
                </p:cNvPr>
                <p:cNvSpPr/>
                <p:nvPr/>
              </p:nvSpPr>
              <p:spPr>
                <a:xfrm>
                  <a:off x="10097548" y="5233857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A5A5A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A5A5A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A5A5A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3E3FAFE9-A561-26CB-AA22-480979507946}"/>
                  </a:ext>
                </a:extLst>
              </p:cNvPr>
              <p:cNvGrpSpPr/>
              <p:nvPr/>
            </p:nvGrpSpPr>
            <p:grpSpPr>
              <a:xfrm>
                <a:off x="3008936" y="1962006"/>
                <a:ext cx="83437" cy="525429"/>
                <a:chOff x="5181390" y="1766098"/>
                <a:chExt cx="137413" cy="1091349"/>
              </a:xfrm>
            </p:grpSpPr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BF5A1577-18EE-CC94-EF83-9FEA20D83B58}"/>
                    </a:ext>
                  </a:extLst>
                </p:cNvPr>
                <p:cNvSpPr/>
                <p:nvPr/>
              </p:nvSpPr>
              <p:spPr>
                <a:xfrm>
                  <a:off x="5181390" y="2036646"/>
                  <a:ext cx="137160" cy="550253"/>
                </a:xfrm>
                <a:prstGeom prst="rect">
                  <a:avLst/>
                </a:prstGeom>
                <a:gradFill rotWithShape="1">
                  <a:gsLst>
                    <a:gs pos="0">
                      <a:srgbClr val="70AD47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70AD47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70AD47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75000"/>
                        </a:srgbClr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rPr>
                    <a:t>…</a:t>
                  </a:r>
                  <a:endPara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75000"/>
                      </a:srgbClr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648BE688-447F-DB9E-17BD-DA3B5495E961}"/>
                    </a:ext>
                  </a:extLst>
                </p:cNvPr>
                <p:cNvSpPr/>
                <p:nvPr/>
              </p:nvSpPr>
              <p:spPr>
                <a:xfrm>
                  <a:off x="5181390" y="1766098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70AD47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70AD47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70AD47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9D31330D-DBDB-EF4F-1C71-32FC59DE7A77}"/>
                    </a:ext>
                  </a:extLst>
                </p:cNvPr>
                <p:cNvSpPr/>
                <p:nvPr/>
              </p:nvSpPr>
              <p:spPr>
                <a:xfrm>
                  <a:off x="5181390" y="1901372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70AD47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70AD47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70AD47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8EBDF1A7-C699-2627-2B40-8E8DA1640B71}"/>
                    </a:ext>
                  </a:extLst>
                </p:cNvPr>
                <p:cNvSpPr/>
                <p:nvPr/>
              </p:nvSpPr>
              <p:spPr>
                <a:xfrm>
                  <a:off x="5181390" y="2585013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70AD47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70AD47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70AD47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72340E30-47DF-B366-E286-B20F62547E6B}"/>
                    </a:ext>
                  </a:extLst>
                </p:cNvPr>
                <p:cNvSpPr/>
                <p:nvPr/>
              </p:nvSpPr>
              <p:spPr>
                <a:xfrm>
                  <a:off x="5181390" y="2720286"/>
                  <a:ext cx="137413" cy="137161"/>
                </a:xfrm>
                <a:prstGeom prst="rect">
                  <a:avLst/>
                </a:prstGeom>
                <a:gradFill rotWithShape="1">
                  <a:gsLst>
                    <a:gs pos="0">
                      <a:srgbClr val="70AD47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70AD47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70AD47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11" name="Arrow: Right 110">
                <a:extLst>
                  <a:ext uri="{FF2B5EF4-FFF2-40B4-BE49-F238E27FC236}">
                    <a16:creationId xmlns:a16="http://schemas.microsoft.com/office/drawing/2014/main" id="{7CD72D79-1178-9BA0-F078-17489D9FA849}"/>
                  </a:ext>
                </a:extLst>
              </p:cNvPr>
              <p:cNvSpPr/>
              <p:nvPr/>
            </p:nvSpPr>
            <p:spPr>
              <a:xfrm>
                <a:off x="2790683" y="2169801"/>
                <a:ext cx="164912" cy="109658"/>
              </a:xfrm>
              <a:prstGeom prst="rightArrow">
                <a:avLst/>
              </a:prstGeom>
              <a:gradFill rotWithShape="1">
                <a:gsLst>
                  <a:gs pos="0">
                    <a:srgbClr val="FFC000">
                      <a:lumMod val="110000"/>
                      <a:satMod val="105000"/>
                      <a:tint val="67000"/>
                    </a:srgbClr>
                  </a:gs>
                  <a:gs pos="50000">
                    <a:srgbClr val="FFC000">
                      <a:lumMod val="105000"/>
                      <a:satMod val="103000"/>
                      <a:tint val="73000"/>
                    </a:srgbClr>
                  </a:gs>
                  <a:gs pos="100000">
                    <a:srgbClr val="FFC000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2" name="Arrow: Right 111">
                <a:extLst>
                  <a:ext uri="{FF2B5EF4-FFF2-40B4-BE49-F238E27FC236}">
                    <a16:creationId xmlns:a16="http://schemas.microsoft.com/office/drawing/2014/main" id="{16AFF719-5211-55CB-43F2-5E425FC9B019}"/>
                  </a:ext>
                </a:extLst>
              </p:cNvPr>
              <p:cNvSpPr/>
              <p:nvPr/>
            </p:nvSpPr>
            <p:spPr>
              <a:xfrm>
                <a:off x="2462621" y="2169801"/>
                <a:ext cx="164912" cy="109658"/>
              </a:xfrm>
              <a:prstGeom prst="rightArrow">
                <a:avLst/>
              </a:prstGeom>
              <a:gradFill rotWithShape="1">
                <a:gsLst>
                  <a:gs pos="0">
                    <a:srgbClr val="FFC000">
                      <a:lumMod val="110000"/>
                      <a:satMod val="105000"/>
                      <a:tint val="67000"/>
                    </a:srgbClr>
                  </a:gs>
                  <a:gs pos="50000">
                    <a:srgbClr val="FFC000">
                      <a:lumMod val="105000"/>
                      <a:satMod val="103000"/>
                      <a:tint val="73000"/>
                    </a:srgbClr>
                  </a:gs>
                  <a:gs pos="100000">
                    <a:srgbClr val="FFC000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7A69DA7-AB23-D2CE-42BE-458E50A3F47E}"/>
                  </a:ext>
                </a:extLst>
              </p:cNvPr>
              <p:cNvSpPr txBox="1"/>
              <p:nvPr/>
            </p:nvSpPr>
            <p:spPr>
              <a:xfrm>
                <a:off x="2188744" y="2086966"/>
                <a:ext cx="3375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…</a:t>
                </a: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0951F1A-0636-BD2A-1BAE-E7F5334F5699}"/>
                </a:ext>
              </a:extLst>
            </p:cNvPr>
            <p:cNvGrpSpPr/>
            <p:nvPr/>
          </p:nvGrpSpPr>
          <p:grpSpPr>
            <a:xfrm>
              <a:off x="5143618" y="2796623"/>
              <a:ext cx="1039272" cy="693471"/>
              <a:chOff x="2188744" y="1877895"/>
              <a:chExt cx="1039272" cy="693471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F3B1241B-04E2-E198-C511-2123952CA976}"/>
                  </a:ext>
                </a:extLst>
              </p:cNvPr>
              <p:cNvSpPr/>
              <p:nvPr/>
            </p:nvSpPr>
            <p:spPr>
              <a:xfrm>
                <a:off x="2188744" y="1877895"/>
                <a:ext cx="1039272" cy="693471"/>
              </a:xfrm>
              <a:prstGeom prst="roundRect">
                <a:avLst/>
              </a:prstGeom>
              <a:gradFill rotWithShape="1">
                <a:gsLst>
                  <a:gs pos="0">
                    <a:srgbClr val="5B9BD5">
                      <a:lumMod val="110000"/>
                      <a:satMod val="105000"/>
                      <a:tint val="67000"/>
                    </a:srgbClr>
                  </a:gs>
                  <a:gs pos="50000">
                    <a:srgbClr val="5B9BD5">
                      <a:lumMod val="105000"/>
                      <a:satMod val="103000"/>
                      <a:tint val="73000"/>
                    </a:srgbClr>
                  </a:gs>
                  <a:gs pos="100000">
                    <a:srgbClr val="5B9BD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4907063C-A0EB-598A-7EDE-81A67C622E1C}"/>
                  </a:ext>
                </a:extLst>
              </p:cNvPr>
              <p:cNvGrpSpPr/>
              <p:nvPr/>
            </p:nvGrpSpPr>
            <p:grpSpPr>
              <a:xfrm>
                <a:off x="2671884" y="1925184"/>
                <a:ext cx="83591" cy="584272"/>
                <a:chOff x="10097548" y="4009120"/>
                <a:chExt cx="137413" cy="1361897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F34B619E-669F-7269-988D-1647B331F50B}"/>
                    </a:ext>
                  </a:extLst>
                </p:cNvPr>
                <p:cNvSpPr/>
                <p:nvPr/>
              </p:nvSpPr>
              <p:spPr>
                <a:xfrm>
                  <a:off x="10097548" y="4414942"/>
                  <a:ext cx="137160" cy="550253"/>
                </a:xfrm>
                <a:prstGeom prst="rect">
                  <a:avLst/>
                </a:prstGeom>
                <a:gradFill rotWithShape="1">
                  <a:gsLst>
                    <a:gs pos="0">
                      <a:srgbClr val="A5A5A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A5A5A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A5A5A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75000"/>
                        </a:srgbClr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rPr>
                    <a:t>…</a:t>
                  </a:r>
                  <a:endParaRPr kumimoji="0" lang="zh-CN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75000"/>
                      </a:srgbClr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37F436D6-327E-0750-8BB3-9DD6C986434E}"/>
                    </a:ext>
                  </a:extLst>
                </p:cNvPr>
                <p:cNvSpPr/>
                <p:nvPr/>
              </p:nvSpPr>
              <p:spPr>
                <a:xfrm>
                  <a:off x="10097548" y="4009120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A5A5A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A5A5A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A5A5A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A852FF25-153F-3FE0-142A-8286B8E96EF4}"/>
                    </a:ext>
                  </a:extLst>
                </p:cNvPr>
                <p:cNvSpPr/>
                <p:nvPr/>
              </p:nvSpPr>
              <p:spPr>
                <a:xfrm>
                  <a:off x="10097548" y="4144394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A5A5A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A5A5A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A5A5A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06E7B407-C2BF-0990-29D5-E8D4376C4649}"/>
                    </a:ext>
                  </a:extLst>
                </p:cNvPr>
                <p:cNvSpPr/>
                <p:nvPr/>
              </p:nvSpPr>
              <p:spPr>
                <a:xfrm>
                  <a:off x="10097548" y="4279668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A5A5A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A5A5A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A5A5A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3D3FE235-7A94-20B1-8FCD-6F870FC6FCC8}"/>
                    </a:ext>
                  </a:extLst>
                </p:cNvPr>
                <p:cNvSpPr/>
                <p:nvPr/>
              </p:nvSpPr>
              <p:spPr>
                <a:xfrm>
                  <a:off x="10097548" y="4963309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A5A5A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A5A5A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A5A5A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B3224AEB-5279-DE7F-65D9-4D2D8341EE40}"/>
                    </a:ext>
                  </a:extLst>
                </p:cNvPr>
                <p:cNvSpPr/>
                <p:nvPr/>
              </p:nvSpPr>
              <p:spPr>
                <a:xfrm>
                  <a:off x="10097548" y="5098583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A5A5A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A5A5A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A5A5A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6AD9D3A4-270F-3720-AB65-5317042C3C90}"/>
                    </a:ext>
                  </a:extLst>
                </p:cNvPr>
                <p:cNvSpPr/>
                <p:nvPr/>
              </p:nvSpPr>
              <p:spPr>
                <a:xfrm>
                  <a:off x="10097548" y="5233857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A5A5A5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A5A5A5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A5A5A5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E066E29C-E2B1-B9EF-1DE6-5D0E5B295281}"/>
                  </a:ext>
                </a:extLst>
              </p:cNvPr>
              <p:cNvGrpSpPr/>
              <p:nvPr/>
            </p:nvGrpSpPr>
            <p:grpSpPr>
              <a:xfrm>
                <a:off x="3008936" y="1962006"/>
                <a:ext cx="83437" cy="525429"/>
                <a:chOff x="5181390" y="1766098"/>
                <a:chExt cx="137413" cy="1091349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58B8FEC-474F-A28F-5D75-1D5527C8B0BA}"/>
                    </a:ext>
                  </a:extLst>
                </p:cNvPr>
                <p:cNvSpPr/>
                <p:nvPr/>
              </p:nvSpPr>
              <p:spPr>
                <a:xfrm>
                  <a:off x="5181390" y="2036646"/>
                  <a:ext cx="137160" cy="550253"/>
                </a:xfrm>
                <a:prstGeom prst="rect">
                  <a:avLst/>
                </a:prstGeom>
                <a:gradFill rotWithShape="1">
                  <a:gsLst>
                    <a:gs pos="0">
                      <a:srgbClr val="70AD47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70AD47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70AD47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75000"/>
                        </a:srgbClr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rPr>
                    <a:t>…</a:t>
                  </a:r>
                  <a:endPara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75000"/>
                      </a:srgbClr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3360E2B-A5FE-05D5-CEC1-98B2095D0C5B}"/>
                    </a:ext>
                  </a:extLst>
                </p:cNvPr>
                <p:cNvSpPr/>
                <p:nvPr/>
              </p:nvSpPr>
              <p:spPr>
                <a:xfrm>
                  <a:off x="5181390" y="1766098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70AD47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70AD47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70AD47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A5FE54D-BA57-E0B4-70A1-C68FAD4BE5A5}"/>
                    </a:ext>
                  </a:extLst>
                </p:cNvPr>
                <p:cNvSpPr/>
                <p:nvPr/>
              </p:nvSpPr>
              <p:spPr>
                <a:xfrm>
                  <a:off x="5181390" y="1901372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70AD47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70AD47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70AD47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54F47E6A-A312-1279-4EE2-D15D4FE2D414}"/>
                    </a:ext>
                  </a:extLst>
                </p:cNvPr>
                <p:cNvSpPr/>
                <p:nvPr/>
              </p:nvSpPr>
              <p:spPr>
                <a:xfrm>
                  <a:off x="5181390" y="2585013"/>
                  <a:ext cx="137413" cy="137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70AD47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70AD47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70AD47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62EDED1-4F56-A0F0-ABC2-41EFD1E42590}"/>
                    </a:ext>
                  </a:extLst>
                </p:cNvPr>
                <p:cNvSpPr/>
                <p:nvPr/>
              </p:nvSpPr>
              <p:spPr>
                <a:xfrm>
                  <a:off x="5181390" y="2720286"/>
                  <a:ext cx="137413" cy="137161"/>
                </a:xfrm>
                <a:prstGeom prst="rect">
                  <a:avLst/>
                </a:prstGeom>
                <a:gradFill rotWithShape="1">
                  <a:gsLst>
                    <a:gs pos="0">
                      <a:srgbClr val="70AD47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70AD47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70AD47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3" name="Arrow: Right 52">
                <a:extLst>
                  <a:ext uri="{FF2B5EF4-FFF2-40B4-BE49-F238E27FC236}">
                    <a16:creationId xmlns:a16="http://schemas.microsoft.com/office/drawing/2014/main" id="{16D4A068-E6E0-0D6A-61E3-28076297AF1A}"/>
                  </a:ext>
                </a:extLst>
              </p:cNvPr>
              <p:cNvSpPr/>
              <p:nvPr/>
            </p:nvSpPr>
            <p:spPr>
              <a:xfrm>
                <a:off x="2790683" y="2169801"/>
                <a:ext cx="164912" cy="109658"/>
              </a:xfrm>
              <a:prstGeom prst="rightArrow">
                <a:avLst/>
              </a:prstGeom>
              <a:gradFill rotWithShape="1">
                <a:gsLst>
                  <a:gs pos="0">
                    <a:srgbClr val="FFC000">
                      <a:lumMod val="110000"/>
                      <a:satMod val="105000"/>
                      <a:tint val="67000"/>
                    </a:srgbClr>
                  </a:gs>
                  <a:gs pos="50000">
                    <a:srgbClr val="FFC000">
                      <a:lumMod val="105000"/>
                      <a:satMod val="103000"/>
                      <a:tint val="73000"/>
                    </a:srgbClr>
                  </a:gs>
                  <a:gs pos="100000">
                    <a:srgbClr val="FFC000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Arrow: Right 53">
                <a:extLst>
                  <a:ext uri="{FF2B5EF4-FFF2-40B4-BE49-F238E27FC236}">
                    <a16:creationId xmlns:a16="http://schemas.microsoft.com/office/drawing/2014/main" id="{DA4CA755-B631-2553-F253-74F0FAA8E360}"/>
                  </a:ext>
                </a:extLst>
              </p:cNvPr>
              <p:cNvSpPr/>
              <p:nvPr/>
            </p:nvSpPr>
            <p:spPr>
              <a:xfrm>
                <a:off x="2462621" y="2169801"/>
                <a:ext cx="164912" cy="109658"/>
              </a:xfrm>
              <a:prstGeom prst="rightArrow">
                <a:avLst/>
              </a:prstGeom>
              <a:gradFill rotWithShape="1">
                <a:gsLst>
                  <a:gs pos="0">
                    <a:srgbClr val="FFC000">
                      <a:lumMod val="110000"/>
                      <a:satMod val="105000"/>
                      <a:tint val="67000"/>
                    </a:srgbClr>
                  </a:gs>
                  <a:gs pos="50000">
                    <a:srgbClr val="FFC000">
                      <a:lumMod val="105000"/>
                      <a:satMod val="103000"/>
                      <a:tint val="73000"/>
                    </a:srgbClr>
                  </a:gs>
                  <a:gs pos="100000">
                    <a:srgbClr val="FFC000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DC6E239-A3C3-C074-D95A-9A546CCA50BE}"/>
                  </a:ext>
                </a:extLst>
              </p:cNvPr>
              <p:cNvSpPr txBox="1"/>
              <p:nvPr/>
            </p:nvSpPr>
            <p:spPr>
              <a:xfrm>
                <a:off x="2188744" y="2086966"/>
                <a:ext cx="3375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…</a:t>
                </a: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D1A5D80-D97E-568D-E3E2-2C4F1DA9E991}"/>
                </a:ext>
              </a:extLst>
            </p:cNvPr>
            <p:cNvSpPr txBox="1"/>
            <p:nvPr/>
          </p:nvSpPr>
          <p:spPr>
            <a:xfrm>
              <a:off x="5330582" y="2477310"/>
              <a:ext cx="400110" cy="4553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…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24C6ECD-73CE-48D6-EEAF-F706F0D6972A}"/>
                </a:ext>
              </a:extLst>
            </p:cNvPr>
            <p:cNvSpPr/>
            <p:nvPr/>
          </p:nvSpPr>
          <p:spPr>
            <a:xfrm>
              <a:off x="6976324" y="1179951"/>
              <a:ext cx="1137125" cy="2115251"/>
            </a:xfrm>
            <a:prstGeom prst="round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47BC612-F44A-066B-1069-7FBD72575A5C}"/>
                </a:ext>
              </a:extLst>
            </p:cNvPr>
            <p:cNvGrpSpPr/>
            <p:nvPr/>
          </p:nvGrpSpPr>
          <p:grpSpPr>
            <a:xfrm>
              <a:off x="7254133" y="1308555"/>
              <a:ext cx="117916" cy="1782168"/>
              <a:chOff x="10097548" y="4009120"/>
              <a:chExt cx="137413" cy="1361897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2B75F08-B992-6387-0778-BD3C0CF5D087}"/>
                  </a:ext>
                </a:extLst>
              </p:cNvPr>
              <p:cNvSpPr/>
              <p:nvPr/>
            </p:nvSpPr>
            <p:spPr>
              <a:xfrm>
                <a:off x="10097548" y="4414942"/>
                <a:ext cx="137160" cy="550253"/>
              </a:xfrm>
              <a:prstGeom prst="rect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vert="eaVert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75000"/>
                      </a:srgbClr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…</a:t>
                </a: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31F3FF1-FF57-2F25-59E5-3D108765BFE0}"/>
                  </a:ext>
                </a:extLst>
              </p:cNvPr>
              <p:cNvSpPr/>
              <p:nvPr/>
            </p:nvSpPr>
            <p:spPr>
              <a:xfrm>
                <a:off x="10097548" y="4009120"/>
                <a:ext cx="137413" cy="137160"/>
              </a:xfrm>
              <a:prstGeom prst="rect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9B75B5B-E9DF-15E7-DEEA-84E05680AA08}"/>
                  </a:ext>
                </a:extLst>
              </p:cNvPr>
              <p:cNvSpPr/>
              <p:nvPr/>
            </p:nvSpPr>
            <p:spPr>
              <a:xfrm>
                <a:off x="10097548" y="4144394"/>
                <a:ext cx="137413" cy="137160"/>
              </a:xfrm>
              <a:prstGeom prst="rect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DF46370-F35F-DCE8-67CC-6B297B0E9B9E}"/>
                  </a:ext>
                </a:extLst>
              </p:cNvPr>
              <p:cNvSpPr/>
              <p:nvPr/>
            </p:nvSpPr>
            <p:spPr>
              <a:xfrm>
                <a:off x="10097548" y="4279668"/>
                <a:ext cx="137413" cy="137160"/>
              </a:xfrm>
              <a:prstGeom prst="rect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5AAADF8-6D3C-7083-68A6-CE81E1BB9801}"/>
                  </a:ext>
                </a:extLst>
              </p:cNvPr>
              <p:cNvSpPr/>
              <p:nvPr/>
            </p:nvSpPr>
            <p:spPr>
              <a:xfrm>
                <a:off x="10097548" y="4963309"/>
                <a:ext cx="137413" cy="137160"/>
              </a:xfrm>
              <a:prstGeom prst="rect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2EB0043-5095-DB16-A98A-B1FEE8C1C3A5}"/>
                  </a:ext>
                </a:extLst>
              </p:cNvPr>
              <p:cNvSpPr/>
              <p:nvPr/>
            </p:nvSpPr>
            <p:spPr>
              <a:xfrm>
                <a:off x="10097548" y="5098583"/>
                <a:ext cx="137413" cy="137160"/>
              </a:xfrm>
              <a:prstGeom prst="rect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04CC480-67A8-2886-BB4C-55E7D7F1B92C}"/>
                  </a:ext>
                </a:extLst>
              </p:cNvPr>
              <p:cNvSpPr/>
              <p:nvPr/>
            </p:nvSpPr>
            <p:spPr>
              <a:xfrm>
                <a:off x="10097548" y="5233857"/>
                <a:ext cx="137413" cy="137160"/>
              </a:xfrm>
              <a:prstGeom prst="rect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96AF785-A24C-9A48-82FD-5CF8161F3584}"/>
                </a:ext>
              </a:extLst>
            </p:cNvPr>
            <p:cNvGrpSpPr/>
            <p:nvPr/>
          </p:nvGrpSpPr>
          <p:grpSpPr>
            <a:xfrm>
              <a:off x="7729590" y="1420870"/>
              <a:ext cx="117699" cy="1602683"/>
              <a:chOff x="5181390" y="1766098"/>
              <a:chExt cx="137413" cy="1091349"/>
            </a:xfrm>
            <a:solidFill>
              <a:srgbClr val="4472C4">
                <a:lumMod val="40000"/>
                <a:lumOff val="60000"/>
              </a:srgbClr>
            </a:solidFill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5E55F70-543A-8756-66E8-409FADB2782A}"/>
                  </a:ext>
                </a:extLst>
              </p:cNvPr>
              <p:cNvSpPr/>
              <p:nvPr/>
            </p:nvSpPr>
            <p:spPr>
              <a:xfrm>
                <a:off x="5181390" y="2036646"/>
                <a:ext cx="137160" cy="550253"/>
              </a:xfrm>
              <a:prstGeom prst="rect">
                <a:avLst/>
              </a:prstGeom>
              <a:grp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vert="eaVert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75000"/>
                      </a:srgbClr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…</a:t>
                </a:r>
                <a:endPara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167DBF-DFB2-2E0E-A7E1-E7E4B74421AE}"/>
                  </a:ext>
                </a:extLst>
              </p:cNvPr>
              <p:cNvSpPr/>
              <p:nvPr/>
            </p:nvSpPr>
            <p:spPr>
              <a:xfrm>
                <a:off x="5181390" y="1766098"/>
                <a:ext cx="137413" cy="137160"/>
              </a:xfrm>
              <a:prstGeom prst="rect">
                <a:avLst/>
              </a:prstGeom>
              <a:grp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26259E1-03A0-CAC6-D333-2B4F387BF082}"/>
                  </a:ext>
                </a:extLst>
              </p:cNvPr>
              <p:cNvSpPr/>
              <p:nvPr/>
            </p:nvSpPr>
            <p:spPr>
              <a:xfrm>
                <a:off x="5181390" y="1901372"/>
                <a:ext cx="137413" cy="137160"/>
              </a:xfrm>
              <a:prstGeom prst="rect">
                <a:avLst/>
              </a:prstGeom>
              <a:grp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317B396-DD50-C337-676D-93F13EC7CB3B}"/>
                  </a:ext>
                </a:extLst>
              </p:cNvPr>
              <p:cNvSpPr/>
              <p:nvPr/>
            </p:nvSpPr>
            <p:spPr>
              <a:xfrm>
                <a:off x="5181390" y="2585013"/>
                <a:ext cx="137413" cy="137160"/>
              </a:xfrm>
              <a:prstGeom prst="rect">
                <a:avLst/>
              </a:prstGeom>
              <a:grp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DA1AD6E-84C6-BCB7-156E-2DC4DA662E4E}"/>
                  </a:ext>
                </a:extLst>
              </p:cNvPr>
              <p:cNvSpPr/>
              <p:nvPr/>
            </p:nvSpPr>
            <p:spPr>
              <a:xfrm>
                <a:off x="5181390" y="2720286"/>
                <a:ext cx="137413" cy="137161"/>
              </a:xfrm>
              <a:prstGeom prst="rect">
                <a:avLst/>
              </a:prstGeom>
              <a:grp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29130F3F-DD13-B9EC-9782-D872F3FB1244}"/>
                </a:ext>
              </a:extLst>
            </p:cNvPr>
            <p:cNvSpPr/>
            <p:nvPr/>
          </p:nvSpPr>
          <p:spPr>
            <a:xfrm>
              <a:off x="7440126" y="2054695"/>
              <a:ext cx="232630" cy="334483"/>
            </a:xfrm>
            <a:prstGeom prst="rightArrow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631B216C-2F02-88D1-116D-125A40862BF9}"/>
                </a:ext>
              </a:extLst>
            </p:cNvPr>
            <p:cNvCxnSpPr>
              <a:cxnSpLocks/>
              <a:stCxn id="136" idx="2"/>
            </p:cNvCxnSpPr>
            <p:nvPr/>
          </p:nvCxnSpPr>
          <p:spPr>
            <a:xfrm rot="16200000" flipH="1">
              <a:off x="6554717" y="920108"/>
              <a:ext cx="146486" cy="1252342"/>
            </a:xfrm>
            <a:prstGeom prst="bentConnector2">
              <a:avLst/>
            </a:prstGeom>
            <a:noFill/>
            <a:ln w="1270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C3BFB97B-8EA6-94CD-7998-1E2C5DCE8837}"/>
                </a:ext>
              </a:extLst>
            </p:cNvPr>
            <p:cNvCxnSpPr>
              <a:cxnSpLocks/>
              <a:stCxn id="118" idx="2"/>
            </p:cNvCxnSpPr>
            <p:nvPr/>
          </p:nvCxnSpPr>
          <p:spPr>
            <a:xfrm rot="16200000" flipH="1">
              <a:off x="6558879" y="1746368"/>
              <a:ext cx="153570" cy="1249826"/>
            </a:xfrm>
            <a:prstGeom prst="bentConnector2">
              <a:avLst/>
            </a:prstGeom>
            <a:noFill/>
            <a:ln w="1270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5D66E4B2-A891-B91B-0BA1-54697FC2139E}"/>
                </a:ext>
              </a:extLst>
            </p:cNvPr>
            <p:cNvCxnSpPr>
              <a:cxnSpLocks/>
              <a:stCxn id="57" idx="0"/>
            </p:cNvCxnSpPr>
            <p:nvPr/>
          </p:nvCxnSpPr>
          <p:spPr>
            <a:xfrm rot="5400000" flipH="1" flipV="1">
              <a:off x="6554931" y="2175088"/>
              <a:ext cx="156244" cy="1255048"/>
            </a:xfrm>
            <a:prstGeom prst="bentConnector2">
              <a:avLst/>
            </a:prstGeom>
            <a:noFill/>
            <a:ln w="1270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37EEAC4-A5EA-2047-58B3-30B90FC1F482}"/>
                </a:ext>
              </a:extLst>
            </p:cNvPr>
            <p:cNvSpPr txBox="1"/>
            <p:nvPr/>
          </p:nvSpPr>
          <p:spPr>
            <a:xfrm>
              <a:off x="4949493" y="615122"/>
              <a:ext cx="17495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OCT-Models / Fundus-Models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55A358-3B85-D818-89B1-E64ABB5EDBEE}"/>
                </a:ext>
              </a:extLst>
            </p:cNvPr>
            <p:cNvSpPr txBox="1"/>
            <p:nvPr/>
          </p:nvSpPr>
          <p:spPr>
            <a:xfrm>
              <a:off x="6964022" y="933319"/>
              <a:ext cx="10515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Diagnosis-Model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0D25BEC-C5DF-CB08-5E3F-4B9C91D06315}"/>
                </a:ext>
              </a:extLst>
            </p:cNvPr>
            <p:cNvSpPr txBox="1"/>
            <p:nvPr/>
          </p:nvSpPr>
          <p:spPr>
            <a:xfrm>
              <a:off x="6096980" y="1409181"/>
              <a:ext cx="1051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Probability vector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C88C293-52FB-703F-08C1-763D99BBBA3D}"/>
                </a:ext>
              </a:extLst>
            </p:cNvPr>
            <p:cNvSpPr txBox="1"/>
            <p:nvPr/>
          </p:nvSpPr>
          <p:spPr>
            <a:xfrm>
              <a:off x="6101320" y="2238258"/>
              <a:ext cx="1051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Probability vector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FD4118E-65E4-8D60-EC82-30097C262932}"/>
                </a:ext>
              </a:extLst>
            </p:cNvPr>
            <p:cNvSpPr txBox="1"/>
            <p:nvPr/>
          </p:nvSpPr>
          <p:spPr>
            <a:xfrm>
              <a:off x="6088233" y="2518266"/>
              <a:ext cx="1051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Probability vector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3C1EA8-2109-23BC-CB77-9391F8CE5DDB}"/>
                </a:ext>
              </a:extLst>
            </p:cNvPr>
            <p:cNvSpPr txBox="1"/>
            <p:nvPr/>
          </p:nvSpPr>
          <p:spPr>
            <a:xfrm rot="16200000">
              <a:off x="3713410" y="2127127"/>
              <a:ext cx="11940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Disease Probabilities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D60366E-C0F3-AE38-8BCC-A1FB40A76BFF}"/>
                </a:ext>
              </a:extLst>
            </p:cNvPr>
            <p:cNvSpPr txBox="1"/>
            <p:nvPr/>
          </p:nvSpPr>
          <p:spPr>
            <a:xfrm rot="16200000">
              <a:off x="7388749" y="2084223"/>
              <a:ext cx="11940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Disease Probabilities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4272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16FB-9E3E-79E9-E169-0DBC07101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946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Back-end Model</a:t>
            </a:r>
            <a:br>
              <a:rPr lang="en-US" altLang="zh-CN" dirty="0"/>
            </a:br>
            <a:r>
              <a:rPr lang="en-US" altLang="zh-CN" sz="3600" dirty="0"/>
              <a:t>Diagnosis-Model – Conversion Criteria</a:t>
            </a:r>
            <a:endParaRPr lang="zh-CN" altLang="en-US" sz="2200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EBDA796-B261-818D-8521-C59F041297E6}"/>
              </a:ext>
            </a:extLst>
          </p:cNvPr>
          <p:cNvGrpSpPr/>
          <p:nvPr/>
        </p:nvGrpSpPr>
        <p:grpSpPr>
          <a:xfrm>
            <a:off x="2506336" y="1754110"/>
            <a:ext cx="7552065" cy="4712858"/>
            <a:chOff x="1315775" y="1164967"/>
            <a:chExt cx="7552065" cy="4712858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A7FCD9AC-0A35-845D-6320-123B467A4379}"/>
                </a:ext>
              </a:extLst>
            </p:cNvPr>
            <p:cNvSpPr/>
            <p:nvPr/>
          </p:nvSpPr>
          <p:spPr>
            <a:xfrm>
              <a:off x="1323788" y="2236248"/>
              <a:ext cx="1346351" cy="393192"/>
            </a:xfrm>
            <a:prstGeom prst="round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Epiretinal Membrane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CADE83B1-5DE5-3D70-5B8A-497260C5AE50}"/>
                </a:ext>
              </a:extLst>
            </p:cNvPr>
            <p:cNvSpPr/>
            <p:nvPr/>
          </p:nvSpPr>
          <p:spPr>
            <a:xfrm>
              <a:off x="1328529" y="3237807"/>
              <a:ext cx="1346351" cy="283464"/>
            </a:xfrm>
            <a:prstGeom prst="round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Macular Hole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28E90C90-A07E-E672-D0AF-899F9E9C1ACE}"/>
                </a:ext>
              </a:extLst>
            </p:cNvPr>
            <p:cNvSpPr/>
            <p:nvPr/>
          </p:nvSpPr>
          <p:spPr>
            <a:xfrm>
              <a:off x="3012252" y="2010174"/>
              <a:ext cx="925527" cy="393192"/>
            </a:xfrm>
            <a:prstGeom prst="round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Epiretinal Membrane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D40B8F9-5567-3190-AEB6-C8EB9C707001}"/>
                </a:ext>
              </a:extLst>
            </p:cNvPr>
            <p:cNvCxnSpPr>
              <a:cxnSpLocks/>
              <a:stCxn id="71" idx="3"/>
              <a:endCxn id="73" idx="1"/>
            </p:cNvCxnSpPr>
            <p:nvPr/>
          </p:nvCxnSpPr>
          <p:spPr>
            <a:xfrm flipH="1">
              <a:off x="5304904" y="1501677"/>
              <a:ext cx="729639" cy="976935"/>
            </a:xfrm>
            <a:prstGeom prst="straightConnector1">
              <a:avLst/>
            </a:prstGeom>
            <a:noFill/>
            <a:ln w="6350" cap="flat" cmpd="sng" algn="ctr">
              <a:solidFill>
                <a:srgbClr val="FFC000">
                  <a:lumMod val="50000"/>
                </a:srgbClr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0256018-F044-9719-4973-D36324721996}"/>
                </a:ext>
              </a:extLst>
            </p:cNvPr>
            <p:cNvCxnSpPr>
              <a:cxnSpLocks/>
              <a:stCxn id="71" idx="3"/>
              <a:endCxn id="74" idx="1"/>
            </p:cNvCxnSpPr>
            <p:nvPr/>
          </p:nvCxnSpPr>
          <p:spPr>
            <a:xfrm flipH="1">
              <a:off x="5304899" y="1501677"/>
              <a:ext cx="729644" cy="340287"/>
            </a:xfrm>
            <a:prstGeom prst="straightConnector1">
              <a:avLst/>
            </a:prstGeom>
            <a:noFill/>
            <a:ln w="6350" cap="flat" cmpd="sng" algn="ctr">
              <a:solidFill>
                <a:srgbClr val="ED7D3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0E715897-1F5E-3FD3-6134-8A2744EF8421}"/>
                </a:ext>
              </a:extLst>
            </p:cNvPr>
            <p:cNvSpPr/>
            <p:nvPr/>
          </p:nvSpPr>
          <p:spPr>
            <a:xfrm flipH="1">
              <a:off x="6034543" y="1359945"/>
              <a:ext cx="1174195" cy="283464"/>
            </a:xfrm>
            <a:prstGeom prst="round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Mild DR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9AD49FEC-89E1-5817-719D-B35863CC5FFE}"/>
                </a:ext>
              </a:extLst>
            </p:cNvPr>
            <p:cNvSpPr/>
            <p:nvPr/>
          </p:nvSpPr>
          <p:spPr>
            <a:xfrm flipH="1">
              <a:off x="6034543" y="1929863"/>
              <a:ext cx="1174195" cy="283464"/>
            </a:xfrm>
            <a:prstGeom prst="round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Referable DR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4A112C06-A992-F6D1-E885-3D171DB2BB44}"/>
                </a:ext>
              </a:extLst>
            </p:cNvPr>
            <p:cNvSpPr/>
            <p:nvPr/>
          </p:nvSpPr>
          <p:spPr>
            <a:xfrm flipH="1">
              <a:off x="4161899" y="2337463"/>
              <a:ext cx="1143005" cy="282298"/>
            </a:xfrm>
            <a:prstGeom prst="round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Hemorrhage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8D9B6F17-E008-50CC-F79A-AE02805BFA41}"/>
                </a:ext>
              </a:extLst>
            </p:cNvPr>
            <p:cNvSpPr/>
            <p:nvPr/>
          </p:nvSpPr>
          <p:spPr>
            <a:xfrm flipH="1">
              <a:off x="4161899" y="1700815"/>
              <a:ext cx="1143000" cy="282298"/>
            </a:xfrm>
            <a:prstGeom prst="round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Hard Exudate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34DF5932-A7A8-7205-8FF8-1BD90550216F}"/>
                </a:ext>
              </a:extLst>
            </p:cNvPr>
            <p:cNvSpPr/>
            <p:nvPr/>
          </p:nvSpPr>
          <p:spPr>
            <a:xfrm flipH="1">
              <a:off x="4161900" y="2945724"/>
              <a:ext cx="1143007" cy="591871"/>
            </a:xfrm>
            <a:prstGeom prst="round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Cotton Wool Patch / Soft Exudate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1E893AE5-2D5F-6150-6656-636544FE3D75}"/>
                </a:ext>
              </a:extLst>
            </p:cNvPr>
            <p:cNvSpPr/>
            <p:nvPr/>
          </p:nvSpPr>
          <p:spPr>
            <a:xfrm flipH="1">
              <a:off x="7593420" y="2789248"/>
              <a:ext cx="869381" cy="282298"/>
            </a:xfrm>
            <a:prstGeom prst="round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Drusen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CD29577F-3DCF-9929-2CD6-4676A8F190F1}"/>
                </a:ext>
              </a:extLst>
            </p:cNvPr>
            <p:cNvSpPr/>
            <p:nvPr/>
          </p:nvSpPr>
          <p:spPr>
            <a:xfrm flipH="1">
              <a:off x="4161899" y="4215821"/>
              <a:ext cx="1143000" cy="396504"/>
            </a:xfrm>
            <a:prstGeom prst="round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Vascular Abnormality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FD8011BA-298A-9CA6-EE9D-0B66FE6119AA}"/>
                </a:ext>
              </a:extLst>
            </p:cNvPr>
            <p:cNvSpPr/>
            <p:nvPr/>
          </p:nvSpPr>
          <p:spPr>
            <a:xfrm flipH="1">
              <a:off x="4161900" y="3680646"/>
              <a:ext cx="1143000" cy="393443"/>
            </a:xfrm>
            <a:prstGeom prst="round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Fluid Accumulation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286E60A0-4C31-632C-1F5B-C75210D53BE4}"/>
                </a:ext>
              </a:extLst>
            </p:cNvPr>
            <p:cNvSpPr/>
            <p:nvPr/>
          </p:nvSpPr>
          <p:spPr>
            <a:xfrm flipH="1">
              <a:off x="7593421" y="3195277"/>
              <a:ext cx="869384" cy="396734"/>
            </a:xfrm>
            <a:prstGeom prst="round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Chorodial Lesion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F3F95A19-2811-CB09-1174-72BD687716EF}"/>
                </a:ext>
              </a:extLst>
            </p:cNvPr>
            <p:cNvSpPr/>
            <p:nvPr/>
          </p:nvSpPr>
          <p:spPr>
            <a:xfrm flipH="1">
              <a:off x="6022269" y="2599430"/>
              <a:ext cx="1174195" cy="283464"/>
            </a:xfrm>
            <a:prstGeom prst="round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Dry AMD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9AB97EED-94BA-2999-E48A-D80EF90D50A1}"/>
                </a:ext>
              </a:extLst>
            </p:cNvPr>
            <p:cNvSpPr/>
            <p:nvPr/>
          </p:nvSpPr>
          <p:spPr>
            <a:xfrm flipH="1">
              <a:off x="6034543" y="3252409"/>
              <a:ext cx="1174195" cy="283464"/>
            </a:xfrm>
            <a:prstGeom prst="round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Wet AMD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D7FA3118-71BC-EFB7-FB6D-3C8BA66F519C}"/>
                </a:ext>
              </a:extLst>
            </p:cNvPr>
            <p:cNvSpPr/>
            <p:nvPr/>
          </p:nvSpPr>
          <p:spPr>
            <a:xfrm flipH="1">
              <a:off x="6009995" y="3873020"/>
              <a:ext cx="1174195" cy="283464"/>
            </a:xfrm>
            <a:prstGeom prst="round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BRVO / HCRVO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58D86322-96B0-65E7-6698-A30598F90BC8}"/>
                </a:ext>
              </a:extLst>
            </p:cNvPr>
            <p:cNvSpPr/>
            <p:nvPr/>
          </p:nvSpPr>
          <p:spPr>
            <a:xfrm flipH="1">
              <a:off x="6009995" y="4493631"/>
              <a:ext cx="1174195" cy="283464"/>
            </a:xfrm>
            <a:prstGeom prst="round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CRVO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60B3C8BF-8CDD-5DB3-F46C-2BBBD6899122}"/>
                </a:ext>
              </a:extLst>
            </p:cNvPr>
            <p:cNvCxnSpPr>
              <a:cxnSpLocks/>
              <a:stCxn id="72" idx="3"/>
              <a:endCxn id="73" idx="1"/>
            </p:cNvCxnSpPr>
            <p:nvPr/>
          </p:nvCxnSpPr>
          <p:spPr>
            <a:xfrm flipH="1">
              <a:off x="5304904" y="2071595"/>
              <a:ext cx="729639" cy="407017"/>
            </a:xfrm>
            <a:prstGeom prst="straightConnector1">
              <a:avLst/>
            </a:prstGeom>
            <a:noFill/>
            <a:ln w="6350" cap="flat" cmpd="sng" algn="ctr">
              <a:solidFill>
                <a:srgbClr val="FFC000">
                  <a:lumMod val="50000"/>
                </a:srgbClr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AF9ED99-875C-113F-8F4E-73CB54BE6B63}"/>
                </a:ext>
              </a:extLst>
            </p:cNvPr>
            <p:cNvCxnSpPr>
              <a:cxnSpLocks/>
              <a:stCxn id="72" idx="3"/>
              <a:endCxn id="74" idx="1"/>
            </p:cNvCxnSpPr>
            <p:nvPr/>
          </p:nvCxnSpPr>
          <p:spPr>
            <a:xfrm flipH="1" flipV="1">
              <a:off x="5304899" y="1841964"/>
              <a:ext cx="729644" cy="229631"/>
            </a:xfrm>
            <a:prstGeom prst="straightConnector1">
              <a:avLst/>
            </a:prstGeom>
            <a:noFill/>
            <a:ln w="6350" cap="flat" cmpd="sng" algn="ctr">
              <a:solidFill>
                <a:srgbClr val="ED7D3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640FBA8-C400-F49B-0844-1F567DE52588}"/>
                </a:ext>
              </a:extLst>
            </p:cNvPr>
            <p:cNvCxnSpPr>
              <a:cxnSpLocks/>
              <a:stCxn id="72" idx="3"/>
              <a:endCxn id="75" idx="1"/>
            </p:cNvCxnSpPr>
            <p:nvPr/>
          </p:nvCxnSpPr>
          <p:spPr>
            <a:xfrm flipH="1">
              <a:off x="5304907" y="2071595"/>
              <a:ext cx="729636" cy="1170065"/>
            </a:xfrm>
            <a:prstGeom prst="straightConnector1">
              <a:avLst/>
            </a:prstGeom>
            <a:noFill/>
            <a:ln w="6350" cap="flat" cmpd="sng" algn="ctr">
              <a:solidFill>
                <a:srgbClr val="FF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4933224-1C8A-5C5F-40EA-0E6D0550F53F}"/>
                </a:ext>
              </a:extLst>
            </p:cNvPr>
            <p:cNvCxnSpPr>
              <a:cxnSpLocks/>
              <a:stCxn id="80" idx="1"/>
              <a:endCxn id="76" idx="3"/>
            </p:cNvCxnSpPr>
            <p:nvPr/>
          </p:nvCxnSpPr>
          <p:spPr>
            <a:xfrm>
              <a:off x="7196464" y="2741162"/>
              <a:ext cx="396956" cy="189235"/>
            </a:xfrm>
            <a:prstGeom prst="straightConnector1">
              <a:avLst/>
            </a:prstGeom>
            <a:noFill/>
            <a:ln w="6350" cap="flat" cmpd="sng" algn="ctr">
              <a:solidFill>
                <a:srgbClr val="ED7D3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C2DEC25-3707-794E-99B1-902C766E3C54}"/>
                </a:ext>
              </a:extLst>
            </p:cNvPr>
            <p:cNvCxnSpPr>
              <a:cxnSpLocks/>
              <a:stCxn id="81" idx="3"/>
              <a:endCxn id="73" idx="1"/>
            </p:cNvCxnSpPr>
            <p:nvPr/>
          </p:nvCxnSpPr>
          <p:spPr>
            <a:xfrm flipH="1" flipV="1">
              <a:off x="5304904" y="2478612"/>
              <a:ext cx="729639" cy="915529"/>
            </a:xfrm>
            <a:prstGeom prst="straightConnector1">
              <a:avLst/>
            </a:prstGeom>
            <a:noFill/>
            <a:ln w="6350" cap="flat" cmpd="sng" algn="ctr">
              <a:solidFill>
                <a:srgbClr val="FFC000">
                  <a:lumMod val="50000"/>
                </a:srgbClr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65D43D91-8B73-7594-6E6E-A7806222ACD8}"/>
                </a:ext>
              </a:extLst>
            </p:cNvPr>
            <p:cNvCxnSpPr>
              <a:cxnSpLocks/>
              <a:stCxn id="81" idx="3"/>
              <a:endCxn id="78" idx="1"/>
            </p:cNvCxnSpPr>
            <p:nvPr/>
          </p:nvCxnSpPr>
          <p:spPr>
            <a:xfrm flipH="1">
              <a:off x="5304900" y="3394141"/>
              <a:ext cx="729643" cy="483227"/>
            </a:xfrm>
            <a:prstGeom prst="straightConnector1">
              <a:avLst/>
            </a:prstGeom>
            <a:noFill/>
            <a:ln w="6350" cap="flat" cmpd="sng" algn="ctr">
              <a:solidFill>
                <a:srgbClr val="00B0F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49761BE-DB02-BBD2-5018-5D6D8FC1C28E}"/>
                </a:ext>
              </a:extLst>
            </p:cNvPr>
            <p:cNvCxnSpPr>
              <a:cxnSpLocks/>
              <a:stCxn id="81" idx="1"/>
              <a:endCxn id="79" idx="3"/>
            </p:cNvCxnSpPr>
            <p:nvPr/>
          </p:nvCxnSpPr>
          <p:spPr>
            <a:xfrm flipV="1">
              <a:off x="7208738" y="3393644"/>
              <a:ext cx="384683" cy="497"/>
            </a:xfrm>
            <a:prstGeom prst="straightConnector1">
              <a:avLst/>
            </a:prstGeom>
            <a:noFill/>
            <a:ln w="6350" cap="flat" cmpd="sng" algn="ctr">
              <a:solidFill>
                <a:srgbClr val="ED7D3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082D130-C0A9-1E86-1C89-4E22619F63E7}"/>
                </a:ext>
              </a:extLst>
            </p:cNvPr>
            <p:cNvCxnSpPr>
              <a:cxnSpLocks/>
              <a:stCxn id="82" idx="3"/>
              <a:endCxn id="73" idx="1"/>
            </p:cNvCxnSpPr>
            <p:nvPr/>
          </p:nvCxnSpPr>
          <p:spPr>
            <a:xfrm flipH="1" flipV="1">
              <a:off x="5304904" y="2478612"/>
              <a:ext cx="705091" cy="1536140"/>
            </a:xfrm>
            <a:prstGeom prst="straightConnector1">
              <a:avLst/>
            </a:prstGeom>
            <a:noFill/>
            <a:ln w="6350" cap="flat" cmpd="sng" algn="ctr">
              <a:solidFill>
                <a:srgbClr val="FFC000">
                  <a:lumMod val="50000"/>
                </a:srgbClr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A69BFD12-C216-DE91-D0A1-296C2BE98D5C}"/>
                </a:ext>
              </a:extLst>
            </p:cNvPr>
            <p:cNvCxnSpPr>
              <a:cxnSpLocks/>
              <a:stCxn id="82" idx="3"/>
              <a:endCxn id="75" idx="1"/>
            </p:cNvCxnSpPr>
            <p:nvPr/>
          </p:nvCxnSpPr>
          <p:spPr>
            <a:xfrm flipH="1" flipV="1">
              <a:off x="5304907" y="3241660"/>
              <a:ext cx="705088" cy="773092"/>
            </a:xfrm>
            <a:prstGeom prst="straightConnector1">
              <a:avLst/>
            </a:prstGeom>
            <a:noFill/>
            <a:ln w="6350" cap="flat" cmpd="sng" algn="ctr">
              <a:solidFill>
                <a:srgbClr val="FF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22374440-1B18-B217-113B-FA63D9F9E8B5}"/>
                </a:ext>
              </a:extLst>
            </p:cNvPr>
            <p:cNvCxnSpPr>
              <a:cxnSpLocks/>
              <a:stCxn id="83" idx="3"/>
              <a:endCxn id="73" idx="1"/>
            </p:cNvCxnSpPr>
            <p:nvPr/>
          </p:nvCxnSpPr>
          <p:spPr>
            <a:xfrm flipH="1" flipV="1">
              <a:off x="5304904" y="2478612"/>
              <a:ext cx="705091" cy="2156751"/>
            </a:xfrm>
            <a:prstGeom prst="straightConnector1">
              <a:avLst/>
            </a:prstGeom>
            <a:noFill/>
            <a:ln w="6350" cap="flat" cmpd="sng" algn="ctr">
              <a:solidFill>
                <a:srgbClr val="FFC000">
                  <a:lumMod val="50000"/>
                </a:srgbClr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CEAA6EDA-A2D8-F4DE-93DD-F747491056A2}"/>
                </a:ext>
              </a:extLst>
            </p:cNvPr>
            <p:cNvCxnSpPr>
              <a:cxnSpLocks/>
              <a:stCxn id="83" idx="3"/>
              <a:endCxn id="78" idx="1"/>
            </p:cNvCxnSpPr>
            <p:nvPr/>
          </p:nvCxnSpPr>
          <p:spPr>
            <a:xfrm flipH="1" flipV="1">
              <a:off x="5304900" y="3877368"/>
              <a:ext cx="705095" cy="757995"/>
            </a:xfrm>
            <a:prstGeom prst="straightConnector1">
              <a:avLst/>
            </a:prstGeom>
            <a:noFill/>
            <a:ln w="6350" cap="flat" cmpd="sng" algn="ctr">
              <a:solidFill>
                <a:srgbClr val="00B0F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9C0AF9FA-B9A1-79A2-4D3C-2D1B9D693A5E}"/>
                </a:ext>
              </a:extLst>
            </p:cNvPr>
            <p:cNvCxnSpPr>
              <a:cxnSpLocks/>
              <a:stCxn id="82" idx="3"/>
              <a:endCxn id="77" idx="1"/>
            </p:cNvCxnSpPr>
            <p:nvPr/>
          </p:nvCxnSpPr>
          <p:spPr>
            <a:xfrm flipH="1">
              <a:off x="5304899" y="4014752"/>
              <a:ext cx="705096" cy="399321"/>
            </a:xfrm>
            <a:prstGeom prst="straightConnector1">
              <a:avLst/>
            </a:prstGeom>
            <a:noFill/>
            <a:ln w="6350" cap="flat" cmpd="sng" algn="ctr">
              <a:solidFill>
                <a:srgbClr val="ED7D3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D02C6CD8-B38B-EFB1-A318-64CD293C7BB7}"/>
                </a:ext>
              </a:extLst>
            </p:cNvPr>
            <p:cNvCxnSpPr>
              <a:cxnSpLocks/>
              <a:stCxn id="83" idx="3"/>
              <a:endCxn id="77" idx="1"/>
            </p:cNvCxnSpPr>
            <p:nvPr/>
          </p:nvCxnSpPr>
          <p:spPr>
            <a:xfrm flipH="1" flipV="1">
              <a:off x="5304899" y="4414073"/>
              <a:ext cx="705096" cy="221290"/>
            </a:xfrm>
            <a:prstGeom prst="straightConnector1">
              <a:avLst/>
            </a:prstGeom>
            <a:noFill/>
            <a:ln w="6350" cap="flat" cmpd="sng" algn="ctr">
              <a:solidFill>
                <a:srgbClr val="ED7D3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D46E7B6D-BBB3-2A70-A438-74FA5A826227}"/>
                </a:ext>
              </a:extLst>
            </p:cNvPr>
            <p:cNvCxnSpPr>
              <a:cxnSpLocks/>
              <a:stCxn id="68" idx="1"/>
              <a:endCxn id="66" idx="3"/>
            </p:cNvCxnSpPr>
            <p:nvPr/>
          </p:nvCxnSpPr>
          <p:spPr>
            <a:xfrm flipH="1">
              <a:off x="2670139" y="2206770"/>
              <a:ext cx="342113" cy="226074"/>
            </a:xfrm>
            <a:prstGeom prst="straightConnector1">
              <a:avLst/>
            </a:prstGeom>
            <a:noFill/>
            <a:ln w="6350" cap="flat" cmpd="sng" algn="ctr">
              <a:solidFill>
                <a:srgbClr val="ED7D3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633F15A5-2C95-D649-3E21-1A45BD90324E}"/>
                </a:ext>
              </a:extLst>
            </p:cNvPr>
            <p:cNvCxnSpPr>
              <a:cxnSpLocks/>
              <a:stCxn id="104" idx="1"/>
              <a:endCxn id="67" idx="3"/>
            </p:cNvCxnSpPr>
            <p:nvPr/>
          </p:nvCxnSpPr>
          <p:spPr>
            <a:xfrm flipH="1">
              <a:off x="2674880" y="3168095"/>
              <a:ext cx="342113" cy="211444"/>
            </a:xfrm>
            <a:prstGeom prst="straightConnector1">
              <a:avLst/>
            </a:prstGeom>
            <a:noFill/>
            <a:ln w="6350" cap="flat" cmpd="sng" algn="ctr">
              <a:solidFill>
                <a:srgbClr val="ED7D3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0FDC85BF-480B-B039-2022-7BD5555AAEB6}"/>
                </a:ext>
              </a:extLst>
            </p:cNvPr>
            <p:cNvSpPr/>
            <p:nvPr/>
          </p:nvSpPr>
          <p:spPr>
            <a:xfrm flipH="1">
              <a:off x="1327098" y="3769421"/>
              <a:ext cx="1346351" cy="393192"/>
            </a:xfrm>
            <a:prstGeom prst="round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Retinal Nerve Fiber Layer Defect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C703BB78-7CBD-DE8E-E72E-D4AA9C320131}"/>
                </a:ext>
              </a:extLst>
            </p:cNvPr>
            <p:cNvSpPr/>
            <p:nvPr/>
          </p:nvSpPr>
          <p:spPr>
            <a:xfrm flipH="1">
              <a:off x="1327099" y="4270607"/>
              <a:ext cx="1346351" cy="393192"/>
            </a:xfrm>
            <a:prstGeom prst="round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Glaucomatous Disc Change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C2FBCB23-CD02-C92C-48BD-75E71B59C28A}"/>
                </a:ext>
              </a:extLst>
            </p:cNvPr>
            <p:cNvSpPr/>
            <p:nvPr/>
          </p:nvSpPr>
          <p:spPr>
            <a:xfrm flipH="1">
              <a:off x="3012252" y="4020881"/>
              <a:ext cx="925526" cy="393192"/>
            </a:xfrm>
            <a:prstGeom prst="round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Glaucoma Suspect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03DF255E-CD77-F336-1461-05683CAD55C1}"/>
                </a:ext>
              </a:extLst>
            </p:cNvPr>
            <p:cNvCxnSpPr>
              <a:cxnSpLocks/>
              <a:stCxn id="101" idx="3"/>
              <a:endCxn id="100" idx="1"/>
            </p:cNvCxnSpPr>
            <p:nvPr/>
          </p:nvCxnSpPr>
          <p:spPr>
            <a:xfrm flipH="1">
              <a:off x="2673450" y="4217477"/>
              <a:ext cx="338802" cy="249726"/>
            </a:xfrm>
            <a:prstGeom prst="straightConnector1">
              <a:avLst/>
            </a:prstGeom>
            <a:noFill/>
            <a:ln w="6350" cap="flat" cmpd="sng" algn="ctr">
              <a:solidFill>
                <a:srgbClr val="ED7D3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5714844-1F27-4413-F346-3AD60F6F9B54}"/>
                </a:ext>
              </a:extLst>
            </p:cNvPr>
            <p:cNvCxnSpPr>
              <a:cxnSpLocks/>
              <a:stCxn id="101" idx="3"/>
              <a:endCxn id="99" idx="1"/>
            </p:cNvCxnSpPr>
            <p:nvPr/>
          </p:nvCxnSpPr>
          <p:spPr>
            <a:xfrm flipH="1" flipV="1">
              <a:off x="2673449" y="3966017"/>
              <a:ext cx="338803" cy="251460"/>
            </a:xfrm>
            <a:prstGeom prst="straightConnector1">
              <a:avLst/>
            </a:prstGeom>
            <a:noFill/>
            <a:ln w="6350" cap="flat" cmpd="sng" algn="ctr">
              <a:solidFill>
                <a:srgbClr val="ED7D3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7A49DBC5-7A0B-66E7-3D19-C3DC41D10473}"/>
                </a:ext>
              </a:extLst>
            </p:cNvPr>
            <p:cNvSpPr/>
            <p:nvPr/>
          </p:nvSpPr>
          <p:spPr>
            <a:xfrm>
              <a:off x="3016993" y="2971499"/>
              <a:ext cx="925527" cy="393192"/>
            </a:xfrm>
            <a:prstGeom prst="round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Macular Hole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B19326BA-B003-1040-FAA5-F77192C7C3A1}"/>
                </a:ext>
              </a:extLst>
            </p:cNvPr>
            <p:cNvSpPr/>
            <p:nvPr/>
          </p:nvSpPr>
          <p:spPr>
            <a:xfrm flipH="1">
              <a:off x="7593421" y="1878850"/>
              <a:ext cx="1174195" cy="393192"/>
            </a:xfrm>
            <a:prstGeom prst="round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Diabetic Macular Edema 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25741259-E47B-14FF-E6DC-5ED650D2738C}"/>
                </a:ext>
              </a:extLst>
            </p:cNvPr>
            <p:cNvCxnSpPr>
              <a:cxnSpLocks/>
              <a:stCxn id="72" idx="1"/>
              <a:endCxn id="210" idx="3"/>
            </p:cNvCxnSpPr>
            <p:nvPr/>
          </p:nvCxnSpPr>
          <p:spPr>
            <a:xfrm>
              <a:off x="7208738" y="2071595"/>
              <a:ext cx="384683" cy="3851"/>
            </a:xfrm>
            <a:prstGeom prst="straightConnector1">
              <a:avLst/>
            </a:prstGeom>
            <a:noFill/>
            <a:ln w="6350" cap="flat" cmpd="sng" algn="ctr">
              <a:solidFill>
                <a:srgbClr val="ED7D3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9178BDD1-43B2-E960-4CF9-2725A35279C8}"/>
                </a:ext>
              </a:extLst>
            </p:cNvPr>
            <p:cNvSpPr/>
            <p:nvPr/>
          </p:nvSpPr>
          <p:spPr>
            <a:xfrm flipH="1">
              <a:off x="7593421" y="3671876"/>
              <a:ext cx="1274419" cy="393192"/>
            </a:xfrm>
            <a:prstGeom prst="round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Choroidal Neovascularization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73FE93E7-9544-69B6-C3BA-5FEE26C0AD87}"/>
                </a:ext>
              </a:extLst>
            </p:cNvPr>
            <p:cNvCxnSpPr>
              <a:cxnSpLocks/>
              <a:stCxn id="81" idx="1"/>
              <a:endCxn id="212" idx="3"/>
            </p:cNvCxnSpPr>
            <p:nvPr/>
          </p:nvCxnSpPr>
          <p:spPr>
            <a:xfrm>
              <a:off x="7208738" y="3394141"/>
              <a:ext cx="384683" cy="474331"/>
            </a:xfrm>
            <a:prstGeom prst="straightConnector1">
              <a:avLst/>
            </a:prstGeom>
            <a:noFill/>
            <a:ln w="6350" cap="flat" cmpd="sng" algn="ctr">
              <a:solidFill>
                <a:srgbClr val="ED7D3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272DC1C5-EE6E-18C1-34CF-6971E83A0067}"/>
                </a:ext>
              </a:extLst>
            </p:cNvPr>
            <p:cNvSpPr/>
            <p:nvPr/>
          </p:nvSpPr>
          <p:spPr>
            <a:xfrm flipH="1">
              <a:off x="7593420" y="2420911"/>
              <a:ext cx="869381" cy="282298"/>
            </a:xfrm>
            <a:prstGeom prst="round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Drusen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5AF29A4B-AC6E-B117-FE2B-4A9250565E00}"/>
                </a:ext>
              </a:extLst>
            </p:cNvPr>
            <p:cNvCxnSpPr>
              <a:cxnSpLocks/>
              <a:stCxn id="80" idx="1"/>
              <a:endCxn id="214" idx="3"/>
            </p:cNvCxnSpPr>
            <p:nvPr/>
          </p:nvCxnSpPr>
          <p:spPr>
            <a:xfrm flipV="1">
              <a:off x="7196464" y="2562060"/>
              <a:ext cx="396956" cy="179102"/>
            </a:xfrm>
            <a:prstGeom prst="straightConnector1">
              <a:avLst/>
            </a:prstGeom>
            <a:noFill/>
            <a:ln w="6350" cap="flat" cmpd="sng" algn="ctr">
              <a:solidFill>
                <a:srgbClr val="ED7D3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241F0904-344B-6A2F-DD46-FD06FC13E3D6}"/>
                </a:ext>
              </a:extLst>
            </p:cNvPr>
            <p:cNvSpPr/>
            <p:nvPr/>
          </p:nvSpPr>
          <p:spPr>
            <a:xfrm>
              <a:off x="3016993" y="4913840"/>
              <a:ext cx="925527" cy="393192"/>
            </a:xfrm>
            <a:prstGeom prst="round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Retinal Detachment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28C19A39-DFF3-2E02-7619-84D278255C62}"/>
                </a:ext>
              </a:extLst>
            </p:cNvPr>
            <p:cNvSpPr/>
            <p:nvPr/>
          </p:nvSpPr>
          <p:spPr>
            <a:xfrm>
              <a:off x="1328530" y="4913941"/>
              <a:ext cx="1346352" cy="393192"/>
            </a:xfrm>
            <a:prstGeom prst="round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Retinal Detachment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5CF11558-8D4C-8D6C-F5C8-E533FB599E9D}"/>
                </a:ext>
              </a:extLst>
            </p:cNvPr>
            <p:cNvCxnSpPr>
              <a:cxnSpLocks/>
              <a:stCxn id="216" idx="1"/>
              <a:endCxn id="217" idx="3"/>
            </p:cNvCxnSpPr>
            <p:nvPr/>
          </p:nvCxnSpPr>
          <p:spPr>
            <a:xfrm flipH="1">
              <a:off x="2674882" y="5110436"/>
              <a:ext cx="342111" cy="101"/>
            </a:xfrm>
            <a:prstGeom prst="straightConnector1">
              <a:avLst/>
            </a:prstGeom>
            <a:noFill/>
            <a:ln w="6350" cap="flat" cmpd="sng" algn="ctr">
              <a:solidFill>
                <a:srgbClr val="ED7D3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6DB17452-9226-A36A-CC0B-591C8636DB02}"/>
                </a:ext>
              </a:extLst>
            </p:cNvPr>
            <p:cNvSpPr/>
            <p:nvPr/>
          </p:nvSpPr>
          <p:spPr>
            <a:xfrm>
              <a:off x="3016992" y="1164967"/>
              <a:ext cx="1297258" cy="393192"/>
            </a:xfrm>
            <a:prstGeom prst="round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Central Serous Chorioretinopathy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20" name="Rectangle: Rounded Corners 219">
              <a:extLst>
                <a:ext uri="{FF2B5EF4-FFF2-40B4-BE49-F238E27FC236}">
                  <a16:creationId xmlns:a16="http://schemas.microsoft.com/office/drawing/2014/main" id="{9FA1DDDB-7A32-176B-9C9B-4233F63ED581}"/>
                </a:ext>
              </a:extLst>
            </p:cNvPr>
            <p:cNvSpPr/>
            <p:nvPr/>
          </p:nvSpPr>
          <p:spPr>
            <a:xfrm>
              <a:off x="1330712" y="1164967"/>
              <a:ext cx="1344168" cy="393192"/>
            </a:xfrm>
            <a:prstGeom prst="round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Central Serous Chorioretinopathy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F76375AE-B3A9-D27A-001C-A456881272B0}"/>
                </a:ext>
              </a:extLst>
            </p:cNvPr>
            <p:cNvCxnSpPr>
              <a:cxnSpLocks/>
              <a:stCxn id="219" idx="1"/>
              <a:endCxn id="220" idx="3"/>
            </p:cNvCxnSpPr>
            <p:nvPr/>
          </p:nvCxnSpPr>
          <p:spPr>
            <a:xfrm flipH="1">
              <a:off x="2674880" y="1361563"/>
              <a:ext cx="34211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ED7D3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E2BF25B6-1128-BBAE-35C6-F62019604C95}"/>
                </a:ext>
              </a:extLst>
            </p:cNvPr>
            <p:cNvSpPr/>
            <p:nvPr/>
          </p:nvSpPr>
          <p:spPr>
            <a:xfrm>
              <a:off x="3016993" y="5481664"/>
              <a:ext cx="925527" cy="393192"/>
            </a:xfrm>
            <a:prstGeom prst="round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Stargardt Disease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103E65C7-B700-74DC-9577-1523F8B3D90E}"/>
                </a:ext>
              </a:extLst>
            </p:cNvPr>
            <p:cNvSpPr/>
            <p:nvPr/>
          </p:nvSpPr>
          <p:spPr>
            <a:xfrm>
              <a:off x="1328529" y="5539353"/>
              <a:ext cx="1346352" cy="283464"/>
            </a:xfrm>
            <a:prstGeom prst="round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Stargardt Disease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F6B7C967-8804-562F-8CFD-7B612765D260}"/>
                </a:ext>
              </a:extLst>
            </p:cNvPr>
            <p:cNvCxnSpPr>
              <a:cxnSpLocks/>
              <a:stCxn id="222" idx="1"/>
              <a:endCxn id="223" idx="3"/>
            </p:cNvCxnSpPr>
            <p:nvPr/>
          </p:nvCxnSpPr>
          <p:spPr>
            <a:xfrm flipH="1">
              <a:off x="2674881" y="5678260"/>
              <a:ext cx="342112" cy="2825"/>
            </a:xfrm>
            <a:prstGeom prst="straightConnector1">
              <a:avLst/>
            </a:prstGeom>
            <a:noFill/>
            <a:ln w="6350" cap="flat" cmpd="sng" algn="ctr">
              <a:solidFill>
                <a:srgbClr val="ED7D3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E5AE62F0-8142-218B-9C5E-BA6536F394CF}"/>
                </a:ext>
              </a:extLst>
            </p:cNvPr>
            <p:cNvSpPr/>
            <p:nvPr/>
          </p:nvSpPr>
          <p:spPr>
            <a:xfrm>
              <a:off x="1328529" y="2856626"/>
              <a:ext cx="1346351" cy="283464"/>
            </a:xfrm>
            <a:prstGeom prst="round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Macular Hole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CABDCB77-98AB-4B5A-E13C-F6C8921A7039}"/>
                </a:ext>
              </a:extLst>
            </p:cNvPr>
            <p:cNvCxnSpPr>
              <a:cxnSpLocks/>
              <a:stCxn id="104" idx="1"/>
              <a:endCxn id="225" idx="3"/>
            </p:cNvCxnSpPr>
            <p:nvPr/>
          </p:nvCxnSpPr>
          <p:spPr>
            <a:xfrm flipH="1" flipV="1">
              <a:off x="2674880" y="2998358"/>
              <a:ext cx="342113" cy="169737"/>
            </a:xfrm>
            <a:prstGeom prst="straightConnector1">
              <a:avLst/>
            </a:prstGeom>
            <a:noFill/>
            <a:ln w="6350" cap="flat" cmpd="sng" algn="ctr">
              <a:solidFill>
                <a:srgbClr val="ED7D3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A32C34A3-B228-0635-F480-3D298D9023C3}"/>
                </a:ext>
              </a:extLst>
            </p:cNvPr>
            <p:cNvSpPr/>
            <p:nvPr/>
          </p:nvSpPr>
          <p:spPr>
            <a:xfrm>
              <a:off x="6009994" y="4931299"/>
              <a:ext cx="1174196" cy="393192"/>
            </a:xfrm>
            <a:prstGeom prst="round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Retinitis Pigmentosa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FB0062C1-361E-D427-B729-1A26D5907A77}"/>
                </a:ext>
              </a:extLst>
            </p:cNvPr>
            <p:cNvSpPr/>
            <p:nvPr/>
          </p:nvSpPr>
          <p:spPr>
            <a:xfrm>
              <a:off x="4161899" y="4934268"/>
              <a:ext cx="1143000" cy="393192"/>
            </a:xfrm>
            <a:prstGeom prst="round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Retinitis Pigmentosa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F2155BFF-DC6D-9A44-A0EF-736DE2878682}"/>
                </a:ext>
              </a:extLst>
            </p:cNvPr>
            <p:cNvCxnSpPr>
              <a:cxnSpLocks/>
              <a:stCxn id="227" idx="1"/>
              <a:endCxn id="228" idx="3"/>
            </p:cNvCxnSpPr>
            <p:nvPr/>
          </p:nvCxnSpPr>
          <p:spPr>
            <a:xfrm flipH="1">
              <a:off x="5304899" y="5127895"/>
              <a:ext cx="705095" cy="2969"/>
            </a:xfrm>
            <a:prstGeom prst="straightConnector1">
              <a:avLst/>
            </a:prstGeom>
            <a:noFill/>
            <a:ln w="6350" cap="flat" cmpd="sng" algn="ctr">
              <a:solidFill>
                <a:srgbClr val="ED7D3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0770B160-1E57-D4BC-EBEE-D6255BADFCC9}"/>
                </a:ext>
              </a:extLst>
            </p:cNvPr>
            <p:cNvSpPr/>
            <p:nvPr/>
          </p:nvSpPr>
          <p:spPr>
            <a:xfrm>
              <a:off x="6009994" y="5481664"/>
              <a:ext cx="1174196" cy="393192"/>
            </a:xfrm>
            <a:prstGeom prst="round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Macular Telangiectasia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31" name="Rectangle: Rounded Corners 230">
              <a:extLst>
                <a:ext uri="{FF2B5EF4-FFF2-40B4-BE49-F238E27FC236}">
                  <a16:creationId xmlns:a16="http://schemas.microsoft.com/office/drawing/2014/main" id="{52FADA13-ABFA-9773-9491-94907A67189C}"/>
                </a:ext>
              </a:extLst>
            </p:cNvPr>
            <p:cNvSpPr/>
            <p:nvPr/>
          </p:nvSpPr>
          <p:spPr>
            <a:xfrm>
              <a:off x="4161899" y="5484633"/>
              <a:ext cx="1143000" cy="393192"/>
            </a:xfrm>
            <a:prstGeom prst="round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macular telangiectasia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5E655E90-0664-891D-7A5C-B265C1DB6676}"/>
                </a:ext>
              </a:extLst>
            </p:cNvPr>
            <p:cNvCxnSpPr>
              <a:cxnSpLocks/>
              <a:stCxn id="230" idx="1"/>
              <a:endCxn id="231" idx="3"/>
            </p:cNvCxnSpPr>
            <p:nvPr/>
          </p:nvCxnSpPr>
          <p:spPr>
            <a:xfrm flipH="1">
              <a:off x="5304899" y="5678260"/>
              <a:ext cx="705095" cy="2969"/>
            </a:xfrm>
            <a:prstGeom prst="straightConnector1">
              <a:avLst/>
            </a:prstGeom>
            <a:noFill/>
            <a:ln w="6350" cap="flat" cmpd="sng" algn="ctr">
              <a:solidFill>
                <a:srgbClr val="ED7D3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sp>
          <p:nvSpPr>
            <p:cNvPr id="233" name="Rectangle: Rounded Corners 232">
              <a:extLst>
                <a:ext uri="{FF2B5EF4-FFF2-40B4-BE49-F238E27FC236}">
                  <a16:creationId xmlns:a16="http://schemas.microsoft.com/office/drawing/2014/main" id="{98457706-0838-FDDA-558F-97D0C8D65954}"/>
                </a:ext>
              </a:extLst>
            </p:cNvPr>
            <p:cNvSpPr/>
            <p:nvPr/>
          </p:nvSpPr>
          <p:spPr>
            <a:xfrm>
              <a:off x="1315775" y="1776236"/>
              <a:ext cx="1346351" cy="393192"/>
            </a:xfrm>
            <a:prstGeom prst="round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Epiretinal Membrane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C388453A-30BE-1804-917D-B55BA7A5220B}"/>
                </a:ext>
              </a:extLst>
            </p:cNvPr>
            <p:cNvCxnSpPr>
              <a:cxnSpLocks/>
              <a:stCxn id="68" idx="1"/>
              <a:endCxn id="233" idx="3"/>
            </p:cNvCxnSpPr>
            <p:nvPr/>
          </p:nvCxnSpPr>
          <p:spPr>
            <a:xfrm flipH="1" flipV="1">
              <a:off x="2662126" y="1972832"/>
              <a:ext cx="350126" cy="233938"/>
            </a:xfrm>
            <a:prstGeom prst="straightConnector1">
              <a:avLst/>
            </a:prstGeom>
            <a:noFill/>
            <a:ln w="6350" cap="flat" cmpd="sng" algn="ctr">
              <a:solidFill>
                <a:srgbClr val="ED7D3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91D95994-FD8B-5064-E502-C43792C088C8}"/>
                </a:ext>
              </a:extLst>
            </p:cNvPr>
            <p:cNvSpPr/>
            <p:nvPr/>
          </p:nvSpPr>
          <p:spPr>
            <a:xfrm flipH="1">
              <a:off x="7593418" y="4144436"/>
              <a:ext cx="869384" cy="396734"/>
            </a:xfrm>
            <a:prstGeom prst="round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intraretinal fluid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1715927B-C377-E78A-108E-9D17C812F517}"/>
                </a:ext>
              </a:extLst>
            </p:cNvPr>
            <p:cNvCxnSpPr>
              <a:cxnSpLocks/>
              <a:stCxn id="81" idx="1"/>
              <a:endCxn id="235" idx="3"/>
            </p:cNvCxnSpPr>
            <p:nvPr/>
          </p:nvCxnSpPr>
          <p:spPr>
            <a:xfrm>
              <a:off x="7208738" y="3394141"/>
              <a:ext cx="384680" cy="948662"/>
            </a:xfrm>
            <a:prstGeom prst="straightConnector1">
              <a:avLst/>
            </a:prstGeom>
            <a:noFill/>
            <a:ln w="6350" cap="flat" cmpd="sng" algn="ctr">
              <a:solidFill>
                <a:srgbClr val="ED7D3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8C66BF5A-A90A-2F9E-7683-CC79CA6157DF}"/>
                </a:ext>
              </a:extLst>
            </p:cNvPr>
            <p:cNvSpPr/>
            <p:nvPr/>
          </p:nvSpPr>
          <p:spPr>
            <a:xfrm flipH="1">
              <a:off x="7593418" y="4612325"/>
              <a:ext cx="869384" cy="396734"/>
            </a:xfrm>
            <a:prstGeom prst="round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subretinal fluid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BE29AC06-1FF7-B7B7-6371-93859BB8AA08}"/>
                </a:ext>
              </a:extLst>
            </p:cNvPr>
            <p:cNvCxnSpPr>
              <a:cxnSpLocks/>
              <a:stCxn id="81" idx="1"/>
              <a:endCxn id="237" idx="3"/>
            </p:cNvCxnSpPr>
            <p:nvPr/>
          </p:nvCxnSpPr>
          <p:spPr>
            <a:xfrm>
              <a:off x="7208738" y="3394141"/>
              <a:ext cx="384680" cy="1416551"/>
            </a:xfrm>
            <a:prstGeom prst="straightConnector1">
              <a:avLst/>
            </a:prstGeom>
            <a:noFill/>
            <a:ln w="6350" cap="flat" cmpd="sng" algn="ctr">
              <a:solidFill>
                <a:srgbClr val="ED7D3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6885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16FB-9E3E-79E9-E169-0DBC0710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Back-end Model</a:t>
            </a:r>
            <a:br>
              <a:rPr lang="en-US" altLang="zh-CN" dirty="0"/>
            </a:br>
            <a:r>
              <a:rPr lang="en-US" altLang="zh-CN" sz="3600" dirty="0"/>
              <a:t>Training</a:t>
            </a:r>
            <a:endParaRPr lang="zh-CN" altLang="en-US" sz="3600" dirty="0"/>
          </a:p>
        </p:txBody>
      </p:sp>
      <p:sp>
        <p:nvSpPr>
          <p:cNvPr id="66" name="Content Placeholder 65">
            <a:extLst>
              <a:ext uri="{FF2B5EF4-FFF2-40B4-BE49-F238E27FC236}">
                <a16:creationId xmlns:a16="http://schemas.microsoft.com/office/drawing/2014/main" id="{898987AC-A3F9-BA45-9245-1C1FB6562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Training sequence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 public dataset for OCT-Model training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5 public dataset for Fundus-Model training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Diagnosis-Model training data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Plan A - Use data from hospital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Plan B - Make up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9813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16FB-9E3E-79E9-E169-0DBC0710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Back-end Model</a:t>
            </a:r>
            <a:br>
              <a:rPr lang="en-US" altLang="zh-CN" dirty="0"/>
            </a:br>
            <a:r>
              <a:rPr lang="en-US" altLang="zh-CN" sz="3600" dirty="0"/>
              <a:t>Results</a:t>
            </a:r>
            <a:endParaRPr lang="zh-CN" altLang="en-US" sz="3600" dirty="0"/>
          </a:p>
        </p:txBody>
      </p:sp>
      <p:sp>
        <p:nvSpPr>
          <p:cNvPr id="66" name="Content Placeholder 65">
            <a:extLst>
              <a:ext uri="{FF2B5EF4-FFF2-40B4-BE49-F238E27FC236}">
                <a16:creationId xmlns:a16="http://schemas.microsoft.com/office/drawing/2014/main" id="{898987AC-A3F9-BA45-9245-1C1FB6562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7703"/>
            <a:ext cx="10515600" cy="4351338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Confusion Matrix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Accuracy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Precision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Recall (Sensitivity)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Specificity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F1-score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ROC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AUC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t-SNE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3344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16FB-9E3E-79E9-E169-0DBC07101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1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Front-end UI</a:t>
            </a:r>
            <a:endParaRPr lang="zh-CN" altLang="en-US" sz="3600" dirty="0"/>
          </a:p>
        </p:txBody>
      </p:sp>
      <p:sp>
        <p:nvSpPr>
          <p:cNvPr id="66" name="Content Placeholder 65">
            <a:extLst>
              <a:ext uri="{FF2B5EF4-FFF2-40B4-BE49-F238E27FC236}">
                <a16:creationId xmlns:a16="http://schemas.microsoft.com/office/drawing/2014/main" id="{898987AC-A3F9-BA45-9245-1C1FB6562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70" y="1483017"/>
            <a:ext cx="11235941" cy="2615350"/>
          </a:xfrm>
        </p:spPr>
        <p:txBody>
          <a:bodyPr numCol="2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Taking photo button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Selecting photo button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List of abnormalities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Probabilities pie graph for diseases</a:t>
            </a:r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diagnosis report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Highlighting abnormalities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Reset button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Upload button</a:t>
            </a:r>
          </a:p>
          <a:p>
            <a:pPr>
              <a:lnSpc>
                <a:spcPct val="100000"/>
              </a:lnSpc>
            </a:pPr>
            <a:endParaRPr lang="en-US" altLang="zh-CN" dirty="0"/>
          </a:p>
        </p:txBody>
      </p:sp>
      <p:sp>
        <p:nvSpPr>
          <p:cNvPr id="4" name="Content Placeholder 65">
            <a:extLst>
              <a:ext uri="{FF2B5EF4-FFF2-40B4-BE49-F238E27FC236}">
                <a16:creationId xmlns:a16="http://schemas.microsoft.com/office/drawing/2014/main" id="{EB5DA593-98DE-131A-367D-92BB6B806C98}"/>
              </a:ext>
            </a:extLst>
          </p:cNvPr>
          <p:cNvSpPr txBox="1">
            <a:spLocks/>
          </p:cNvSpPr>
          <p:nvPr/>
        </p:nvSpPr>
        <p:spPr>
          <a:xfrm>
            <a:off x="769671" y="4223344"/>
            <a:ext cx="10515600" cy="2026152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Up to 10 images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Maximum probability vector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Grad-CAM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Upload images for better ODADS</a:t>
            </a:r>
          </a:p>
        </p:txBody>
      </p:sp>
    </p:spTree>
    <p:extLst>
      <p:ext uri="{BB962C8B-B14F-4D97-AF65-F5344CB8AC3E}">
        <p14:creationId xmlns:p14="http://schemas.microsoft.com/office/powerpoint/2010/main" val="1270339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16FB-9E3E-79E9-E169-0DBC0710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Innovation</a:t>
            </a:r>
            <a:endParaRPr lang="zh-CN" altLang="en-US" sz="3600" dirty="0"/>
          </a:p>
        </p:txBody>
      </p:sp>
      <p:sp>
        <p:nvSpPr>
          <p:cNvPr id="66" name="Content Placeholder 65">
            <a:extLst>
              <a:ext uri="{FF2B5EF4-FFF2-40B4-BE49-F238E27FC236}">
                <a16:creationId xmlns:a16="http://schemas.microsoft.com/office/drawing/2014/main" id="{898987AC-A3F9-BA45-9245-1C1FB6562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Bi-modal architecture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Probabilities of ocular diseases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Output the abnormalities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Front-end UI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Optimal classifier generation &amp; fusion timing</a:t>
            </a:r>
          </a:p>
        </p:txBody>
      </p:sp>
    </p:spTree>
    <p:extLst>
      <p:ext uri="{BB962C8B-B14F-4D97-AF65-F5344CB8AC3E}">
        <p14:creationId xmlns:p14="http://schemas.microsoft.com/office/powerpoint/2010/main" val="2928940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16FB-9E3E-79E9-E169-0DBC07101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227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Plan</a:t>
            </a:r>
            <a:endParaRPr lang="zh-CN" altLang="en-US" sz="2200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5BF449D-6B4A-3D49-D98E-84A566234D07}"/>
              </a:ext>
            </a:extLst>
          </p:cNvPr>
          <p:cNvGrpSpPr/>
          <p:nvPr/>
        </p:nvGrpSpPr>
        <p:grpSpPr>
          <a:xfrm>
            <a:off x="1439564" y="1544381"/>
            <a:ext cx="8949122" cy="4856257"/>
            <a:chOff x="2242131" y="1965562"/>
            <a:chExt cx="7785037" cy="3492216"/>
          </a:xfrm>
        </p:grpSpPr>
        <p:sp>
          <p:nvSpPr>
            <p:cNvPr id="92" name="Flowchart: Alternate Process 91">
              <a:extLst>
                <a:ext uri="{FF2B5EF4-FFF2-40B4-BE49-F238E27FC236}">
                  <a16:creationId xmlns:a16="http://schemas.microsoft.com/office/drawing/2014/main" id="{8BAB0A1F-718F-C9B5-EAE6-988847593FDC}"/>
                </a:ext>
              </a:extLst>
            </p:cNvPr>
            <p:cNvSpPr/>
            <p:nvPr/>
          </p:nvSpPr>
          <p:spPr>
            <a:xfrm>
              <a:off x="2242131" y="5100910"/>
              <a:ext cx="1943173" cy="356868"/>
            </a:xfrm>
            <a:prstGeom prst="flowChartAlternateProcess">
              <a:avLst/>
            </a:prstGeom>
            <a:solidFill>
              <a:srgbClr val="E7E6E6"/>
            </a:soli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93" name="Flowchart: Alternate Process 92">
              <a:extLst>
                <a:ext uri="{FF2B5EF4-FFF2-40B4-BE49-F238E27FC236}">
                  <a16:creationId xmlns:a16="http://schemas.microsoft.com/office/drawing/2014/main" id="{23651E19-9B22-038A-C689-9293C43241A8}"/>
                </a:ext>
              </a:extLst>
            </p:cNvPr>
            <p:cNvSpPr/>
            <p:nvPr/>
          </p:nvSpPr>
          <p:spPr>
            <a:xfrm>
              <a:off x="2254475" y="4192454"/>
              <a:ext cx="3894576" cy="576480"/>
            </a:xfrm>
            <a:prstGeom prst="flowChartAlternateProcess">
              <a:avLst/>
            </a:prstGeom>
            <a:solidFill>
              <a:srgbClr val="E7E6E6"/>
            </a:soli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94" name="Flowchart: Alternate Process 93">
              <a:extLst>
                <a:ext uri="{FF2B5EF4-FFF2-40B4-BE49-F238E27FC236}">
                  <a16:creationId xmlns:a16="http://schemas.microsoft.com/office/drawing/2014/main" id="{1B0D9453-77A7-37FD-6B16-5820B73DE018}"/>
                </a:ext>
              </a:extLst>
            </p:cNvPr>
            <p:cNvSpPr/>
            <p:nvPr/>
          </p:nvSpPr>
          <p:spPr>
            <a:xfrm>
              <a:off x="2246247" y="3276322"/>
              <a:ext cx="3894576" cy="576480"/>
            </a:xfrm>
            <a:prstGeom prst="flowChartAlternateProcess">
              <a:avLst/>
            </a:prstGeom>
            <a:solidFill>
              <a:srgbClr val="E7E6E6"/>
            </a:soli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95" name="Flowchart: Alternate Process 94">
              <a:extLst>
                <a:ext uri="{FF2B5EF4-FFF2-40B4-BE49-F238E27FC236}">
                  <a16:creationId xmlns:a16="http://schemas.microsoft.com/office/drawing/2014/main" id="{9EFE7FB6-7C69-F747-7B88-C644D510791F}"/>
                </a:ext>
              </a:extLst>
            </p:cNvPr>
            <p:cNvSpPr/>
            <p:nvPr/>
          </p:nvSpPr>
          <p:spPr>
            <a:xfrm>
              <a:off x="2254475" y="2199995"/>
              <a:ext cx="7772693" cy="758584"/>
            </a:xfrm>
            <a:prstGeom prst="flowChartAlternateProcess">
              <a:avLst/>
            </a:prstGeom>
            <a:solidFill>
              <a:srgbClr val="E7E6E6"/>
            </a:soli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4F22535-EABC-727D-FDDB-64B8954F955A}"/>
                </a:ext>
              </a:extLst>
            </p:cNvPr>
            <p:cNvSpPr/>
            <p:nvPr/>
          </p:nvSpPr>
          <p:spPr>
            <a:xfrm>
              <a:off x="2254476" y="1966585"/>
              <a:ext cx="1943173" cy="224292"/>
            </a:xfrm>
            <a:prstGeom prst="round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March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48E551A-E55E-1F8F-0C7E-103F14987FAD}"/>
                </a:ext>
              </a:extLst>
            </p:cNvPr>
            <p:cNvSpPr/>
            <p:nvPr/>
          </p:nvSpPr>
          <p:spPr>
            <a:xfrm>
              <a:off x="4197649" y="1966585"/>
              <a:ext cx="1943173" cy="224292"/>
            </a:xfrm>
            <a:prstGeom prst="round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April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74A8DB5B-DC93-0653-F7BD-54F39469DC6B}"/>
                </a:ext>
              </a:extLst>
            </p:cNvPr>
            <p:cNvSpPr/>
            <p:nvPr/>
          </p:nvSpPr>
          <p:spPr>
            <a:xfrm>
              <a:off x="8083995" y="1965562"/>
              <a:ext cx="1943173" cy="224292"/>
            </a:xfrm>
            <a:prstGeom prst="round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June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72F1865D-1466-DB01-93B7-147C02594DB0}"/>
                </a:ext>
              </a:extLst>
            </p:cNvPr>
            <p:cNvSpPr/>
            <p:nvPr/>
          </p:nvSpPr>
          <p:spPr>
            <a:xfrm>
              <a:off x="6140822" y="1965562"/>
              <a:ext cx="1943173" cy="224292"/>
            </a:xfrm>
            <a:prstGeom prst="round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May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008181D5-0D22-1C6F-13B6-22387DD2E30E}"/>
                </a:ext>
              </a:extLst>
            </p:cNvPr>
            <p:cNvSpPr/>
            <p:nvPr/>
          </p:nvSpPr>
          <p:spPr>
            <a:xfrm>
              <a:off x="2370802" y="2310252"/>
              <a:ext cx="7576585" cy="169060"/>
            </a:xfrm>
            <a:prstGeom prst="roundRect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Read literature.  Study ophthalmology, OCT and fundus Images, abnormality and disease, deep learning and related algorithm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BBCFD055-3F12-60D4-230E-EC929786C025}"/>
                </a:ext>
              </a:extLst>
            </p:cNvPr>
            <p:cNvSpPr/>
            <p:nvPr/>
          </p:nvSpPr>
          <p:spPr>
            <a:xfrm>
              <a:off x="2370800" y="2491586"/>
              <a:ext cx="4620000" cy="169060"/>
            </a:xfrm>
            <a:prstGeom prst="round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Collect OCT and fundus images from website.  Prepare training images.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B32A0811-0079-B0BD-5FBF-F8D7044CF43E}"/>
                </a:ext>
              </a:extLst>
            </p:cNvPr>
            <p:cNvSpPr/>
            <p:nvPr/>
          </p:nvSpPr>
          <p:spPr>
            <a:xfrm>
              <a:off x="2681832" y="2672920"/>
              <a:ext cx="2237706" cy="169060"/>
            </a:xfrm>
            <a:prstGeom prst="round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OCT-Models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99DC83C4-0F4F-EFF0-A0FD-FD6A7EC3B547}"/>
                </a:ext>
              </a:extLst>
            </p:cNvPr>
            <p:cNvSpPr/>
            <p:nvPr/>
          </p:nvSpPr>
          <p:spPr>
            <a:xfrm>
              <a:off x="4919539" y="2672920"/>
              <a:ext cx="2157924" cy="169060"/>
            </a:xfrm>
            <a:prstGeom prst="round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Fundus-Models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429E926E-7F97-91F1-0CA9-045AD9C47FBA}"/>
                </a:ext>
              </a:extLst>
            </p:cNvPr>
            <p:cNvSpPr/>
            <p:nvPr/>
          </p:nvSpPr>
          <p:spPr>
            <a:xfrm>
              <a:off x="7077464" y="2676443"/>
              <a:ext cx="1204513" cy="169060"/>
            </a:xfrm>
            <a:prstGeom prst="round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Diagnosis-Model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961402A9-02A8-6A8E-69EE-960152447CE0}"/>
                </a:ext>
              </a:extLst>
            </p:cNvPr>
            <p:cNvSpPr/>
            <p:nvPr/>
          </p:nvSpPr>
          <p:spPr>
            <a:xfrm>
              <a:off x="8281977" y="2672920"/>
              <a:ext cx="1665410" cy="169060"/>
            </a:xfrm>
            <a:prstGeom prst="round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Website &amp; App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6E9B96FC-9EB5-E6E2-5678-D285BBD89851}"/>
                </a:ext>
              </a:extLst>
            </p:cNvPr>
            <p:cNvSpPr/>
            <p:nvPr/>
          </p:nvSpPr>
          <p:spPr>
            <a:xfrm>
              <a:off x="2254476" y="3047273"/>
              <a:ext cx="1943173" cy="224292"/>
            </a:xfrm>
            <a:prstGeom prst="round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July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720F9503-4F7B-8B4D-D69C-EC0D500AA9F0}"/>
                </a:ext>
              </a:extLst>
            </p:cNvPr>
            <p:cNvSpPr/>
            <p:nvPr/>
          </p:nvSpPr>
          <p:spPr>
            <a:xfrm>
              <a:off x="4197649" y="3047273"/>
              <a:ext cx="1943173" cy="224292"/>
            </a:xfrm>
            <a:prstGeom prst="round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August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CDA6AB2A-10EE-8F39-3CFE-73A29C4588BD}"/>
                </a:ext>
              </a:extLst>
            </p:cNvPr>
            <p:cNvSpPr/>
            <p:nvPr/>
          </p:nvSpPr>
          <p:spPr>
            <a:xfrm>
              <a:off x="2370801" y="3386779"/>
              <a:ext cx="3637237" cy="169060"/>
            </a:xfrm>
            <a:prstGeom prst="round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Complete paper draft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B180FB2D-297E-D079-7FB5-4DCA2F3822FA}"/>
                </a:ext>
              </a:extLst>
            </p:cNvPr>
            <p:cNvSpPr/>
            <p:nvPr/>
          </p:nvSpPr>
          <p:spPr>
            <a:xfrm>
              <a:off x="2370801" y="3557227"/>
              <a:ext cx="3637237" cy="169060"/>
            </a:xfrm>
            <a:prstGeom prst="round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Keep on developing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AE8CE8AA-CFAD-A877-F5CE-45A0D5A24E45}"/>
                </a:ext>
              </a:extLst>
            </p:cNvPr>
            <p:cNvSpPr/>
            <p:nvPr/>
          </p:nvSpPr>
          <p:spPr>
            <a:xfrm>
              <a:off x="2254476" y="3958519"/>
              <a:ext cx="1943173" cy="224292"/>
            </a:xfrm>
            <a:prstGeom prst="round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September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3A3E37D8-2317-505B-EC52-AB57F94A97EF}"/>
                </a:ext>
              </a:extLst>
            </p:cNvPr>
            <p:cNvSpPr/>
            <p:nvPr/>
          </p:nvSpPr>
          <p:spPr>
            <a:xfrm>
              <a:off x="4197649" y="3958519"/>
              <a:ext cx="1943173" cy="224292"/>
            </a:xfrm>
            <a:prstGeom prst="round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October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D983E4D7-4CE6-160B-451A-50BACD5A07EC}"/>
                </a:ext>
              </a:extLst>
            </p:cNvPr>
            <p:cNvSpPr/>
            <p:nvPr/>
          </p:nvSpPr>
          <p:spPr>
            <a:xfrm>
              <a:off x="2370801" y="4468888"/>
              <a:ext cx="3637237" cy="169060"/>
            </a:xfrm>
            <a:prstGeom prst="round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Keep on developing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C2857B2A-CC84-AAF7-B5A3-514DB6E81E98}"/>
                </a:ext>
              </a:extLst>
            </p:cNvPr>
            <p:cNvSpPr/>
            <p:nvPr/>
          </p:nvSpPr>
          <p:spPr>
            <a:xfrm>
              <a:off x="2370800" y="4297052"/>
              <a:ext cx="3637238" cy="169060"/>
            </a:xfrm>
            <a:prstGeom prst="round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Paper revision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20" name="Rectangle: Rounded Corners 219">
              <a:extLst>
                <a:ext uri="{FF2B5EF4-FFF2-40B4-BE49-F238E27FC236}">
                  <a16:creationId xmlns:a16="http://schemas.microsoft.com/office/drawing/2014/main" id="{963B23CE-4A86-418A-8704-357CF87E19AD}"/>
                </a:ext>
              </a:extLst>
            </p:cNvPr>
            <p:cNvSpPr/>
            <p:nvPr/>
          </p:nvSpPr>
          <p:spPr>
            <a:xfrm>
              <a:off x="2246246" y="4871655"/>
              <a:ext cx="1943173" cy="224292"/>
            </a:xfrm>
            <a:prstGeom prst="round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November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2E9CD9A5-D39E-3550-FD43-19BDF4D67C80}"/>
                </a:ext>
              </a:extLst>
            </p:cNvPr>
            <p:cNvSpPr/>
            <p:nvPr/>
          </p:nvSpPr>
          <p:spPr>
            <a:xfrm>
              <a:off x="2370801" y="5174340"/>
              <a:ext cx="1694062" cy="169060"/>
            </a:xfrm>
            <a:prstGeom prst="round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Finalize paper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1667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16FB-9E3E-79E9-E169-0DBC07101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Thank You!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84865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11E30-CCDF-4ACB-56CF-D6630FAF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Background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8BE89-C1D2-537D-E603-C6D798EC4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211"/>
            <a:ext cx="10515600" cy="43297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Deep Learning in retinal disease diagnosis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Disease diagnosis from OCT images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Abnormality diagnosis from OCT images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Diagnosis from fundus images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Multi-modal Architecture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81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22E88-2FB9-EA15-D650-3739C28FF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Purpose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F1B3E-02F8-785C-6432-F30578F65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Simulate the comprehensive diagnosis process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Present more interpretable findings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Provide the probabilities of retinal diseases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Accessible to all people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More flexible by allowing user to input multiple images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07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EE0E1-5FBA-45B2-61A1-3BB4227E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47AF2-43DC-B803-B4F9-66AB82A36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Back-end Model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OCT-Models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Fundus-Models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Diagnosis-Model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Front-end UI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Website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APP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391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16FB-9E3E-79E9-E169-0DBC0710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Abnormalities and Disease </a:t>
            </a:r>
            <a:br>
              <a:rPr lang="en-US" altLang="zh-CN" dirty="0"/>
            </a:br>
            <a:r>
              <a:rPr lang="en-US" altLang="zh-CN" sz="2800" dirty="0"/>
              <a:t>OCT Abnormalities</a:t>
            </a:r>
            <a:endParaRPr lang="zh-CN" altLang="en-US" sz="28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8DCF5A9-3F04-89BB-A10B-E13C2AC274AE}"/>
              </a:ext>
            </a:extLst>
          </p:cNvPr>
          <p:cNvGrpSpPr/>
          <p:nvPr/>
        </p:nvGrpSpPr>
        <p:grpSpPr>
          <a:xfrm>
            <a:off x="1977165" y="1855636"/>
            <a:ext cx="7191383" cy="4637239"/>
            <a:chOff x="1676456" y="1881882"/>
            <a:chExt cx="7726183" cy="498209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5F7E012-7509-AD70-C77E-BB8916B665DF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7731" y="1881882"/>
              <a:ext cx="1673352" cy="117957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D739A5D-C477-A3D9-682F-F6FD2ADF0EDD}"/>
                </a:ext>
              </a:extLst>
            </p:cNvPr>
            <p:cNvSpPr txBox="1"/>
            <p:nvPr/>
          </p:nvSpPr>
          <p:spPr>
            <a:xfrm>
              <a:off x="1864150" y="3082467"/>
              <a:ext cx="174051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central serous chorioretinopathy (CSC)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3DF1742-FF4C-333D-5071-E007C4C21606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79449" y="1885353"/>
              <a:ext cx="1673352" cy="117957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52DCCE-1EE2-8211-9096-4480CC692795}"/>
                </a:ext>
              </a:extLst>
            </p:cNvPr>
            <p:cNvSpPr txBox="1"/>
            <p:nvPr/>
          </p:nvSpPr>
          <p:spPr>
            <a:xfrm>
              <a:off x="3807739" y="3082467"/>
              <a:ext cx="16167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epiretinal membrane (ERM)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A3D1AC5-BFA9-95AF-C36C-E3943A7916CC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78865" y="1881882"/>
              <a:ext cx="1673352" cy="117957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ACD5FD-0725-8B32-798C-514CB56951F4}"/>
                </a:ext>
              </a:extLst>
            </p:cNvPr>
            <p:cNvSpPr txBox="1"/>
            <p:nvPr/>
          </p:nvSpPr>
          <p:spPr>
            <a:xfrm>
              <a:off x="5212553" y="3082467"/>
              <a:ext cx="23763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macular hole (MH)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F31B201-9E36-9B1B-8160-6113068EE48A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60583" y="1883244"/>
              <a:ext cx="1673352" cy="117957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93314B6-F0DF-E7D1-6001-9890D62A71E6}"/>
                </a:ext>
              </a:extLst>
            </p:cNvPr>
            <p:cNvSpPr txBox="1"/>
            <p:nvPr/>
          </p:nvSpPr>
          <p:spPr>
            <a:xfrm>
              <a:off x="7243583" y="3082467"/>
              <a:ext cx="2159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retinal detachment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633A0DC-C39F-6016-B388-F0502338FD87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97731" y="3596212"/>
              <a:ext cx="1673352" cy="117957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8F54AF-324E-911F-B3FD-D0DA978EC969}"/>
                </a:ext>
              </a:extLst>
            </p:cNvPr>
            <p:cNvSpPr txBox="1"/>
            <p:nvPr/>
          </p:nvSpPr>
          <p:spPr>
            <a:xfrm>
              <a:off x="1776557" y="4805638"/>
              <a:ext cx="1673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Stargardt disease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98348AA-F227-173D-8481-4E4EB9C93E33}"/>
                </a:ext>
              </a:extLst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79449" y="3603193"/>
              <a:ext cx="1673352" cy="117957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34DA73-031D-5A8C-5279-847EE9B5176E}"/>
                </a:ext>
              </a:extLst>
            </p:cNvPr>
            <p:cNvSpPr txBox="1"/>
            <p:nvPr/>
          </p:nvSpPr>
          <p:spPr>
            <a:xfrm>
              <a:off x="3378381" y="4805638"/>
              <a:ext cx="23763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retinitis pigmentosa (RP)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4FF8787-709D-0AD6-81A9-FE5F0B4BFA20}"/>
                </a:ext>
              </a:extLst>
            </p:cNvPr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661167" y="3596212"/>
              <a:ext cx="1673352" cy="117957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94DB5B0-2619-4129-3867-9A1F78B9DD2B}"/>
                </a:ext>
              </a:extLst>
            </p:cNvPr>
            <p:cNvSpPr txBox="1"/>
            <p:nvPr/>
          </p:nvSpPr>
          <p:spPr>
            <a:xfrm>
              <a:off x="5539728" y="4805638"/>
              <a:ext cx="19162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macular telangiectasia (Mactel)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FFD7F81-0591-6675-5875-FAC57C6829F4}"/>
                </a:ext>
              </a:extLst>
            </p:cNvPr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79328" y="3596212"/>
              <a:ext cx="1673352" cy="117957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A3927B-9AD2-50F1-F0B4-A959709C3375}"/>
                </a:ext>
              </a:extLst>
            </p:cNvPr>
            <p:cNvSpPr txBox="1"/>
            <p:nvPr/>
          </p:nvSpPr>
          <p:spPr>
            <a:xfrm>
              <a:off x="7677226" y="4805638"/>
              <a:ext cx="14400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0" i="0" u="none" strike="noStrike" baseline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diabetic macular edema (DME)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FDACDE-4830-4B28-B23A-A56E71239012}"/>
                </a:ext>
              </a:extLst>
            </p:cNvPr>
            <p:cNvSpPr txBox="1"/>
            <p:nvPr/>
          </p:nvSpPr>
          <p:spPr>
            <a:xfrm>
              <a:off x="1676456" y="6602367"/>
              <a:ext cx="2159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macular neovascularization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0F6CA9A-1EBE-D2FB-8FAC-AFACB3490A57}"/>
                </a:ext>
              </a:extLst>
            </p:cNvPr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897731" y="5315467"/>
              <a:ext cx="1673352" cy="117957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28F057D-53E6-2440-741F-1A1EB8B83B9D}"/>
                </a:ext>
              </a:extLst>
            </p:cNvPr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678865" y="5358853"/>
              <a:ext cx="1673352" cy="117957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B26F28-6A2A-1E49-977C-B69B58D4C8B3}"/>
                </a:ext>
              </a:extLst>
            </p:cNvPr>
            <p:cNvSpPr txBox="1"/>
            <p:nvPr/>
          </p:nvSpPr>
          <p:spPr>
            <a:xfrm>
              <a:off x="5296902" y="6602367"/>
              <a:ext cx="2159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intraretinal fluid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B74C1EF-28DF-35C7-58EB-DBEADD358BC4}"/>
                </a:ext>
              </a:extLst>
            </p:cNvPr>
            <p:cNvPicPr>
              <a:picLocks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792351" y="5335907"/>
              <a:ext cx="1673352" cy="1179576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E1EDDCC-AB97-B483-9377-E8A2758F6E16}"/>
                </a:ext>
              </a:extLst>
            </p:cNvPr>
            <p:cNvSpPr txBox="1"/>
            <p:nvPr/>
          </p:nvSpPr>
          <p:spPr>
            <a:xfrm>
              <a:off x="3486679" y="6602367"/>
              <a:ext cx="2159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subretinal fluid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7EFEC38-8214-F096-557C-C9CC5B445E6A}"/>
                </a:ext>
              </a:extLst>
            </p:cNvPr>
            <p:cNvPicPr>
              <a:picLocks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588928" y="5358853"/>
              <a:ext cx="1673352" cy="1179576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6567E4-2494-B4B8-8AF7-B08A77DD56C3}"/>
                </a:ext>
              </a:extLst>
            </p:cNvPr>
            <p:cNvSpPr txBox="1"/>
            <p:nvPr/>
          </p:nvSpPr>
          <p:spPr>
            <a:xfrm>
              <a:off x="7785970" y="6602367"/>
              <a:ext cx="12792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drusen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592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16FB-9E3E-79E9-E169-0DBC0710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Abnormalities and Disease </a:t>
            </a:r>
            <a:br>
              <a:rPr lang="en-US" altLang="zh-CN" dirty="0"/>
            </a:br>
            <a:r>
              <a:rPr lang="en-US" altLang="zh-CN" sz="2800" dirty="0"/>
              <a:t>Fundus Abnormalities</a:t>
            </a:r>
            <a:endParaRPr lang="zh-CN" altLang="en-US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8D3491A-B265-1AB9-75D4-89C88CA02B05}"/>
              </a:ext>
            </a:extLst>
          </p:cNvPr>
          <p:cNvGrpSpPr/>
          <p:nvPr/>
        </p:nvGrpSpPr>
        <p:grpSpPr>
          <a:xfrm>
            <a:off x="2120749" y="1725764"/>
            <a:ext cx="7397602" cy="4827942"/>
            <a:chOff x="1109310" y="564192"/>
            <a:chExt cx="7631382" cy="498051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0D5AC63-DDF0-9145-FD0B-7D09C86A4203}"/>
                </a:ext>
              </a:extLst>
            </p:cNvPr>
            <p:cNvSpPr txBox="1"/>
            <p:nvPr/>
          </p:nvSpPr>
          <p:spPr>
            <a:xfrm>
              <a:off x="1109310" y="1755202"/>
              <a:ext cx="17405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epiretinal membrane (ERM)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B86CB48-1F94-1247-D9C9-C14561727A61}"/>
                </a:ext>
              </a:extLst>
            </p:cNvPr>
            <p:cNvSpPr txBox="1"/>
            <p:nvPr/>
          </p:nvSpPr>
          <p:spPr>
            <a:xfrm>
              <a:off x="3052899" y="1755202"/>
              <a:ext cx="16167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Macular Hole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AB42E2-DE62-0DDD-DB41-4CC1BEEE3168}"/>
                </a:ext>
              </a:extLst>
            </p:cNvPr>
            <p:cNvSpPr txBox="1"/>
            <p:nvPr/>
          </p:nvSpPr>
          <p:spPr>
            <a:xfrm>
              <a:off x="4976879" y="1755202"/>
              <a:ext cx="14527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Retinal Nerve Fiber Layer Defect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40B9598-4E2D-ADBF-089E-3AED2FFD1F99}"/>
                </a:ext>
              </a:extLst>
            </p:cNvPr>
            <p:cNvSpPr txBox="1"/>
            <p:nvPr/>
          </p:nvSpPr>
          <p:spPr>
            <a:xfrm>
              <a:off x="6581636" y="1792612"/>
              <a:ext cx="2159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Glaucomatous Disc Change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E456EE7-574A-3D0E-C522-23E1C44FC5DD}"/>
                </a:ext>
              </a:extLst>
            </p:cNvPr>
            <p:cNvSpPr txBox="1"/>
            <p:nvPr/>
          </p:nvSpPr>
          <p:spPr>
            <a:xfrm>
              <a:off x="1146478" y="3478373"/>
              <a:ext cx="1673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Hard Exudate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6CBFCAB-149B-B632-3B4A-761EDECE3E49}"/>
                </a:ext>
              </a:extLst>
            </p:cNvPr>
            <p:cNvSpPr txBox="1"/>
            <p:nvPr/>
          </p:nvSpPr>
          <p:spPr>
            <a:xfrm>
              <a:off x="2623541" y="3478373"/>
              <a:ext cx="23763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Hemorrhage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BCF1AF-FD9A-19CF-27E0-CF5CE8848B2A}"/>
                </a:ext>
              </a:extLst>
            </p:cNvPr>
            <p:cNvSpPr txBox="1"/>
            <p:nvPr/>
          </p:nvSpPr>
          <p:spPr>
            <a:xfrm>
              <a:off x="4784888" y="3478373"/>
              <a:ext cx="19162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Cotton Wool Patch / Soft Exudate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DC0CCAE-0A39-3D2C-C2F1-6DB0B0474CDE}"/>
                </a:ext>
              </a:extLst>
            </p:cNvPr>
            <p:cNvSpPr txBox="1"/>
            <p:nvPr/>
          </p:nvSpPr>
          <p:spPr>
            <a:xfrm>
              <a:off x="6922386" y="3478373"/>
              <a:ext cx="14400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Fluid Accumulation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C1AFD37-1BA2-22C8-E74C-E3B09CF9B69B}"/>
                </a:ext>
              </a:extLst>
            </p:cNvPr>
            <p:cNvSpPr txBox="1"/>
            <p:nvPr/>
          </p:nvSpPr>
          <p:spPr>
            <a:xfrm>
              <a:off x="1770295" y="5283097"/>
              <a:ext cx="2159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Vascular Abnormality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C716CCA-AA70-D0D9-0A7D-EE3693602CDD}"/>
                </a:ext>
              </a:extLst>
            </p:cNvPr>
            <p:cNvSpPr txBox="1"/>
            <p:nvPr/>
          </p:nvSpPr>
          <p:spPr>
            <a:xfrm>
              <a:off x="3692621" y="5283097"/>
              <a:ext cx="2159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Chorodial Lesion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D9931F-15C1-DC31-2557-3F5A6B9309BC}"/>
                </a:ext>
              </a:extLst>
            </p:cNvPr>
            <p:cNvSpPr txBox="1"/>
            <p:nvPr/>
          </p:nvSpPr>
          <p:spPr>
            <a:xfrm>
              <a:off x="6166109" y="5275102"/>
              <a:ext cx="12792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drusen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FFFFAD4-AFE7-6864-B303-99A1A17AA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7262" y="564192"/>
              <a:ext cx="1666913" cy="117957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F96FF36-147C-C48F-DE91-85FC9B199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4609" y="564192"/>
              <a:ext cx="1701443" cy="119101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74A7327-1A56-3FD2-BA42-AD336B79E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3865" y="569402"/>
              <a:ext cx="1695813" cy="1200027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6BDF16B-DBF5-F976-79D0-AF0F0251C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24488" y="564192"/>
              <a:ext cx="1673352" cy="1178574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F7C6A014-56CC-928E-E8E1-A5567B1D6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40465" y="2281994"/>
              <a:ext cx="1675156" cy="1166528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FD8738A3-F32B-E622-D606-5EFA72A2C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22137" y="2281994"/>
              <a:ext cx="1672025" cy="1166529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7BF5884C-FF51-8562-7007-BF2CBCBBD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83865" y="2278345"/>
              <a:ext cx="1695813" cy="1180913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00B06E67-F02F-F184-13F3-BEBCEAAFF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24488" y="2278346"/>
              <a:ext cx="1677122" cy="1179576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8EB74F12-054A-83FA-674E-C77343EC0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19269" y="4034318"/>
              <a:ext cx="1673352" cy="116189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5716BB3B-2492-3B64-42A5-E94744AE4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965533" y="4037433"/>
              <a:ext cx="1638710" cy="1161895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10A9432C-3F1C-81FB-915B-4515FAD70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892717" y="4034318"/>
              <a:ext cx="1719835" cy="11618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2142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16FB-9E3E-79E9-E169-0DBC0710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Abnormalities and Disease </a:t>
            </a:r>
            <a:br>
              <a:rPr lang="en-US" altLang="zh-CN" dirty="0"/>
            </a:br>
            <a:r>
              <a:rPr lang="en-US" altLang="zh-CN" sz="3600" dirty="0"/>
              <a:t>Diseases</a:t>
            </a:r>
            <a:endParaRPr lang="zh-CN" altLang="en-US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B3F9DF-DC5B-F127-41D6-72D65065F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006" y="2285894"/>
            <a:ext cx="11894696" cy="4351338"/>
          </a:xfrm>
        </p:spPr>
        <p:txBody>
          <a:bodyPr numCol="2" anchor="ctr">
            <a:normAutofit/>
          </a:bodyPr>
          <a:lstStyle/>
          <a:p>
            <a:r>
              <a:rPr lang="en-US" altLang="zh-CN" dirty="0"/>
              <a:t>Central Serous Chorioretinopathy</a:t>
            </a:r>
          </a:p>
          <a:p>
            <a:r>
              <a:rPr lang="en-US" altLang="zh-CN" dirty="0"/>
              <a:t>Epiretinal Membrane</a:t>
            </a:r>
          </a:p>
          <a:p>
            <a:r>
              <a:rPr lang="en-US" altLang="zh-CN" dirty="0"/>
              <a:t>Macular Hole</a:t>
            </a:r>
          </a:p>
          <a:p>
            <a:r>
              <a:rPr lang="en-US" altLang="zh-CN" dirty="0"/>
              <a:t>Glaucoma Suspect</a:t>
            </a:r>
          </a:p>
          <a:p>
            <a:r>
              <a:rPr lang="en-US" altLang="zh-CN" dirty="0"/>
              <a:t>Retinal Detachment</a:t>
            </a:r>
          </a:p>
          <a:p>
            <a:r>
              <a:rPr lang="en-US" altLang="zh-CN" dirty="0" err="1"/>
              <a:t>Stargardt</a:t>
            </a:r>
            <a:r>
              <a:rPr lang="en-US" altLang="zh-CN" dirty="0"/>
              <a:t> Disease</a:t>
            </a:r>
          </a:p>
          <a:p>
            <a:r>
              <a:rPr lang="en-US" altLang="zh-CN" dirty="0"/>
              <a:t>Macular Telangiectasia (</a:t>
            </a:r>
            <a:r>
              <a:rPr lang="en-US" altLang="zh-CN" dirty="0" err="1"/>
              <a:t>Mactel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Mild DR</a:t>
            </a:r>
          </a:p>
          <a:p>
            <a:r>
              <a:rPr lang="en-US" altLang="zh-CN" dirty="0"/>
              <a:t>Referable DR</a:t>
            </a:r>
          </a:p>
          <a:p>
            <a:r>
              <a:rPr lang="en-US" altLang="zh-CN" dirty="0"/>
              <a:t>Dry AMD</a:t>
            </a:r>
          </a:p>
          <a:p>
            <a:r>
              <a:rPr lang="en-US" altLang="zh-CN" dirty="0"/>
              <a:t>Wet AMD</a:t>
            </a:r>
          </a:p>
          <a:p>
            <a:r>
              <a:rPr lang="en-US" altLang="zh-CN" dirty="0"/>
              <a:t>BRVO / HCRVO</a:t>
            </a:r>
          </a:p>
          <a:p>
            <a:r>
              <a:rPr lang="en-US" altLang="zh-CN" dirty="0"/>
              <a:t>CRVO</a:t>
            </a:r>
          </a:p>
          <a:p>
            <a:r>
              <a:rPr lang="en-US" altLang="zh-CN" dirty="0"/>
              <a:t>Retinitis Pigmentosa (RP)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820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16FB-9E3E-79E9-E169-0DBC0710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Back-end Model </a:t>
            </a:r>
            <a:endParaRPr lang="zh-CN" altLang="en-US" sz="2800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7F10BDE-1380-EB76-75FA-3328CDCA867A}"/>
              </a:ext>
            </a:extLst>
          </p:cNvPr>
          <p:cNvGrpSpPr/>
          <p:nvPr/>
        </p:nvGrpSpPr>
        <p:grpSpPr>
          <a:xfrm>
            <a:off x="626118" y="2339958"/>
            <a:ext cx="10601191" cy="3158968"/>
            <a:chOff x="1139686" y="1500714"/>
            <a:chExt cx="8802806" cy="2623081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53A37AF-5E01-76DD-7657-5F990435944C}"/>
                </a:ext>
              </a:extLst>
            </p:cNvPr>
            <p:cNvSpPr/>
            <p:nvPr/>
          </p:nvSpPr>
          <p:spPr>
            <a:xfrm>
              <a:off x="1139686" y="1545253"/>
              <a:ext cx="385425" cy="22860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B17DF08-9257-E170-24C5-270C3C8A83BD}"/>
                </a:ext>
              </a:extLst>
            </p:cNvPr>
            <p:cNvSpPr/>
            <p:nvPr/>
          </p:nvSpPr>
          <p:spPr>
            <a:xfrm>
              <a:off x="2760267" y="1545253"/>
              <a:ext cx="566928" cy="22860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Normal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02C026A1-0D92-0064-B4B1-A6ECAD990C22}"/>
                </a:ext>
              </a:extLst>
            </p:cNvPr>
            <p:cNvSpPr/>
            <p:nvPr/>
          </p:nvSpPr>
          <p:spPr>
            <a:xfrm>
              <a:off x="1656301" y="2049464"/>
              <a:ext cx="973213" cy="245708"/>
            </a:xfrm>
            <a:prstGeom prst="round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OCT-Model 1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84" name="Arrow: Right 83">
              <a:extLst>
                <a:ext uri="{FF2B5EF4-FFF2-40B4-BE49-F238E27FC236}">
                  <a16:creationId xmlns:a16="http://schemas.microsoft.com/office/drawing/2014/main" id="{4FA3EB8A-CD55-E5D2-76BE-7DB980B70139}"/>
                </a:ext>
              </a:extLst>
            </p:cNvPr>
            <p:cNvSpPr/>
            <p:nvPr/>
          </p:nvSpPr>
          <p:spPr>
            <a:xfrm rot="5400000">
              <a:off x="2054365" y="1854045"/>
              <a:ext cx="177970" cy="128875"/>
            </a:xfrm>
            <a:prstGeom prst="rightArrow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F860731-1CE9-C518-D3C1-B3B29C5FCEED}"/>
                </a:ext>
              </a:extLst>
            </p:cNvPr>
            <p:cNvSpPr/>
            <p:nvPr/>
          </p:nvSpPr>
          <p:spPr>
            <a:xfrm>
              <a:off x="2376219" y="1545253"/>
              <a:ext cx="384048" cy="22860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F4889A5-34FB-35A5-16D8-DDC52895549B}"/>
                </a:ext>
              </a:extLst>
            </p:cNvPr>
            <p:cNvSpPr/>
            <p:nvPr/>
          </p:nvSpPr>
          <p:spPr>
            <a:xfrm>
              <a:off x="1525112" y="1545253"/>
              <a:ext cx="385425" cy="22860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F8A3134-3086-5CFF-4CC4-489270C50B19}"/>
                </a:ext>
              </a:extLst>
            </p:cNvPr>
            <p:cNvSpPr/>
            <p:nvPr/>
          </p:nvSpPr>
          <p:spPr>
            <a:xfrm>
              <a:off x="1910537" y="1545253"/>
              <a:ext cx="465629" cy="22860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vert="horz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4F5ACE8-7A12-A174-3AC3-827ACC6E6837}"/>
                </a:ext>
              </a:extLst>
            </p:cNvPr>
            <p:cNvSpPr/>
            <p:nvPr/>
          </p:nvSpPr>
          <p:spPr>
            <a:xfrm>
              <a:off x="3478695" y="1545253"/>
              <a:ext cx="516615" cy="22860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+ 1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999207D-A7E8-A3B8-250D-324000242884}"/>
                </a:ext>
              </a:extLst>
            </p:cNvPr>
            <p:cNvSpPr/>
            <p:nvPr/>
          </p:nvSpPr>
          <p:spPr>
            <a:xfrm>
              <a:off x="5361655" y="1545253"/>
              <a:ext cx="566928" cy="22860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Normal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2D4AC35F-7C61-753E-C65E-3A24DB34D06C}"/>
                </a:ext>
              </a:extLst>
            </p:cNvPr>
            <p:cNvSpPr/>
            <p:nvPr/>
          </p:nvSpPr>
          <p:spPr>
            <a:xfrm>
              <a:off x="4260353" y="2049464"/>
              <a:ext cx="973213" cy="245708"/>
            </a:xfrm>
            <a:prstGeom prst="round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OCT-Model 2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91" name="Arrow: Right 90">
              <a:extLst>
                <a:ext uri="{FF2B5EF4-FFF2-40B4-BE49-F238E27FC236}">
                  <a16:creationId xmlns:a16="http://schemas.microsoft.com/office/drawing/2014/main" id="{48BD9393-3A6E-6C73-480F-95BE81A765FD}"/>
                </a:ext>
              </a:extLst>
            </p:cNvPr>
            <p:cNvSpPr/>
            <p:nvPr/>
          </p:nvSpPr>
          <p:spPr>
            <a:xfrm rot="5400000">
              <a:off x="4658417" y="1854045"/>
              <a:ext cx="177970" cy="128875"/>
            </a:xfrm>
            <a:prstGeom prst="rightArrow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405F017-203A-19DE-8E33-E342AC0D6A06}"/>
                </a:ext>
              </a:extLst>
            </p:cNvPr>
            <p:cNvSpPr/>
            <p:nvPr/>
          </p:nvSpPr>
          <p:spPr>
            <a:xfrm>
              <a:off x="4977607" y="1545253"/>
              <a:ext cx="384048" cy="22860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5FFAA43-8136-D2DC-8A29-3B15DE23E987}"/>
                </a:ext>
              </a:extLst>
            </p:cNvPr>
            <p:cNvSpPr/>
            <p:nvPr/>
          </p:nvSpPr>
          <p:spPr>
            <a:xfrm>
              <a:off x="3995310" y="1545253"/>
              <a:ext cx="521208" cy="22860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+ 2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C334E96-E7E6-5FF3-9ACB-9C0D84858D72}"/>
                </a:ext>
              </a:extLst>
            </p:cNvPr>
            <p:cNvSpPr/>
            <p:nvPr/>
          </p:nvSpPr>
          <p:spPr>
            <a:xfrm>
              <a:off x="4511925" y="1545253"/>
              <a:ext cx="465629" cy="22860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vert="horz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AB407B8-01AB-CE44-6084-ACACC7B107B7}"/>
                </a:ext>
              </a:extLst>
            </p:cNvPr>
            <p:cNvSpPr txBox="1"/>
            <p:nvPr/>
          </p:nvSpPr>
          <p:spPr>
            <a:xfrm>
              <a:off x="6053453" y="1500714"/>
              <a:ext cx="503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D7D31">
                      <a:lumMod val="50000"/>
                    </a:srgbClr>
                  </a:solidFill>
                  <a:effectLst/>
                  <a:uLnTx/>
                  <a:uFillTx/>
                </a:rPr>
                <a:t>…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70BA0DA-9E31-4EF7-B7C8-4552DF1D680B}"/>
                </a:ext>
              </a:extLst>
            </p:cNvPr>
            <p:cNvSpPr/>
            <p:nvPr/>
          </p:nvSpPr>
          <p:spPr>
            <a:xfrm>
              <a:off x="6410653" y="1545253"/>
              <a:ext cx="566928" cy="22860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n-1</a:t>
              </a: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+ 1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B4191EE-078A-1FC0-40A0-6169251E7285}"/>
                </a:ext>
              </a:extLst>
            </p:cNvPr>
            <p:cNvSpPr/>
            <p:nvPr/>
          </p:nvSpPr>
          <p:spPr>
            <a:xfrm>
              <a:off x="8394238" y="1545253"/>
              <a:ext cx="566928" cy="22860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Normal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992DCDFE-C4DE-51DC-4416-7C7C08F27FCD}"/>
                </a:ext>
              </a:extLst>
            </p:cNvPr>
            <p:cNvSpPr/>
            <p:nvPr/>
          </p:nvSpPr>
          <p:spPr>
            <a:xfrm>
              <a:off x="7242623" y="2049464"/>
              <a:ext cx="973213" cy="245708"/>
            </a:xfrm>
            <a:prstGeom prst="round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OCT-Model n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577451EB-70FD-D96D-EE46-DC8909F12F04}"/>
                </a:ext>
              </a:extLst>
            </p:cNvPr>
            <p:cNvSpPr/>
            <p:nvPr/>
          </p:nvSpPr>
          <p:spPr>
            <a:xfrm rot="5400000">
              <a:off x="7640687" y="1854045"/>
              <a:ext cx="177970" cy="128875"/>
            </a:xfrm>
            <a:prstGeom prst="rightArrow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BE089C2-1170-E997-2E58-A2138D422260}"/>
                </a:ext>
              </a:extLst>
            </p:cNvPr>
            <p:cNvSpPr/>
            <p:nvPr/>
          </p:nvSpPr>
          <p:spPr>
            <a:xfrm>
              <a:off x="8010190" y="1545253"/>
              <a:ext cx="384048" cy="22860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kumimoji="0" lang="en-US" altLang="zh-CN" sz="7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1B73FE2-D187-6BDA-C4EA-376C4FC2AC0F}"/>
                </a:ext>
              </a:extLst>
            </p:cNvPr>
            <p:cNvSpPr/>
            <p:nvPr/>
          </p:nvSpPr>
          <p:spPr>
            <a:xfrm>
              <a:off x="6977580" y="1545253"/>
              <a:ext cx="566928" cy="22860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n-1</a:t>
              </a: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+ 2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7A1E475-3468-6803-B70C-625D0BB064A1}"/>
                </a:ext>
              </a:extLst>
            </p:cNvPr>
            <p:cNvSpPr/>
            <p:nvPr/>
          </p:nvSpPr>
          <p:spPr>
            <a:xfrm>
              <a:off x="7544508" y="1545253"/>
              <a:ext cx="465629" cy="22860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vert="horz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6DF8F1E-80F0-537B-DB32-476323DD947E}"/>
                </a:ext>
              </a:extLst>
            </p:cNvPr>
            <p:cNvSpPr/>
            <p:nvPr/>
          </p:nvSpPr>
          <p:spPr>
            <a:xfrm>
              <a:off x="1139686" y="3792178"/>
              <a:ext cx="385425" cy="228600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69BCAFD-1266-32E0-8911-1BEDFB331895}"/>
                </a:ext>
              </a:extLst>
            </p:cNvPr>
            <p:cNvSpPr/>
            <p:nvPr/>
          </p:nvSpPr>
          <p:spPr>
            <a:xfrm>
              <a:off x="2760267" y="3792178"/>
              <a:ext cx="566928" cy="228600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Normal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10F0F922-5105-2ECB-67C2-27D02EDC5047}"/>
                </a:ext>
              </a:extLst>
            </p:cNvPr>
            <p:cNvSpPr/>
            <p:nvPr/>
          </p:nvSpPr>
          <p:spPr>
            <a:xfrm>
              <a:off x="1554726" y="3265202"/>
              <a:ext cx="1175609" cy="245708"/>
            </a:xfrm>
            <a:prstGeom prst="round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Fundus-Model 1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06" name="Arrow: Right 105">
              <a:extLst>
                <a:ext uri="{FF2B5EF4-FFF2-40B4-BE49-F238E27FC236}">
                  <a16:creationId xmlns:a16="http://schemas.microsoft.com/office/drawing/2014/main" id="{B13776DD-6A6D-AA4D-2BAB-758DBD84CEA7}"/>
                </a:ext>
              </a:extLst>
            </p:cNvPr>
            <p:cNvSpPr/>
            <p:nvPr/>
          </p:nvSpPr>
          <p:spPr>
            <a:xfrm rot="16200000" flipV="1">
              <a:off x="2054365" y="3592640"/>
              <a:ext cx="177970" cy="128875"/>
            </a:xfrm>
            <a:prstGeom prst="rightArrow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EBFB950-A8BF-5DA9-C8EF-5090B7492C8D}"/>
                </a:ext>
              </a:extLst>
            </p:cNvPr>
            <p:cNvSpPr/>
            <p:nvPr/>
          </p:nvSpPr>
          <p:spPr>
            <a:xfrm>
              <a:off x="2376219" y="3792178"/>
              <a:ext cx="384048" cy="228600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B0BB7CC-AC2F-7314-7106-93AE3BBF2FEC}"/>
                </a:ext>
              </a:extLst>
            </p:cNvPr>
            <p:cNvSpPr/>
            <p:nvPr/>
          </p:nvSpPr>
          <p:spPr>
            <a:xfrm>
              <a:off x="1525112" y="3792178"/>
              <a:ext cx="385425" cy="228600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3337E3C-4C3C-BF9F-1D5A-4EF455BD7E6E}"/>
                </a:ext>
              </a:extLst>
            </p:cNvPr>
            <p:cNvSpPr/>
            <p:nvPr/>
          </p:nvSpPr>
          <p:spPr>
            <a:xfrm>
              <a:off x="1910537" y="3792178"/>
              <a:ext cx="465629" cy="228600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vert="horz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BFD18C6-351E-5F9A-5271-C8E6BCB2060B}"/>
                </a:ext>
              </a:extLst>
            </p:cNvPr>
            <p:cNvSpPr/>
            <p:nvPr/>
          </p:nvSpPr>
          <p:spPr>
            <a:xfrm>
              <a:off x="3478695" y="3792178"/>
              <a:ext cx="516615" cy="228600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+ 1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295816C-CFA5-66C2-4ADC-92C5CFBF5EF8}"/>
                </a:ext>
              </a:extLst>
            </p:cNvPr>
            <p:cNvSpPr/>
            <p:nvPr/>
          </p:nvSpPr>
          <p:spPr>
            <a:xfrm>
              <a:off x="5361655" y="3792178"/>
              <a:ext cx="566928" cy="228600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Normal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697D1977-7B63-0F16-4AE8-99F302774BF7}"/>
                </a:ext>
              </a:extLst>
            </p:cNvPr>
            <p:cNvSpPr/>
            <p:nvPr/>
          </p:nvSpPr>
          <p:spPr>
            <a:xfrm>
              <a:off x="4156934" y="3265202"/>
              <a:ext cx="1175609" cy="245708"/>
            </a:xfrm>
            <a:prstGeom prst="round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Fundus-Model 2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7129001F-B944-C6BF-4E20-BF931D3E3D35}"/>
                </a:ext>
              </a:extLst>
            </p:cNvPr>
            <p:cNvSpPr/>
            <p:nvPr/>
          </p:nvSpPr>
          <p:spPr>
            <a:xfrm rot="16200000" flipV="1">
              <a:off x="4658417" y="3592640"/>
              <a:ext cx="177970" cy="128875"/>
            </a:xfrm>
            <a:prstGeom prst="rightArrow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406F4F1-7B43-7730-EB31-450BAD704F3A}"/>
                </a:ext>
              </a:extLst>
            </p:cNvPr>
            <p:cNvSpPr/>
            <p:nvPr/>
          </p:nvSpPr>
          <p:spPr>
            <a:xfrm>
              <a:off x="4977607" y="3792178"/>
              <a:ext cx="384048" cy="228600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C3656FC-B6D6-9934-FA4A-3CC84888719F}"/>
                </a:ext>
              </a:extLst>
            </p:cNvPr>
            <p:cNvSpPr/>
            <p:nvPr/>
          </p:nvSpPr>
          <p:spPr>
            <a:xfrm>
              <a:off x="3995310" y="3792178"/>
              <a:ext cx="521208" cy="228600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+ 2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CD4AC67-C8DB-F1CF-9874-D3BFA576DB8D}"/>
                </a:ext>
              </a:extLst>
            </p:cNvPr>
            <p:cNvSpPr/>
            <p:nvPr/>
          </p:nvSpPr>
          <p:spPr>
            <a:xfrm>
              <a:off x="4511925" y="3792178"/>
              <a:ext cx="465629" cy="228600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vert="horz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3D5D7F7-8E44-C839-7098-4B25EA1220C6}"/>
                </a:ext>
              </a:extLst>
            </p:cNvPr>
            <p:cNvSpPr txBox="1"/>
            <p:nvPr/>
          </p:nvSpPr>
          <p:spPr>
            <a:xfrm>
              <a:off x="6053453" y="3754463"/>
              <a:ext cx="503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D7D31">
                      <a:lumMod val="50000"/>
                    </a:srgbClr>
                  </a:solidFill>
                  <a:effectLst/>
                  <a:uLnTx/>
                  <a:uFillTx/>
                </a:rPr>
                <a:t>…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206ED27-0093-54EB-E266-E66063E7ACA7}"/>
                </a:ext>
              </a:extLst>
            </p:cNvPr>
            <p:cNvSpPr/>
            <p:nvPr/>
          </p:nvSpPr>
          <p:spPr>
            <a:xfrm>
              <a:off x="6410653" y="3792178"/>
              <a:ext cx="566928" cy="228600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m-1</a:t>
              </a: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+ 1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B5906B2-837A-E359-2F11-7921D6DF9F83}"/>
                </a:ext>
              </a:extLst>
            </p:cNvPr>
            <p:cNvSpPr/>
            <p:nvPr/>
          </p:nvSpPr>
          <p:spPr>
            <a:xfrm>
              <a:off x="8394238" y="3792178"/>
              <a:ext cx="566928" cy="228600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Normal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C8DE2EE-80C8-5E5D-CA98-A15272DE010A}"/>
                </a:ext>
              </a:extLst>
            </p:cNvPr>
            <p:cNvSpPr/>
            <p:nvPr/>
          </p:nvSpPr>
          <p:spPr>
            <a:xfrm>
              <a:off x="7153421" y="3265202"/>
              <a:ext cx="1151615" cy="245708"/>
            </a:xfrm>
            <a:prstGeom prst="round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Fundus-Model m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21" name="Arrow: Right 120">
              <a:extLst>
                <a:ext uri="{FF2B5EF4-FFF2-40B4-BE49-F238E27FC236}">
                  <a16:creationId xmlns:a16="http://schemas.microsoft.com/office/drawing/2014/main" id="{56339D9A-CC03-E57B-CE6E-B839E3632800}"/>
                </a:ext>
              </a:extLst>
            </p:cNvPr>
            <p:cNvSpPr/>
            <p:nvPr/>
          </p:nvSpPr>
          <p:spPr>
            <a:xfrm rot="16200000" flipV="1">
              <a:off x="7640687" y="3592640"/>
              <a:ext cx="177970" cy="128875"/>
            </a:xfrm>
            <a:prstGeom prst="rightArrow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9C79EF4-595A-8A60-667A-311A09430BFF}"/>
                </a:ext>
              </a:extLst>
            </p:cNvPr>
            <p:cNvSpPr/>
            <p:nvPr/>
          </p:nvSpPr>
          <p:spPr>
            <a:xfrm>
              <a:off x="8010190" y="3792178"/>
              <a:ext cx="384048" cy="228600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kumimoji="0" lang="en-US" altLang="zh-CN" sz="7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FFB305C-6731-4CDF-4175-AA53F328A147}"/>
                </a:ext>
              </a:extLst>
            </p:cNvPr>
            <p:cNvSpPr/>
            <p:nvPr/>
          </p:nvSpPr>
          <p:spPr>
            <a:xfrm>
              <a:off x="6977580" y="3792178"/>
              <a:ext cx="566928" cy="228600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m-1</a:t>
              </a: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+ 2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9E0821A1-328C-E56B-FFA2-F4E9B6947B73}"/>
                </a:ext>
              </a:extLst>
            </p:cNvPr>
            <p:cNvSpPr/>
            <p:nvPr/>
          </p:nvSpPr>
          <p:spPr>
            <a:xfrm>
              <a:off x="7544508" y="3792178"/>
              <a:ext cx="465629" cy="228600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vert="horz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85A8D842-B59D-7A9A-69A3-953C0FA06192}"/>
                </a:ext>
              </a:extLst>
            </p:cNvPr>
            <p:cNvSpPr/>
            <p:nvPr/>
          </p:nvSpPr>
          <p:spPr>
            <a:xfrm>
              <a:off x="1541110" y="2583646"/>
              <a:ext cx="6541455" cy="369331"/>
            </a:xfrm>
            <a:prstGeom prst="round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Diagnosis-Model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26" name="Arrow: Right 125">
              <a:extLst>
                <a:ext uri="{FF2B5EF4-FFF2-40B4-BE49-F238E27FC236}">
                  <a16:creationId xmlns:a16="http://schemas.microsoft.com/office/drawing/2014/main" id="{1C84172B-69D0-5FC4-5A9E-9ABFA29C94C3}"/>
                </a:ext>
              </a:extLst>
            </p:cNvPr>
            <p:cNvSpPr/>
            <p:nvPr/>
          </p:nvSpPr>
          <p:spPr>
            <a:xfrm rot="16200000" flipV="1">
              <a:off x="2054364" y="3035198"/>
              <a:ext cx="177970" cy="128875"/>
            </a:xfrm>
            <a:prstGeom prst="rightArrow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23A414A1-7D1F-412E-0785-BBFB41B50243}"/>
                </a:ext>
              </a:extLst>
            </p:cNvPr>
            <p:cNvSpPr/>
            <p:nvPr/>
          </p:nvSpPr>
          <p:spPr>
            <a:xfrm rot="16200000" flipV="1">
              <a:off x="4658416" y="3035198"/>
              <a:ext cx="177970" cy="128875"/>
            </a:xfrm>
            <a:prstGeom prst="rightArrow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8361B22B-FD75-0C3F-A05C-7AAD4BFAC0CC}"/>
                </a:ext>
              </a:extLst>
            </p:cNvPr>
            <p:cNvSpPr/>
            <p:nvPr/>
          </p:nvSpPr>
          <p:spPr>
            <a:xfrm rot="16200000" flipV="1">
              <a:off x="7640686" y="3035198"/>
              <a:ext cx="177970" cy="128875"/>
            </a:xfrm>
            <a:prstGeom prst="rightArrow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9" name="Arrow: Right 128">
              <a:extLst>
                <a:ext uri="{FF2B5EF4-FFF2-40B4-BE49-F238E27FC236}">
                  <a16:creationId xmlns:a16="http://schemas.microsoft.com/office/drawing/2014/main" id="{111DAB54-FD19-62BE-4391-427C1F8C0126}"/>
                </a:ext>
              </a:extLst>
            </p:cNvPr>
            <p:cNvSpPr/>
            <p:nvPr/>
          </p:nvSpPr>
          <p:spPr>
            <a:xfrm rot="5400000">
              <a:off x="2054363" y="2369003"/>
              <a:ext cx="177970" cy="128875"/>
            </a:xfrm>
            <a:prstGeom prst="rightArrow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0" name="Arrow: Right 129">
              <a:extLst>
                <a:ext uri="{FF2B5EF4-FFF2-40B4-BE49-F238E27FC236}">
                  <a16:creationId xmlns:a16="http://schemas.microsoft.com/office/drawing/2014/main" id="{485906E7-C9BF-CD42-2B8B-B726B4312EEC}"/>
                </a:ext>
              </a:extLst>
            </p:cNvPr>
            <p:cNvSpPr/>
            <p:nvPr/>
          </p:nvSpPr>
          <p:spPr>
            <a:xfrm rot="5400000">
              <a:off x="4658415" y="2369003"/>
              <a:ext cx="177970" cy="128875"/>
            </a:xfrm>
            <a:prstGeom prst="rightArrow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1" name="Arrow: Right 130">
              <a:extLst>
                <a:ext uri="{FF2B5EF4-FFF2-40B4-BE49-F238E27FC236}">
                  <a16:creationId xmlns:a16="http://schemas.microsoft.com/office/drawing/2014/main" id="{A126E4E0-6707-51DD-1BD9-EAA34E19A086}"/>
                </a:ext>
              </a:extLst>
            </p:cNvPr>
            <p:cNvSpPr/>
            <p:nvPr/>
          </p:nvSpPr>
          <p:spPr>
            <a:xfrm rot="5400000">
              <a:off x="7640685" y="2369003"/>
              <a:ext cx="177970" cy="128875"/>
            </a:xfrm>
            <a:prstGeom prst="rightArrow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2" name="Arrow: Right 131">
              <a:extLst>
                <a:ext uri="{FF2B5EF4-FFF2-40B4-BE49-F238E27FC236}">
                  <a16:creationId xmlns:a16="http://schemas.microsoft.com/office/drawing/2014/main" id="{C710A8D3-0E0B-99E6-8F54-308F4912AF56}"/>
                </a:ext>
              </a:extLst>
            </p:cNvPr>
            <p:cNvSpPr/>
            <p:nvPr/>
          </p:nvSpPr>
          <p:spPr>
            <a:xfrm>
              <a:off x="8159186" y="2608639"/>
              <a:ext cx="566928" cy="343093"/>
            </a:xfrm>
            <a:prstGeom prst="rightArrow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1545D5BB-81F3-F2B7-8F95-B7251C553BE0}"/>
                </a:ext>
              </a:extLst>
            </p:cNvPr>
            <p:cNvSpPr/>
            <p:nvPr/>
          </p:nvSpPr>
          <p:spPr>
            <a:xfrm>
              <a:off x="8812213" y="2448569"/>
              <a:ext cx="1130279" cy="663235"/>
            </a:xfrm>
            <a:prstGeom prst="roundRect">
              <a:avLst/>
            </a:prstGeom>
            <a:gradFill rotWithShape="1">
              <a:gsLst>
                <a:gs pos="0">
                  <a:srgbClr val="5B9BD5">
                    <a:satMod val="103000"/>
                    <a:lumMod val="102000"/>
                    <a:tint val="94000"/>
                  </a:srgbClr>
                </a:gs>
                <a:gs pos="50000">
                  <a:srgbClr val="5B9BD5">
                    <a:satMod val="110000"/>
                    <a:lumMod val="100000"/>
                    <a:shade val="100000"/>
                  </a:srgbClr>
                </a:gs>
                <a:gs pos="100000">
                  <a:srgbClr val="5B9BD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Front-end UI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2802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16FB-9E3E-79E9-E169-0DBC0710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Back-end Model</a:t>
            </a:r>
            <a:br>
              <a:rPr lang="en-US" altLang="zh-CN" dirty="0"/>
            </a:br>
            <a:r>
              <a:rPr lang="en-US" altLang="zh-CN" sz="3600" dirty="0"/>
              <a:t>classifiers </a:t>
            </a:r>
            <a:endParaRPr lang="zh-CN" altLang="en-US" sz="2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A04159-D000-9DC2-EE7F-119FDFE30C60}"/>
              </a:ext>
            </a:extLst>
          </p:cNvPr>
          <p:cNvGrpSpPr/>
          <p:nvPr/>
        </p:nvGrpSpPr>
        <p:grpSpPr>
          <a:xfrm>
            <a:off x="613881" y="2036481"/>
            <a:ext cx="10636852" cy="3566521"/>
            <a:chOff x="1168808" y="434746"/>
            <a:chExt cx="8770951" cy="294088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F9A353F-8241-A284-6FFB-D6EB5C0F5324}"/>
                </a:ext>
              </a:extLst>
            </p:cNvPr>
            <p:cNvSpPr/>
            <p:nvPr/>
          </p:nvSpPr>
          <p:spPr>
            <a:xfrm>
              <a:off x="3480627" y="1357267"/>
              <a:ext cx="566928" cy="22860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Normal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508E74-05DF-E3D3-EFE7-44C2B69A4E97}"/>
                </a:ext>
              </a:extLst>
            </p:cNvPr>
            <p:cNvSpPr/>
            <p:nvPr/>
          </p:nvSpPr>
          <p:spPr>
            <a:xfrm>
              <a:off x="2994019" y="1587197"/>
              <a:ext cx="973213" cy="245708"/>
            </a:xfrm>
            <a:prstGeom prst="round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OCT-Model 1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EB5702-8822-D2EC-537C-A798EDB93056}"/>
                </a:ext>
              </a:extLst>
            </p:cNvPr>
            <p:cNvSpPr/>
            <p:nvPr/>
          </p:nvSpPr>
          <p:spPr>
            <a:xfrm>
              <a:off x="2931987" y="1357267"/>
              <a:ext cx="274320" cy="22860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1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7EF315-9FED-62F8-92AB-F4AFF849A8C1}"/>
                </a:ext>
              </a:extLst>
            </p:cNvPr>
            <p:cNvSpPr/>
            <p:nvPr/>
          </p:nvSpPr>
          <p:spPr>
            <a:xfrm>
              <a:off x="3206307" y="1357267"/>
              <a:ext cx="274320" cy="22860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2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00EBFA7-E60D-6683-C63A-A3D704104FFB}"/>
                </a:ext>
              </a:extLst>
            </p:cNvPr>
            <p:cNvSpPr/>
            <p:nvPr/>
          </p:nvSpPr>
          <p:spPr>
            <a:xfrm>
              <a:off x="5600318" y="667647"/>
              <a:ext cx="566928" cy="22860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Normal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39BAB33-9D8F-6992-013D-2ADB63358DDE}"/>
                </a:ext>
              </a:extLst>
            </p:cNvPr>
            <p:cNvSpPr/>
            <p:nvPr/>
          </p:nvSpPr>
          <p:spPr>
            <a:xfrm>
              <a:off x="4982113" y="903071"/>
              <a:ext cx="973213" cy="245708"/>
            </a:xfrm>
            <a:prstGeom prst="round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OCT-Model 1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2967A4-52B6-B9F2-DAF4-E053D5E33B11}"/>
                </a:ext>
              </a:extLst>
            </p:cNvPr>
            <p:cNvSpPr/>
            <p:nvPr/>
          </p:nvSpPr>
          <p:spPr>
            <a:xfrm>
              <a:off x="4826841" y="667647"/>
              <a:ext cx="274320" cy="22860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1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C1E684-E414-077B-B2E6-00BD70321031}"/>
                </a:ext>
              </a:extLst>
            </p:cNvPr>
            <p:cNvSpPr/>
            <p:nvPr/>
          </p:nvSpPr>
          <p:spPr>
            <a:xfrm>
              <a:off x="5103072" y="667647"/>
              <a:ext cx="274320" cy="22860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2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A84D7D-BF3E-0D3D-4E2C-2D0CBBC6B59D}"/>
                </a:ext>
              </a:extLst>
            </p:cNvPr>
            <p:cNvSpPr/>
            <p:nvPr/>
          </p:nvSpPr>
          <p:spPr>
            <a:xfrm>
              <a:off x="5356267" y="667647"/>
              <a:ext cx="274320" cy="22860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3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29B0F21-A0F9-8854-9E09-9F512E57EEF0}"/>
                </a:ext>
              </a:extLst>
            </p:cNvPr>
            <p:cNvSpPr/>
            <p:nvPr/>
          </p:nvSpPr>
          <p:spPr>
            <a:xfrm>
              <a:off x="3325176" y="2042091"/>
              <a:ext cx="566928" cy="22860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Normal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2509B87-4FC3-9690-AF21-E2EC1C8A159C}"/>
                </a:ext>
              </a:extLst>
            </p:cNvPr>
            <p:cNvSpPr/>
            <p:nvPr/>
          </p:nvSpPr>
          <p:spPr>
            <a:xfrm>
              <a:off x="2994019" y="2270691"/>
              <a:ext cx="973213" cy="245708"/>
            </a:xfrm>
            <a:prstGeom prst="round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OCT-Model 1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F6ABBF-28F8-25B6-2F7F-A1E73C8C3A8D}"/>
                </a:ext>
              </a:extLst>
            </p:cNvPr>
            <p:cNvSpPr/>
            <p:nvPr/>
          </p:nvSpPr>
          <p:spPr>
            <a:xfrm>
              <a:off x="3044396" y="2042091"/>
              <a:ext cx="274320" cy="22860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1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994BBB-50B2-E0E3-91D5-AF39D95B94C8}"/>
                </a:ext>
              </a:extLst>
            </p:cNvPr>
            <p:cNvSpPr/>
            <p:nvPr/>
          </p:nvSpPr>
          <p:spPr>
            <a:xfrm>
              <a:off x="1499965" y="1760879"/>
              <a:ext cx="566928" cy="22860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Normal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A18DE3B-69EE-3211-094E-63DEDE052B90}"/>
                </a:ext>
              </a:extLst>
            </p:cNvPr>
            <p:cNvSpPr/>
            <p:nvPr/>
          </p:nvSpPr>
          <p:spPr>
            <a:xfrm>
              <a:off x="1168808" y="1989479"/>
              <a:ext cx="973213" cy="245708"/>
            </a:xfrm>
            <a:prstGeom prst="round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OCT-Model 1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A8C12A4-4E17-D567-D3B2-79A1E140E16A}"/>
                </a:ext>
              </a:extLst>
            </p:cNvPr>
            <p:cNvSpPr/>
            <p:nvPr/>
          </p:nvSpPr>
          <p:spPr>
            <a:xfrm>
              <a:off x="1219185" y="1760879"/>
              <a:ext cx="274320" cy="22860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1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2AE2B12-1E8C-F207-CF7B-1033E7525760}"/>
                </a:ext>
              </a:extLst>
            </p:cNvPr>
            <p:cNvSpPr/>
            <p:nvPr/>
          </p:nvSpPr>
          <p:spPr>
            <a:xfrm>
              <a:off x="5469179" y="1357267"/>
              <a:ext cx="566928" cy="22860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Normal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9F2BDD7-9EB7-A58B-C1AA-9C4F63D716FC}"/>
                </a:ext>
              </a:extLst>
            </p:cNvPr>
            <p:cNvSpPr/>
            <p:nvPr/>
          </p:nvSpPr>
          <p:spPr>
            <a:xfrm>
              <a:off x="4982571" y="1587197"/>
              <a:ext cx="973213" cy="245708"/>
            </a:xfrm>
            <a:prstGeom prst="round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OCT-Model 1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4CA0A3E-7F71-8923-49DD-7969294A76A5}"/>
                </a:ext>
              </a:extLst>
            </p:cNvPr>
            <p:cNvSpPr/>
            <p:nvPr/>
          </p:nvSpPr>
          <p:spPr>
            <a:xfrm>
              <a:off x="4920539" y="1357267"/>
              <a:ext cx="274320" cy="22860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1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D3AA2DC-A2B3-3033-63F5-D8C811634A2A}"/>
                </a:ext>
              </a:extLst>
            </p:cNvPr>
            <p:cNvSpPr/>
            <p:nvPr/>
          </p:nvSpPr>
          <p:spPr>
            <a:xfrm>
              <a:off x="5194859" y="1357267"/>
              <a:ext cx="274320" cy="22860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2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31ADD61-23CF-C23B-AAA4-11C6AD0EF084}"/>
                </a:ext>
              </a:extLst>
            </p:cNvPr>
            <p:cNvSpPr/>
            <p:nvPr/>
          </p:nvSpPr>
          <p:spPr>
            <a:xfrm>
              <a:off x="5310394" y="2688737"/>
              <a:ext cx="566928" cy="22860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Normal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BC742AD-76B7-2A14-B650-D088D3367646}"/>
                </a:ext>
              </a:extLst>
            </p:cNvPr>
            <p:cNvSpPr/>
            <p:nvPr/>
          </p:nvSpPr>
          <p:spPr>
            <a:xfrm>
              <a:off x="4979237" y="2917337"/>
              <a:ext cx="973213" cy="245708"/>
            </a:xfrm>
            <a:prstGeom prst="round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OCT-Model 1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E29EF6-1D11-D323-E486-41F2B0B77B39}"/>
                </a:ext>
              </a:extLst>
            </p:cNvPr>
            <p:cNvSpPr/>
            <p:nvPr/>
          </p:nvSpPr>
          <p:spPr>
            <a:xfrm>
              <a:off x="5029614" y="2688737"/>
              <a:ext cx="274320" cy="22860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1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360A822-663E-8D64-1722-CF272EA618FA}"/>
                </a:ext>
              </a:extLst>
            </p:cNvPr>
            <p:cNvSpPr/>
            <p:nvPr/>
          </p:nvSpPr>
          <p:spPr>
            <a:xfrm>
              <a:off x="5469179" y="2013783"/>
              <a:ext cx="566928" cy="22860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Normal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3226186-0851-B1C2-06FE-C57F354F34F2}"/>
                </a:ext>
              </a:extLst>
            </p:cNvPr>
            <p:cNvSpPr/>
            <p:nvPr/>
          </p:nvSpPr>
          <p:spPr>
            <a:xfrm>
              <a:off x="4982571" y="2243713"/>
              <a:ext cx="973213" cy="245708"/>
            </a:xfrm>
            <a:prstGeom prst="round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OCT-Model 1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14FE18C-D673-D57C-0BDD-C690DA4DF960}"/>
                </a:ext>
              </a:extLst>
            </p:cNvPr>
            <p:cNvSpPr/>
            <p:nvPr/>
          </p:nvSpPr>
          <p:spPr>
            <a:xfrm>
              <a:off x="4920539" y="2013783"/>
              <a:ext cx="274320" cy="22860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1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7918CB4-B475-09E9-F579-45C7EAAC03DD}"/>
                </a:ext>
              </a:extLst>
            </p:cNvPr>
            <p:cNvSpPr/>
            <p:nvPr/>
          </p:nvSpPr>
          <p:spPr>
            <a:xfrm>
              <a:off x="5194859" y="2013783"/>
              <a:ext cx="274320" cy="22860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3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150F76F-30D9-9496-2B57-82C0A2BB3EF4}"/>
                </a:ext>
              </a:extLst>
            </p:cNvPr>
            <p:cNvCxnSpPr/>
            <p:nvPr/>
          </p:nvCxnSpPr>
          <p:spPr>
            <a:xfrm flipV="1">
              <a:off x="2204113" y="1585867"/>
              <a:ext cx="634621" cy="297524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C82BD29-1489-F39F-951D-15E770B625EC}"/>
                </a:ext>
              </a:extLst>
            </p:cNvPr>
            <p:cNvCxnSpPr>
              <a:cxnSpLocks/>
            </p:cNvCxnSpPr>
            <p:nvPr/>
          </p:nvCxnSpPr>
          <p:spPr>
            <a:xfrm>
              <a:off x="2215021" y="2129759"/>
              <a:ext cx="623550" cy="238484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17A37F9-4D27-A57D-2A03-C7407D0E168D}"/>
                </a:ext>
              </a:extLst>
            </p:cNvPr>
            <p:cNvCxnSpPr>
              <a:cxnSpLocks/>
            </p:cNvCxnSpPr>
            <p:nvPr/>
          </p:nvCxnSpPr>
          <p:spPr>
            <a:xfrm>
              <a:off x="4122517" y="1679343"/>
              <a:ext cx="673331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AB297A1-43BA-1FA6-102D-0507929B8A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517" y="1014015"/>
              <a:ext cx="620130" cy="457552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6F03B2B-6577-E4FE-5AE1-FC876E3A8FFD}"/>
                </a:ext>
              </a:extLst>
            </p:cNvPr>
            <p:cNvCxnSpPr>
              <a:cxnSpLocks/>
            </p:cNvCxnSpPr>
            <p:nvPr/>
          </p:nvCxnSpPr>
          <p:spPr>
            <a:xfrm>
              <a:off x="4069316" y="2270691"/>
              <a:ext cx="673331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D2EB95-2A6A-B4ED-60BF-6150BA8BB088}"/>
                </a:ext>
              </a:extLst>
            </p:cNvPr>
            <p:cNvCxnSpPr>
              <a:cxnSpLocks/>
            </p:cNvCxnSpPr>
            <p:nvPr/>
          </p:nvCxnSpPr>
          <p:spPr>
            <a:xfrm>
              <a:off x="4069316" y="2516399"/>
              <a:ext cx="757525" cy="465637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8BC0CE8-9A2A-840A-8F7C-A29AD3476C8B}"/>
                </a:ext>
              </a:extLst>
            </p:cNvPr>
            <p:cNvCxnSpPr>
              <a:cxnSpLocks/>
            </p:cNvCxnSpPr>
            <p:nvPr/>
          </p:nvCxnSpPr>
          <p:spPr>
            <a:xfrm>
              <a:off x="6279341" y="1014015"/>
              <a:ext cx="673331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7C6CC4D-748B-3075-04EC-3F6E1012AF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9341" y="604102"/>
              <a:ext cx="673331" cy="249905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DCE99E7-811A-FEF6-D59C-92F0A36C17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5076" y="1357267"/>
              <a:ext cx="706000" cy="125227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2E9B283-C986-F2D7-C2C1-3F69D74DDCE1}"/>
                </a:ext>
              </a:extLst>
            </p:cNvPr>
            <p:cNvCxnSpPr>
              <a:cxnSpLocks/>
            </p:cNvCxnSpPr>
            <p:nvPr/>
          </p:nvCxnSpPr>
          <p:spPr>
            <a:xfrm>
              <a:off x="6245984" y="1626502"/>
              <a:ext cx="653487" cy="154529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15587CA-51D4-52EE-2E1A-1F5A6E39A1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3139" y="2040561"/>
              <a:ext cx="706000" cy="125227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1642145-4D1E-FD8A-B49C-827124FC23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4047" y="2316620"/>
              <a:ext cx="653487" cy="154529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011A68B-6E29-78A9-7395-3E13BD150B83}"/>
                </a:ext>
              </a:extLst>
            </p:cNvPr>
            <p:cNvCxnSpPr>
              <a:cxnSpLocks/>
            </p:cNvCxnSpPr>
            <p:nvPr/>
          </p:nvCxnSpPr>
          <p:spPr>
            <a:xfrm>
              <a:off x="6195147" y="2831575"/>
              <a:ext cx="673331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247245B-A7BF-C056-55E6-D3B15E25041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147" y="2988571"/>
              <a:ext cx="733992" cy="26489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8FF628D-35F6-80DF-D901-542E0F4C01FE}"/>
                </a:ext>
              </a:extLst>
            </p:cNvPr>
            <p:cNvSpPr txBox="1"/>
            <p:nvPr/>
          </p:nvSpPr>
          <p:spPr>
            <a:xfrm rot="20069297">
              <a:off x="2141178" y="1424323"/>
              <a:ext cx="11372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adopt 2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9B04A9E-DD42-6A49-7838-D56D5D1743BD}"/>
                </a:ext>
              </a:extLst>
            </p:cNvPr>
            <p:cNvSpPr txBox="1"/>
            <p:nvPr/>
          </p:nvSpPr>
          <p:spPr>
            <a:xfrm rot="1296930">
              <a:off x="2212935" y="2095229"/>
              <a:ext cx="11372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abandon 2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38FF243-C0B0-E739-E11C-3F08743F8E95}"/>
                </a:ext>
              </a:extLst>
            </p:cNvPr>
            <p:cNvSpPr txBox="1"/>
            <p:nvPr/>
          </p:nvSpPr>
          <p:spPr>
            <a:xfrm rot="19424816">
              <a:off x="4018127" y="886645"/>
              <a:ext cx="11372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adopt 3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5FEA4F0-BB1C-CEEE-3429-DD1A1DA8F4D3}"/>
                </a:ext>
              </a:extLst>
            </p:cNvPr>
            <p:cNvSpPr txBox="1"/>
            <p:nvPr/>
          </p:nvSpPr>
          <p:spPr>
            <a:xfrm>
              <a:off x="4119140" y="1458250"/>
              <a:ext cx="11372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abandon 3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F16D9FD-136A-A6C4-53AD-F611422BABCF}"/>
                </a:ext>
              </a:extLst>
            </p:cNvPr>
            <p:cNvSpPr txBox="1"/>
            <p:nvPr/>
          </p:nvSpPr>
          <p:spPr>
            <a:xfrm rot="1798009">
              <a:off x="4095860" y="2641678"/>
              <a:ext cx="11372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abandon 3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83767E4-264A-6A24-AB40-07E00652E56D}"/>
                </a:ext>
              </a:extLst>
            </p:cNvPr>
            <p:cNvSpPr txBox="1"/>
            <p:nvPr/>
          </p:nvSpPr>
          <p:spPr>
            <a:xfrm>
              <a:off x="4120708" y="2054122"/>
              <a:ext cx="11372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adopt 3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C9FE468-2CE2-7563-424F-545F7F80491E}"/>
                </a:ext>
              </a:extLst>
            </p:cNvPr>
            <p:cNvSpPr txBox="1"/>
            <p:nvPr/>
          </p:nvSpPr>
          <p:spPr>
            <a:xfrm>
              <a:off x="6929894" y="434746"/>
              <a:ext cx="11372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…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E53D571-04D2-20F8-86C7-06223337E007}"/>
                </a:ext>
              </a:extLst>
            </p:cNvPr>
            <p:cNvSpPr txBox="1"/>
            <p:nvPr/>
          </p:nvSpPr>
          <p:spPr>
            <a:xfrm>
              <a:off x="6929894" y="832053"/>
              <a:ext cx="11372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…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E2605B5-D719-7B04-464F-2BE72EB9413C}"/>
                </a:ext>
              </a:extLst>
            </p:cNvPr>
            <p:cNvSpPr txBox="1"/>
            <p:nvPr/>
          </p:nvSpPr>
          <p:spPr>
            <a:xfrm>
              <a:off x="6955257" y="1213651"/>
              <a:ext cx="11372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…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41A3A33-E93A-A0A1-996C-5BC8620E39DF}"/>
                </a:ext>
              </a:extLst>
            </p:cNvPr>
            <p:cNvSpPr txBox="1"/>
            <p:nvPr/>
          </p:nvSpPr>
          <p:spPr>
            <a:xfrm>
              <a:off x="6929894" y="1590143"/>
              <a:ext cx="11372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…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89E237E-FDD6-8576-762A-C8B88EC10A4B}"/>
                </a:ext>
              </a:extLst>
            </p:cNvPr>
            <p:cNvSpPr txBox="1"/>
            <p:nvPr/>
          </p:nvSpPr>
          <p:spPr>
            <a:xfrm>
              <a:off x="6929894" y="1845104"/>
              <a:ext cx="11372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…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DCE4639-B8DA-7188-C477-6673FB35713C}"/>
                </a:ext>
              </a:extLst>
            </p:cNvPr>
            <p:cNvSpPr txBox="1"/>
            <p:nvPr/>
          </p:nvSpPr>
          <p:spPr>
            <a:xfrm>
              <a:off x="6929894" y="2268630"/>
              <a:ext cx="11372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…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187F468-158B-5A86-686F-4CA9B01E75C6}"/>
                </a:ext>
              </a:extLst>
            </p:cNvPr>
            <p:cNvSpPr txBox="1"/>
            <p:nvPr/>
          </p:nvSpPr>
          <p:spPr>
            <a:xfrm>
              <a:off x="6929894" y="2645122"/>
              <a:ext cx="11372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…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196DB65-2393-D633-DADE-16D6B8E1BBB8}"/>
                </a:ext>
              </a:extLst>
            </p:cNvPr>
            <p:cNvSpPr txBox="1"/>
            <p:nvPr/>
          </p:nvSpPr>
          <p:spPr>
            <a:xfrm>
              <a:off x="6929894" y="3067856"/>
              <a:ext cx="11372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…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rrow: Right 57">
              <a:extLst>
                <a:ext uri="{FF2B5EF4-FFF2-40B4-BE49-F238E27FC236}">
                  <a16:creationId xmlns:a16="http://schemas.microsoft.com/office/drawing/2014/main" id="{ABC08F91-585A-5C5A-5BAD-0515D278F69F}"/>
                </a:ext>
              </a:extLst>
            </p:cNvPr>
            <p:cNvSpPr/>
            <p:nvPr/>
          </p:nvSpPr>
          <p:spPr>
            <a:xfrm>
              <a:off x="7241811" y="1668760"/>
              <a:ext cx="765186" cy="439850"/>
            </a:xfrm>
            <a:prstGeom prst="rightArrow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CCF7153-142C-55E5-1F9E-F86643DD1412}"/>
                </a:ext>
              </a:extLst>
            </p:cNvPr>
            <p:cNvSpPr/>
            <p:nvPr/>
          </p:nvSpPr>
          <p:spPr>
            <a:xfrm>
              <a:off x="9372831" y="1630432"/>
              <a:ext cx="566928" cy="22860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Normal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E15512B1-1A3E-9324-375E-9FD02E6E8142}"/>
                </a:ext>
              </a:extLst>
            </p:cNvPr>
            <p:cNvSpPr/>
            <p:nvPr/>
          </p:nvSpPr>
          <p:spPr>
            <a:xfrm>
              <a:off x="8509927" y="1866229"/>
              <a:ext cx="973213" cy="245708"/>
            </a:xfrm>
            <a:prstGeom prst="round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OCT-Model 1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42B5DD-D00E-9957-2469-36C37084DA0D}"/>
                </a:ext>
              </a:extLst>
            </p:cNvPr>
            <p:cNvSpPr/>
            <p:nvPr/>
          </p:nvSpPr>
          <p:spPr>
            <a:xfrm>
              <a:off x="8068569" y="1630432"/>
              <a:ext cx="274320" cy="22860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1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B64CEE1-419B-EAFE-B394-45C85BB0B30B}"/>
                </a:ext>
              </a:extLst>
            </p:cNvPr>
            <p:cNvSpPr/>
            <p:nvPr/>
          </p:nvSpPr>
          <p:spPr>
            <a:xfrm>
              <a:off x="8344800" y="1630432"/>
              <a:ext cx="274320" cy="22860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2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1A0650C-B548-61B1-9C77-0FCC4A4A8B1A}"/>
                </a:ext>
              </a:extLst>
            </p:cNvPr>
            <p:cNvSpPr/>
            <p:nvPr/>
          </p:nvSpPr>
          <p:spPr>
            <a:xfrm>
              <a:off x="8619120" y="1630432"/>
              <a:ext cx="423174" cy="22860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…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DBA9501-3649-D7DE-DD87-1F0D71FD033B}"/>
                </a:ext>
              </a:extLst>
            </p:cNvPr>
            <p:cNvSpPr/>
            <p:nvPr/>
          </p:nvSpPr>
          <p:spPr>
            <a:xfrm>
              <a:off x="9047589" y="1630432"/>
              <a:ext cx="321895" cy="228600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K</a:t>
              </a: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1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695379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242</TotalTime>
  <Words>657</Words>
  <Application>Microsoft Office PowerPoint</Application>
  <PresentationFormat>宽屏</PresentationFormat>
  <Paragraphs>296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Arial</vt:lpstr>
      <vt:lpstr>Calibri</vt:lpstr>
      <vt:lpstr>Trebuchet MS</vt:lpstr>
      <vt:lpstr>Wingdings</vt:lpstr>
      <vt:lpstr>Wingdings 3</vt:lpstr>
      <vt:lpstr>平面</vt:lpstr>
      <vt:lpstr>Development of Ocular Disease Auxiliary Diagnosis System</vt:lpstr>
      <vt:lpstr>Background</vt:lpstr>
      <vt:lpstr>Purpose</vt:lpstr>
      <vt:lpstr>Model</vt:lpstr>
      <vt:lpstr>Abnormalities and Disease  OCT Abnormalities</vt:lpstr>
      <vt:lpstr>Abnormalities and Disease  Fundus Abnormalities</vt:lpstr>
      <vt:lpstr>Abnormalities and Disease  Diseases</vt:lpstr>
      <vt:lpstr>Back-end Model </vt:lpstr>
      <vt:lpstr>Back-end Model classifiers </vt:lpstr>
      <vt:lpstr>Back-end Model OCT-Model and Fundus-Model</vt:lpstr>
      <vt:lpstr>Back-end Model Diagnosis-Model – Fusion Timing</vt:lpstr>
      <vt:lpstr>Back-end Model Diagnosis-Model – Conversion Criteria</vt:lpstr>
      <vt:lpstr>Back-end Model Training</vt:lpstr>
      <vt:lpstr>Back-end Model Results</vt:lpstr>
      <vt:lpstr>Front-end UI</vt:lpstr>
      <vt:lpstr>Innovation</vt:lpstr>
      <vt:lpstr>Plan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Pan</dc:creator>
  <cp:lastModifiedBy>SIQI PAN</cp:lastModifiedBy>
  <cp:revision>29</cp:revision>
  <dcterms:created xsi:type="dcterms:W3CDTF">2024-03-23T09:50:05Z</dcterms:created>
  <dcterms:modified xsi:type="dcterms:W3CDTF">2024-06-18T08:28:26Z</dcterms:modified>
</cp:coreProperties>
</file>