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2EA776-6486-409F-9E42-BD4FCC6A44A1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35DDD2-5AEF-4CE6-93B6-6FB9C678CC40}" type="datetime1">
              <a:rPr lang="pt-BR" smtClean="0"/>
              <a:t>12/12/2024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0DF503-732B-4721-AC20-D30104D5F450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75331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376326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EB9173-D618-48E2-BAA6-9B20DA9854D6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044890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9302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64213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E96C44-523A-4872-94D5-24CBDA5A9CC6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9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1166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56718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E1FA99-845B-4C70-A7F6-30DFC6887F18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5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21B2C5-876A-49CE-ABA3-C1DCCF367A6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8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7977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B8ECB5-1E4B-48B5-BE59-C94C33D986AE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5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8366F3-1C7E-4E4B-910E-50900CEA2133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7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D740CA-AC13-4698-BFA2-D15C37DF415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8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xícara, café, comida e bebida&#10;&#10;Descrição gerada automaticamente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028" y="1606378"/>
            <a:ext cx="9778314" cy="618946"/>
          </a:xfrm>
        </p:spPr>
        <p:txBody>
          <a:bodyPr rtlCol="0">
            <a:noAutofit/>
          </a:bodyPr>
          <a:lstStyle/>
          <a:p>
            <a:pPr rtl="0"/>
            <a:r>
              <a:rPr lang="pt-BR" sz="3600" b="1" i="0" dirty="0">
                <a:solidFill>
                  <a:srgbClr val="10001F"/>
                </a:solidFill>
                <a:effectLst/>
                <a:latin typeface="Poppins" panose="00000500000000000000" pitchFamily="2" charset="0"/>
              </a:rPr>
              <a:t>Machine Learning 1: Conceitos Primários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607" y="2730024"/>
            <a:ext cx="5329881" cy="1397951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>
                <a:solidFill>
                  <a:srgbClr val="B54C2D"/>
                </a:solidFill>
              </a:rPr>
              <a:t>Atividade do módulo 2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5CCB4-DDD2-20D6-A21F-3B4FA473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41" y="446088"/>
            <a:ext cx="3505199" cy="976312"/>
          </a:xfrm>
        </p:spPr>
        <p:txBody>
          <a:bodyPr anchor="t">
            <a:normAutofit/>
          </a:bodyPr>
          <a:lstStyle/>
          <a:p>
            <a:pPr algn="ctr"/>
            <a:r>
              <a:rPr lang="pt-BR" sz="2200" b="0" i="0" dirty="0">
                <a:solidFill>
                  <a:srgbClr val="22053D"/>
                </a:solidFill>
                <a:effectLst/>
                <a:latin typeface="Poppins" panose="00000500000000000000" pitchFamily="2" charset="0"/>
              </a:rPr>
              <a:t>Conceitos de </a:t>
            </a:r>
            <a:br>
              <a:rPr lang="pt-BR" sz="2200" b="0" i="0" dirty="0">
                <a:solidFill>
                  <a:srgbClr val="22053D"/>
                </a:solidFill>
                <a:effectLst/>
                <a:latin typeface="Poppins" panose="00000500000000000000" pitchFamily="2" charset="0"/>
              </a:rPr>
            </a:br>
            <a:r>
              <a:rPr lang="pt-BR" sz="2200" b="0" i="0" dirty="0">
                <a:solidFill>
                  <a:srgbClr val="22053D"/>
                </a:solidFill>
                <a:effectLst/>
                <a:latin typeface="Poppins" panose="00000500000000000000" pitchFamily="2" charset="0"/>
              </a:rPr>
              <a:t>Machine Learning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7A5E2-0800-760A-D6E4-74BD8FA4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725" y="446088"/>
            <a:ext cx="7253888" cy="5965823"/>
          </a:xfrm>
        </p:spPr>
        <p:txBody>
          <a:bodyPr anchor="t">
            <a:normAutofit fontScale="40000" lnSpcReduction="20000"/>
          </a:bodyPr>
          <a:lstStyle/>
          <a:p>
            <a:r>
              <a:rPr lang="pt-BR" sz="4800" dirty="0"/>
              <a:t>Machine Learning (ML) é uma parte da IA que desenvolve modelos de aprendizagem capazes de melhorar o desempenho de tarefas sem programação prévia. </a:t>
            </a:r>
          </a:p>
          <a:p>
            <a:r>
              <a:rPr lang="pt-BR" sz="4800" dirty="0"/>
              <a:t>Como principais características, estão o aprendizado baseado em dados, a capacidade de generalização e autonomia. Existem quatro tipos de ML mais utilizados:</a:t>
            </a:r>
          </a:p>
          <a:p>
            <a:pPr>
              <a:buFont typeface="+mj-lt"/>
              <a:buAutoNum type="arabicPeriod"/>
            </a:pPr>
            <a:r>
              <a:rPr lang="pt-BR" sz="4800" b="1" dirty="0"/>
              <a:t>Supervisionado</a:t>
            </a:r>
            <a:r>
              <a:rPr lang="pt-BR" sz="4800" dirty="0"/>
              <a:t>: Aprendizado através de dados rotulados, como classificação e regressão.</a:t>
            </a:r>
          </a:p>
          <a:p>
            <a:pPr>
              <a:buFont typeface="+mj-lt"/>
              <a:buAutoNum type="arabicPeriod"/>
            </a:pPr>
            <a:r>
              <a:rPr lang="pt-BR" sz="4800" b="1" dirty="0"/>
              <a:t>Não Supervisionado</a:t>
            </a:r>
            <a:r>
              <a:rPr lang="pt-BR" sz="4800" dirty="0"/>
              <a:t>: Explora existência de padrões em dados não rotulados, como clusterização.</a:t>
            </a:r>
          </a:p>
          <a:p>
            <a:pPr>
              <a:buFont typeface="+mj-lt"/>
              <a:buAutoNum type="arabicPeriod"/>
            </a:pPr>
            <a:r>
              <a:rPr lang="pt-BR" sz="4800" b="1" dirty="0"/>
              <a:t>Reforço</a:t>
            </a:r>
            <a:r>
              <a:rPr lang="pt-BR" sz="4800" dirty="0"/>
              <a:t>: Aprende com tentativas e erro, usado principalmente em jogos e robôs.</a:t>
            </a:r>
          </a:p>
          <a:p>
            <a:pPr>
              <a:buFont typeface="+mj-lt"/>
              <a:buAutoNum type="arabicPeriod"/>
            </a:pPr>
            <a:r>
              <a:rPr lang="pt-BR" sz="4800" b="1" dirty="0"/>
              <a:t>Semi-Supervisionado</a:t>
            </a:r>
            <a:r>
              <a:rPr lang="pt-BR" sz="4800" dirty="0"/>
              <a:t>: Combina dados rotulados e não rotulados.</a:t>
            </a:r>
          </a:p>
          <a:p>
            <a:r>
              <a:rPr lang="pt-BR" sz="4800" dirty="0"/>
              <a:t>As aplicações mais utilizadas são: reconhecimento de voz/imagem, sistemas de recomendação, veículos autônomos e para detecção de fraudes. </a:t>
            </a:r>
          </a:p>
          <a:p>
            <a:r>
              <a:rPr lang="pt-BR" sz="4800" dirty="0"/>
              <a:t>ML também é amplamente utilizado pela sua eficiência em resolver problemas complexos com grandes volumes de dados.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A078B8-E907-8BB0-59FD-53E9FA3B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B8ECB5-1E4B-48B5-BE59-C94C33D986AE}" type="datetime1">
              <a:rPr lang="pt-BR" smtClean="0"/>
              <a:t>12/12/2024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622704-51EB-4145-EB7C-AE39B81F4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3" y="1638807"/>
            <a:ext cx="3544472" cy="47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8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E1CE-E932-6559-A2D1-054F5B2A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52257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0" i="0" dirty="0">
                <a:solidFill>
                  <a:srgbClr val="22053D"/>
                </a:solidFill>
                <a:effectLst/>
                <a:latin typeface="Poppins" panose="00000500000000000000" pitchFamily="2" charset="0"/>
              </a:rPr>
              <a:t>Diferencie modelos descritivos de modelos preditivos.</a:t>
            </a:r>
            <a:br>
              <a:rPr lang="pt-BR" b="0" i="0" dirty="0">
                <a:solidFill>
                  <a:srgbClr val="22053D"/>
                </a:solidFill>
                <a:effectLst/>
                <a:latin typeface="Poppins" panose="00000500000000000000" pitchFamily="2" charset="0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792F6A-E1AC-992D-D748-1AEE80DB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3268" y="1633147"/>
            <a:ext cx="3992732" cy="576262"/>
          </a:xfrm>
        </p:spPr>
        <p:txBody>
          <a:bodyPr anchor="ctr"/>
          <a:lstStyle/>
          <a:p>
            <a:r>
              <a:rPr lang="pt-BR" dirty="0">
                <a:solidFill>
                  <a:srgbClr val="22053D"/>
                </a:solidFill>
                <a:latin typeface="Poppins" panose="00000500000000000000" pitchFamily="2" charset="0"/>
              </a:rPr>
              <a:t>M</a:t>
            </a:r>
            <a:r>
              <a:rPr lang="pt-BR" b="0" i="0" dirty="0">
                <a:solidFill>
                  <a:srgbClr val="22053D"/>
                </a:solidFill>
                <a:effectLst/>
                <a:latin typeface="Poppins" panose="00000500000000000000" pitchFamily="2" charset="0"/>
              </a:rPr>
              <a:t>odelos descritivos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98FF21-8263-8CFE-3514-2B9A7AF65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2325" y="2234369"/>
            <a:ext cx="5183189" cy="4266464"/>
          </a:xfrm>
        </p:spPr>
        <p:txBody>
          <a:bodyPr>
            <a:normAutofit/>
          </a:bodyPr>
          <a:lstStyle/>
          <a:p>
            <a:r>
              <a:rPr lang="pt-BR" sz="1400" dirty="0"/>
              <a:t>Os modelos descritivos de Machine Learning identificam padrões, relações ou estruturas ocultas em conjuntos de dados, sem a necessidade de rótulos ou respostas específicas. Tem como objetivo descrever e entender os dados, em vez de fazer previsões. Exemplos incluem algoritmos de </a:t>
            </a:r>
            <a:r>
              <a:rPr lang="pt-BR" sz="1400" b="1" dirty="0"/>
              <a:t>clusterização</a:t>
            </a:r>
            <a:r>
              <a:rPr lang="pt-BR" sz="1400" dirty="0"/>
              <a:t> (como K-</a:t>
            </a:r>
            <a:r>
              <a:rPr lang="pt-BR" sz="1400" dirty="0" err="1"/>
              <a:t>Means</a:t>
            </a:r>
            <a:r>
              <a:rPr lang="pt-BR" sz="1400" dirty="0"/>
              <a:t>) e </a:t>
            </a:r>
            <a:r>
              <a:rPr lang="pt-BR" sz="1400" b="1" dirty="0"/>
              <a:t>redução de dimensionalidade</a:t>
            </a:r>
            <a:r>
              <a:rPr lang="pt-BR" sz="1400" dirty="0"/>
              <a:t> (como PCA), que organizam ou simplificam os dados para facilitar sua análise.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7BDFB0-D8EA-8208-A580-C06E3585A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10" y="1633147"/>
            <a:ext cx="3999001" cy="576262"/>
          </a:xfrm>
        </p:spPr>
        <p:txBody>
          <a:bodyPr anchor="ctr"/>
          <a:lstStyle/>
          <a:p>
            <a:r>
              <a:rPr lang="pt-BR" dirty="0">
                <a:solidFill>
                  <a:srgbClr val="22053D"/>
                </a:solidFill>
                <a:latin typeface="Poppins" panose="00000500000000000000" pitchFamily="2" charset="0"/>
              </a:rPr>
              <a:t>M</a:t>
            </a:r>
            <a:r>
              <a:rPr lang="pt-BR" b="0" i="0" dirty="0">
                <a:solidFill>
                  <a:srgbClr val="22053D"/>
                </a:solidFill>
                <a:effectLst/>
                <a:latin typeface="Poppins" panose="00000500000000000000" pitchFamily="2" charset="0"/>
              </a:rPr>
              <a:t>odelos preditivos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D026043-0C1C-C763-E067-8F6F4EFFD6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36" y="4353359"/>
            <a:ext cx="4477264" cy="1836807"/>
          </a:xfr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5D0296-191E-4448-45F6-2C6F295D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E1FA99-845B-4C70-A7F6-30DFC6887F18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B3B98CFE-E977-2D86-B743-63E34EFB9489}"/>
              </a:ext>
            </a:extLst>
          </p:cNvPr>
          <p:cNvSpPr txBox="1">
            <a:spLocks/>
          </p:cNvSpPr>
          <p:nvPr/>
        </p:nvSpPr>
        <p:spPr>
          <a:xfrm>
            <a:off x="6425514" y="2209409"/>
            <a:ext cx="5183189" cy="426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/>
              <a:t>Modelos preditivos de Machine Learning servem para prever resultados futuros ou desconhecidos através de dados históricos. Consiste em aprender a relação entre entradas e saídas em dados rotulados e aplicar esse conhecimento a novos dados. Exemplos incluem </a:t>
            </a:r>
            <a:r>
              <a:rPr lang="pt-BR" sz="1400" b="1" dirty="0"/>
              <a:t>regressão</a:t>
            </a:r>
            <a:r>
              <a:rPr lang="pt-BR" sz="1400" dirty="0"/>
              <a:t> (previsão de valores numéricos, como preços) e </a:t>
            </a:r>
            <a:r>
              <a:rPr lang="pt-BR" sz="1400" b="1" dirty="0"/>
              <a:t>classificação</a:t>
            </a:r>
            <a:r>
              <a:rPr lang="pt-BR" sz="1400" dirty="0"/>
              <a:t> (identificação de categorias, como spam ou não spam).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9A2FE31-0D12-8885-6026-A4527F24C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28" y="4367601"/>
            <a:ext cx="4806778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4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5D3AA-514F-22B0-F662-FE52B6BC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083" y="357167"/>
            <a:ext cx="9906835" cy="1167585"/>
          </a:xfrm>
        </p:spPr>
        <p:txBody>
          <a:bodyPr>
            <a:noAutofit/>
          </a:bodyPr>
          <a:lstStyle/>
          <a:p>
            <a:r>
              <a:rPr lang="pt-BR" sz="3200" b="0" i="0" dirty="0">
                <a:solidFill>
                  <a:srgbClr val="22053D"/>
                </a:solidFill>
                <a:effectLst/>
                <a:latin typeface="Poppins" panose="00000500000000000000" pitchFamily="2" charset="0"/>
              </a:rPr>
              <a:t>Aplicações de modelos de machine learning voltados para área de </a:t>
            </a:r>
            <a:r>
              <a:rPr lang="pt-BR" sz="3200" dirty="0">
                <a:solidFill>
                  <a:srgbClr val="22053D"/>
                </a:solidFill>
                <a:latin typeface="Poppins" panose="00000500000000000000" pitchFamily="2" charset="0"/>
              </a:rPr>
              <a:t>Mercado Financeiro.</a:t>
            </a:r>
            <a:br>
              <a:rPr lang="pt-BR" sz="3200" dirty="0">
                <a:solidFill>
                  <a:srgbClr val="22053D"/>
                </a:solidFill>
                <a:latin typeface="Poppins" panose="00000500000000000000" pitchFamily="2" charset="0"/>
              </a:rPr>
            </a:br>
            <a:br>
              <a:rPr lang="pt-BR" sz="2000" dirty="0"/>
            </a:br>
            <a:br>
              <a:rPr lang="pt-BR" sz="2400" b="0" i="0" dirty="0">
                <a:solidFill>
                  <a:srgbClr val="22053D"/>
                </a:solidFill>
                <a:effectLst/>
                <a:latin typeface="Poppins" panose="00000500000000000000" pitchFamily="2" charset="0"/>
              </a:rPr>
            </a:b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F5FE3-5D52-712F-B3B0-A51E00905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90" y="2122103"/>
            <a:ext cx="3426940" cy="3777622"/>
          </a:xfrm>
        </p:spPr>
        <p:txBody>
          <a:bodyPr>
            <a:normAutofit/>
          </a:bodyPr>
          <a:lstStyle/>
          <a:p>
            <a:r>
              <a:rPr lang="pt-BR" sz="1400" b="1" dirty="0"/>
              <a:t>Negociação Algorítmica (Trading Algorítmico)</a:t>
            </a:r>
            <a:r>
              <a:rPr lang="pt-BR" sz="1400" dirty="0"/>
              <a:t>: Analisam grandes volumes de dados em tempo real para identificar oportunidades de compra e venda de ativos financeiros, otimizando estratégias de trading.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B43E96-C3E6-265E-0768-8CBA887B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8988A43-9876-2315-F07A-5BC9BF7B6393}"/>
              </a:ext>
            </a:extLst>
          </p:cNvPr>
          <p:cNvSpPr txBox="1">
            <a:spLocks/>
          </p:cNvSpPr>
          <p:nvPr/>
        </p:nvSpPr>
        <p:spPr>
          <a:xfrm>
            <a:off x="4201296" y="2116550"/>
            <a:ext cx="359581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Análise de Sentimento do Mercado</a:t>
            </a:r>
            <a:r>
              <a:rPr lang="pt-BR" sz="1400" dirty="0"/>
              <a:t>: Uso de algoritmos para interpretar notícias, redes sociais e outros textos, identificando o sentimento geral (positivo ou negativo) sobre ativos ou o mercado.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58BF4CA-200F-185E-4149-B3F3F15B79D4}"/>
              </a:ext>
            </a:extLst>
          </p:cNvPr>
          <p:cNvSpPr txBox="1">
            <a:spLocks/>
          </p:cNvSpPr>
          <p:nvPr/>
        </p:nvSpPr>
        <p:spPr>
          <a:xfrm>
            <a:off x="7837846" y="2120666"/>
            <a:ext cx="368278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Gestão de Riscos</a:t>
            </a:r>
            <a:r>
              <a:rPr lang="pt-BR" sz="1400" dirty="0"/>
              <a:t>: Modelos que avaliam riscos de mercado, crédito ou liquidez, ajudando instituições financeiras a tomar decisões mais seguras e alinhadas ao perfil de risco.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76ACEEC-D2E5-CA81-245B-7CDB6E96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7" y="4093656"/>
            <a:ext cx="3002061" cy="177160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10ECA1C-3CEA-D0A3-FB19-FC0ACC2E8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0016" y="4113852"/>
            <a:ext cx="2846036" cy="175140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413C2F7-3743-6662-8915-253CDC168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06" y="4072582"/>
            <a:ext cx="3002061" cy="17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D410CCF-02FD-8DCA-8643-40A1C8E7A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3" y="1717589"/>
            <a:ext cx="4104460" cy="4412847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016EA2-4DF3-DD51-1D97-550E083F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B8ECB5-1E4B-48B5-BE59-C94C33D986AE}" type="datetime1">
              <a:rPr lang="pt-BR" smtClean="0"/>
              <a:t>12/12/2024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43ABD33-6ED4-CD4A-128C-67C032E2ED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647038" y="526064"/>
            <a:ext cx="5860857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etapas do CRISP-DM (Cross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Mining) são aplicadas à gestão de riscos da seguinte forma: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Entendimento do Negócio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 acordo com os objetivos do projeto, prever riscos financeiros, detectar fraudes ou avaliar a probabilidade de inadimplência. Definir métricas-chave para medir o sucesso da gestão de riscos.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pt-BR" altLang="pt-B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Entendimento dos Dados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Coletar dados relevantes: históricos financeiros, transações, comportamentos de clientes e eventos de risco anteriores. Analisar a qualidade, integridade e relevância dos dados para serem utilizados no projeto.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pt-BR" altLang="pt-B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Preparação dos Dados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Limpar e transformar os dados, corrigir valores ausentes ou inconsistentes, normalizar variáveis e criar novos atributos (features) que possam melhorar o desempenho do modelo.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pt-BR" altLang="pt-B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Modelagem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Selecionar algoritmos adequados para o problema, como árvores de decisão, redes neurais ou regressão logística, treinar modelos para prever e categorizar riscos e ajustar os parâmetros dos modelos para obter melhores resultados.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pt-BR" altLang="pt-B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Avaliação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Validar o desempenho do modelo com métricas como acurácia, recall e F1-score. Verificar se o modelo atende aos objetivos de gestão de riscos definidos na primeira etapa e se é robusto o suficiente para novos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Implantação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Integrar o modelo nos sistemas de gestão de riscos, como dashboards ou plataformas de monitoramento em tempo real. Monitorar continuamente o desempenho do modelo e atualizar periodicamente os dados e algoritmos para manter a precisão.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 processo permite identificar e mitigar riscos de forma proativa e baseada em dados, aumentando a eficiência e a segurança das decisões.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2760C31-1AE1-E5BA-761C-BA9D9AE221FD}"/>
              </a:ext>
            </a:extLst>
          </p:cNvPr>
          <p:cNvSpPr txBox="1">
            <a:spLocks/>
          </p:cNvSpPr>
          <p:nvPr/>
        </p:nvSpPr>
        <p:spPr>
          <a:xfrm>
            <a:off x="1742303" y="563135"/>
            <a:ext cx="3682785" cy="53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200" dirty="0">
                <a:solidFill>
                  <a:srgbClr val="22053D"/>
                </a:solidFill>
                <a:latin typeface="Poppins" panose="00000500000000000000" pitchFamily="2" charset="0"/>
              </a:rPr>
              <a:t>Aplicação do CRISP-DM para gestão de riscos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141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E543C1-8BC2-1696-40C6-6CCF5C6BF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xícara, café, comida e bebida&#10;&#10;Descrição gerada automaticamente">
            <a:extLst>
              <a:ext uri="{FF2B5EF4-FFF2-40B4-BE49-F238E27FC236}">
                <a16:creationId xmlns:a16="http://schemas.microsoft.com/office/drawing/2014/main" id="{EECB0AD9-8B17-1B70-C729-922573F1F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F576493-3DB8-266F-9494-CCB4EF341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348" y="2730024"/>
            <a:ext cx="4386647" cy="1397951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>
                <a:solidFill>
                  <a:srgbClr val="B54C2D"/>
                </a:solidFill>
              </a:rPr>
              <a:t>Muito Obrigado !</a:t>
            </a:r>
          </a:p>
        </p:txBody>
      </p:sp>
    </p:spTree>
    <p:extLst>
      <p:ext uri="{BB962C8B-B14F-4D97-AF65-F5344CB8AC3E}">
        <p14:creationId xmlns:p14="http://schemas.microsoft.com/office/powerpoint/2010/main" val="83427250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135</TotalTime>
  <Words>701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Poppins</vt:lpstr>
      <vt:lpstr>Wingdings 3</vt:lpstr>
      <vt:lpstr>Cacho</vt:lpstr>
      <vt:lpstr>Machine Learning 1: Conceitos Primários</vt:lpstr>
      <vt:lpstr>Conceitos de  Machine Learning</vt:lpstr>
      <vt:lpstr>Diferencie modelos descritivos de modelos preditivos. </vt:lpstr>
      <vt:lpstr>Aplicações de modelos de machine learning voltados para área de Mercado Financeiro.  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Edison Bitencourt de Almeida</dc:creator>
  <cp:lastModifiedBy>Edison Bitencourt de Almeida</cp:lastModifiedBy>
  <cp:revision>11</cp:revision>
  <cp:lastPrinted>2024-12-12T22:41:17Z</cp:lastPrinted>
  <dcterms:created xsi:type="dcterms:W3CDTF">2024-12-11T17:25:10Z</dcterms:created>
  <dcterms:modified xsi:type="dcterms:W3CDTF">2024-12-12T22:41:17Z</dcterms:modified>
</cp:coreProperties>
</file>