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59" r:id="rId3"/>
    <p:sldId id="257" r:id="rId4"/>
    <p:sldId id="277" r:id="rId5"/>
    <p:sldId id="278" r:id="rId6"/>
    <p:sldId id="276" r:id="rId7"/>
    <p:sldId id="271" r:id="rId8"/>
    <p:sldId id="279" r:id="rId9"/>
    <p:sldId id="260" r:id="rId10"/>
    <p:sldId id="283" r:id="rId11"/>
    <p:sldId id="284" r:id="rId12"/>
    <p:sldId id="287" r:id="rId13"/>
    <p:sldId id="28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D84FA91-D27E-42E2-BB5A-FA62F15F97F8}">
          <p14:sldIdLst>
            <p14:sldId id="256"/>
            <p14:sldId id="259"/>
          </p14:sldIdLst>
        </p14:section>
        <p14:section name="DISEÑO HTML" id="{3244B7E2-1D31-40EC-BF5F-B825C3EAEABA}">
          <p14:sldIdLst>
            <p14:sldId id="257"/>
            <p14:sldId id="277"/>
            <p14:sldId id="278"/>
            <p14:sldId id="276"/>
            <p14:sldId id="271"/>
            <p14:sldId id="279"/>
          </p14:sldIdLst>
        </p14:section>
        <p14:section name="LENGUAJES DE MARCADO" id="{CC48963A-58B5-40D6-AF2D-6ADD5BFC9621}">
          <p14:sldIdLst>
            <p14:sldId id="260"/>
            <p14:sldId id="283"/>
          </p14:sldIdLst>
        </p14:section>
        <p14:section name="ESTRUCTURA DE UN DOCUMENTO" id="{601641A7-9137-499F-84E1-4BE26FC54A7E}">
          <p14:sldIdLst>
            <p14:sldId id="284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707" autoAdjust="0"/>
  </p:normalViewPr>
  <p:slideViewPr>
    <p:cSldViewPr>
      <p:cViewPr varScale="1">
        <p:scale>
          <a:sx n="61" d="100"/>
          <a:sy n="61" d="100"/>
        </p:scale>
        <p:origin x="102" y="10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29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slide" Target="../slides/slide9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399245-CCA7-40DA-AE58-6DD3C04A0597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1#1" csCatId="colorful" phldr="1"/>
      <dgm:spPr/>
      <dgm:t>
        <a:bodyPr/>
        <a:lstStyle/>
        <a:p>
          <a:endParaRPr lang="es-ES"/>
        </a:p>
      </dgm:t>
    </dgm:pt>
    <dgm:pt modelId="{93A1258A-2DBD-4D6A-8C9B-8744F1669A57}">
      <dgm:prSet phldrT="[Texto]" custT="1"/>
      <dgm:spPr>
        <a:effectLst>
          <a:outerShdw blurRad="40000" dist="20000" dir="5400000" rotWithShape="0">
            <a:srgbClr val="000000">
              <a:alpha val="55000"/>
            </a:srgbClr>
          </a:outerShdw>
        </a:effectLst>
      </dgm:spPr>
      <dgm:t>
        <a:bodyPr/>
        <a:lstStyle/>
        <a:p>
          <a:r>
            <a:rPr lang="es-ES" sz="2800" dirty="0">
              <a:effectLst>
                <a:outerShdw blurRad="50800" dist="38100" dir="10800000" algn="r" rotWithShape="0">
                  <a:prstClr val="black">
                    <a:alpha val="55000"/>
                  </a:prstClr>
                </a:outerShdw>
              </a:effectLst>
            </a:rPr>
            <a:t>DISEÑO WEB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22AE069-3E56-4FF2-B32A-0DA64AE7C319}" type="parTrans" cxnId="{A6D4D9C2-DBED-440A-8D38-B6E11265E820}">
      <dgm:prSet/>
      <dgm:spPr/>
      <dgm:t>
        <a:bodyPr/>
        <a:lstStyle/>
        <a:p>
          <a:endParaRPr lang="es-ES"/>
        </a:p>
      </dgm:t>
    </dgm:pt>
    <dgm:pt modelId="{44CDDA20-BD83-4122-8E92-37CABF604C45}" type="sibTrans" cxnId="{A6D4D9C2-DBED-440A-8D38-B6E11265E820}">
      <dgm:prSet/>
      <dgm:spPr/>
      <dgm:t>
        <a:bodyPr/>
        <a:lstStyle/>
        <a:p>
          <a:endParaRPr lang="es-ES"/>
        </a:p>
      </dgm:t>
    </dgm:pt>
    <dgm:pt modelId="{74857CFB-00CF-44B0-BFFD-39DD5E466E08}">
      <dgm:prSet phldrT="[Texto]" custT="1"/>
      <dgm:spPr>
        <a:effectLst>
          <a:outerShdw blurRad="40000" dist="20000" dir="5400000" rotWithShape="0">
            <a:srgbClr val="000000">
              <a:alpha val="55000"/>
            </a:srgbClr>
          </a:outerShdw>
        </a:effectLst>
      </dgm:spPr>
      <dgm:t>
        <a:bodyPr/>
        <a:lstStyle/>
        <a:p>
          <a:r>
            <a:rPr lang="es-ES" sz="2800" dirty="0">
              <a:effectLst>
                <a:outerShdw blurRad="50800" dist="38100" dir="10800000" algn="r" rotWithShape="0">
                  <a:prstClr val="black">
                    <a:alpha val="55000"/>
                  </a:prstClr>
                </a:outerShdw>
              </a:effectLst>
            </a:rPr>
            <a:t>LENGUAJES DE MARCADO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DB994E85-F140-4B61-8E57-A206AABA4792}" type="parTrans" cxnId="{1D40D6CE-2FFA-407A-BA4B-E747E63B16EE}">
      <dgm:prSet/>
      <dgm:spPr/>
      <dgm:t>
        <a:bodyPr/>
        <a:lstStyle/>
        <a:p>
          <a:endParaRPr lang="es-ES"/>
        </a:p>
      </dgm:t>
    </dgm:pt>
    <dgm:pt modelId="{E7254014-B436-430A-8FFF-F69DB2180630}" type="sibTrans" cxnId="{1D40D6CE-2FFA-407A-BA4B-E747E63B16EE}">
      <dgm:prSet/>
      <dgm:spPr/>
      <dgm:t>
        <a:bodyPr/>
        <a:lstStyle/>
        <a:p>
          <a:endParaRPr lang="es-ES"/>
        </a:p>
      </dgm:t>
    </dgm:pt>
    <dgm:pt modelId="{070E2205-5C68-445C-85D6-D964B373BA6D}">
      <dgm:prSet phldrT="[Texto]" custT="1"/>
      <dgm:spPr>
        <a:effectLst>
          <a:outerShdw blurRad="40000" dist="20000" dir="5400000" rotWithShape="0">
            <a:srgbClr val="000000">
              <a:alpha val="55000"/>
            </a:srgbClr>
          </a:outerShdw>
        </a:effectLst>
      </dgm:spPr>
      <dgm:t>
        <a:bodyPr/>
        <a:lstStyle/>
        <a:p>
          <a:r>
            <a:rPr lang="es-ES" sz="2800" dirty="0">
              <a:solidFill>
                <a:schemeClr val="bg1">
                  <a:lumMod val="9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rPr>
            <a:t>ESTRUCTURA GENERAL</a:t>
          </a:r>
          <a:endParaRPr lang="es-ES" sz="2800" dirty="0">
            <a:effectLst>
              <a:outerShdw blurRad="50800" dist="38100" dir="10800000" algn="r" rotWithShape="0">
                <a:prstClr val="black">
                  <a:alpha val="55000"/>
                </a:prstClr>
              </a:outerShdw>
            </a:effectLst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D58768E8-6BA4-496C-918D-D0BC19213670}" type="parTrans" cxnId="{399B0CA2-78A9-499A-88D8-2839FA8CF201}">
      <dgm:prSet/>
      <dgm:spPr/>
      <dgm:t>
        <a:bodyPr/>
        <a:lstStyle/>
        <a:p>
          <a:endParaRPr lang="es-ES"/>
        </a:p>
      </dgm:t>
    </dgm:pt>
    <dgm:pt modelId="{0C4348C8-7FDB-468D-9F6A-B90E83A58E3F}" type="sibTrans" cxnId="{399B0CA2-78A9-499A-88D8-2839FA8CF201}">
      <dgm:prSet/>
      <dgm:spPr/>
      <dgm:t>
        <a:bodyPr/>
        <a:lstStyle/>
        <a:p>
          <a:endParaRPr lang="es-ES"/>
        </a:p>
      </dgm:t>
    </dgm:pt>
    <dgm:pt modelId="{AAEC26E3-44CC-4506-9DA9-DB1588CFADF3}" type="pres">
      <dgm:prSet presAssocID="{AA399245-CCA7-40DA-AE58-6DD3C04A0597}" presName="Name0" presStyleCnt="0">
        <dgm:presLayoutVars>
          <dgm:chMax val="7"/>
          <dgm:chPref val="7"/>
          <dgm:dir/>
        </dgm:presLayoutVars>
      </dgm:prSet>
      <dgm:spPr/>
    </dgm:pt>
    <dgm:pt modelId="{40C4BFD7-C51D-4776-A255-6AED6E3E3E1A}" type="pres">
      <dgm:prSet presAssocID="{AA399245-CCA7-40DA-AE58-6DD3C04A0597}" presName="Name1" presStyleCnt="0"/>
      <dgm:spPr/>
    </dgm:pt>
    <dgm:pt modelId="{78F6E819-4E46-485D-9F43-AD10B6836719}" type="pres">
      <dgm:prSet presAssocID="{AA399245-CCA7-40DA-AE58-6DD3C04A0597}" presName="cycle" presStyleCnt="0"/>
      <dgm:spPr/>
    </dgm:pt>
    <dgm:pt modelId="{28E81D90-04DF-4E0D-B6EA-8B1196ECFE09}" type="pres">
      <dgm:prSet presAssocID="{AA399245-CCA7-40DA-AE58-6DD3C04A0597}" presName="srcNode" presStyleLbl="node1" presStyleIdx="0" presStyleCnt="3"/>
      <dgm:spPr/>
    </dgm:pt>
    <dgm:pt modelId="{61DEB03C-7F27-4600-89D1-D2E99439056B}" type="pres">
      <dgm:prSet presAssocID="{AA399245-CCA7-40DA-AE58-6DD3C04A0597}" presName="conn" presStyleLbl="parChTrans1D2" presStyleIdx="0" presStyleCnt="1"/>
      <dgm:spPr/>
    </dgm:pt>
    <dgm:pt modelId="{E069A4AD-B2AC-44E8-8089-CA793827266F}" type="pres">
      <dgm:prSet presAssocID="{AA399245-CCA7-40DA-AE58-6DD3C04A0597}" presName="extraNode" presStyleLbl="node1" presStyleIdx="0" presStyleCnt="3"/>
      <dgm:spPr/>
    </dgm:pt>
    <dgm:pt modelId="{6FC1C3A4-4CC5-410A-A4C2-DC395BEC1758}" type="pres">
      <dgm:prSet presAssocID="{AA399245-CCA7-40DA-AE58-6DD3C04A0597}" presName="dstNode" presStyleLbl="node1" presStyleIdx="0" presStyleCnt="3"/>
      <dgm:spPr/>
    </dgm:pt>
    <dgm:pt modelId="{EB90F51E-3597-436A-AE30-47877B402625}" type="pres">
      <dgm:prSet presAssocID="{93A1258A-2DBD-4D6A-8C9B-8744F1669A57}" presName="text_1" presStyleLbl="node1" presStyleIdx="0" presStyleCnt="3" custScaleX="100931" custScaleY="124838" custLinFactNeighborX="-442" custLinFactNeighborY="-1885">
        <dgm:presLayoutVars>
          <dgm:bulletEnabled val="1"/>
        </dgm:presLayoutVars>
      </dgm:prSet>
      <dgm:spPr/>
    </dgm:pt>
    <dgm:pt modelId="{472C00D6-BE8D-4DBD-BE7C-F2945EF6BE23}" type="pres">
      <dgm:prSet presAssocID="{93A1258A-2DBD-4D6A-8C9B-8744F1669A57}" presName="accent_1" presStyleCnt="0"/>
      <dgm:spPr/>
    </dgm:pt>
    <dgm:pt modelId="{51F00841-97A1-4828-99EB-5BC77EB14D0D}" type="pres">
      <dgm:prSet presAssocID="{93A1258A-2DBD-4D6A-8C9B-8744F1669A57}" presName="accentRepeatNode" presStyleLbl="solidFgAcc1" presStyleIdx="0" presStyleCnt="3"/>
      <dgm:spPr/>
    </dgm:pt>
    <dgm:pt modelId="{4939364F-4715-46E2-933C-8DE27371E21B}" type="pres">
      <dgm:prSet presAssocID="{74857CFB-00CF-44B0-BFFD-39DD5E466E08}" presName="text_2" presStyleLbl="node1" presStyleIdx="1" presStyleCnt="3" custScaleX="99596" custScaleY="121166" custLinFactNeighborX="362" custLinFactNeighborY="-2295">
        <dgm:presLayoutVars>
          <dgm:bulletEnabled val="1"/>
        </dgm:presLayoutVars>
      </dgm:prSet>
      <dgm:spPr/>
    </dgm:pt>
    <dgm:pt modelId="{1DF39994-8CB1-4847-869E-5BC5F79BC3B2}" type="pres">
      <dgm:prSet presAssocID="{74857CFB-00CF-44B0-BFFD-39DD5E466E08}" presName="accent_2" presStyleCnt="0"/>
      <dgm:spPr/>
    </dgm:pt>
    <dgm:pt modelId="{2DC957FA-F80A-4F2C-98FA-A5C0747367A1}" type="pres">
      <dgm:prSet presAssocID="{74857CFB-00CF-44B0-BFFD-39DD5E466E08}" presName="accentRepeatNode" presStyleLbl="solidFgAcc1" presStyleIdx="1" presStyleCnt="3"/>
      <dgm:spPr/>
    </dgm:pt>
    <dgm:pt modelId="{ABCEE273-7139-45F8-B615-60AE37EBDAFB}" type="pres">
      <dgm:prSet presAssocID="{070E2205-5C68-445C-85D6-D964B373BA6D}" presName="text_3" presStyleLbl="node1" presStyleIdx="2" presStyleCnt="3" custScaleX="100359" custScaleY="123602" custLinFactNeighborX="-11" custLinFactNeighborY="-2208">
        <dgm:presLayoutVars>
          <dgm:bulletEnabled val="1"/>
        </dgm:presLayoutVars>
      </dgm:prSet>
      <dgm:spPr/>
    </dgm:pt>
    <dgm:pt modelId="{39156B25-B749-4F1A-A700-FA1C06C2EEF7}" type="pres">
      <dgm:prSet presAssocID="{070E2205-5C68-445C-85D6-D964B373BA6D}" presName="accent_3" presStyleCnt="0"/>
      <dgm:spPr/>
    </dgm:pt>
    <dgm:pt modelId="{DD658F06-C2DB-4196-B05C-8D038D00C8BF}" type="pres">
      <dgm:prSet presAssocID="{070E2205-5C68-445C-85D6-D964B373BA6D}" presName="accentRepeatNode" presStyleLbl="solidFgAcc1" presStyleIdx="2" presStyleCnt="3"/>
      <dgm:spPr/>
    </dgm:pt>
  </dgm:ptLst>
  <dgm:cxnLst>
    <dgm:cxn modelId="{DBD25F17-C0D3-4903-ADA9-B50630988F5E}" type="presOf" srcId="{44CDDA20-BD83-4122-8E92-37CABF604C45}" destId="{61DEB03C-7F27-4600-89D1-D2E99439056B}" srcOrd="0" destOrd="0" presId="urn:microsoft.com/office/officeart/2008/layout/VerticalCurvedList"/>
    <dgm:cxn modelId="{997ED32D-D94D-4E8E-ACFE-F6D82893BAD3}" type="presOf" srcId="{070E2205-5C68-445C-85D6-D964B373BA6D}" destId="{ABCEE273-7139-45F8-B615-60AE37EBDAFB}" srcOrd="0" destOrd="0" presId="urn:microsoft.com/office/officeart/2008/layout/VerticalCurvedList"/>
    <dgm:cxn modelId="{F22A5B73-BA33-4467-B79A-6CC416D5C8EF}" type="presOf" srcId="{74857CFB-00CF-44B0-BFFD-39DD5E466E08}" destId="{4939364F-4715-46E2-933C-8DE27371E21B}" srcOrd="0" destOrd="0" presId="urn:microsoft.com/office/officeart/2008/layout/VerticalCurvedList"/>
    <dgm:cxn modelId="{399B0CA2-78A9-499A-88D8-2839FA8CF201}" srcId="{AA399245-CCA7-40DA-AE58-6DD3C04A0597}" destId="{070E2205-5C68-445C-85D6-D964B373BA6D}" srcOrd="2" destOrd="0" parTransId="{D58768E8-6BA4-496C-918D-D0BC19213670}" sibTransId="{0C4348C8-7FDB-468D-9F6A-B90E83A58E3F}"/>
    <dgm:cxn modelId="{A6D4D9C2-DBED-440A-8D38-B6E11265E820}" srcId="{AA399245-CCA7-40DA-AE58-6DD3C04A0597}" destId="{93A1258A-2DBD-4D6A-8C9B-8744F1669A57}" srcOrd="0" destOrd="0" parTransId="{422AE069-3E56-4FF2-B32A-0DA64AE7C319}" sibTransId="{44CDDA20-BD83-4122-8E92-37CABF604C45}"/>
    <dgm:cxn modelId="{866720C8-C02D-46C3-9BF7-9299219DDD4C}" type="presOf" srcId="{93A1258A-2DBD-4D6A-8C9B-8744F1669A57}" destId="{EB90F51E-3597-436A-AE30-47877B402625}" srcOrd="0" destOrd="0" presId="urn:microsoft.com/office/officeart/2008/layout/VerticalCurvedList"/>
    <dgm:cxn modelId="{1D40D6CE-2FFA-407A-BA4B-E747E63B16EE}" srcId="{AA399245-CCA7-40DA-AE58-6DD3C04A0597}" destId="{74857CFB-00CF-44B0-BFFD-39DD5E466E08}" srcOrd="1" destOrd="0" parTransId="{DB994E85-F140-4B61-8E57-A206AABA4792}" sibTransId="{E7254014-B436-430A-8FFF-F69DB2180630}"/>
    <dgm:cxn modelId="{64F429EB-63BC-4C48-ACB0-01AF01809B4B}" type="presOf" srcId="{AA399245-CCA7-40DA-AE58-6DD3C04A0597}" destId="{AAEC26E3-44CC-4506-9DA9-DB1588CFADF3}" srcOrd="0" destOrd="0" presId="urn:microsoft.com/office/officeart/2008/layout/VerticalCurvedList"/>
    <dgm:cxn modelId="{858B11E3-BA25-475C-8753-A598B98F4D1F}" type="presParOf" srcId="{AAEC26E3-44CC-4506-9DA9-DB1588CFADF3}" destId="{40C4BFD7-C51D-4776-A255-6AED6E3E3E1A}" srcOrd="0" destOrd="0" presId="urn:microsoft.com/office/officeart/2008/layout/VerticalCurvedList"/>
    <dgm:cxn modelId="{A931FAA0-90D9-4DCC-9404-66B0CFB096B8}" type="presParOf" srcId="{40C4BFD7-C51D-4776-A255-6AED6E3E3E1A}" destId="{78F6E819-4E46-485D-9F43-AD10B6836719}" srcOrd="0" destOrd="0" presId="urn:microsoft.com/office/officeart/2008/layout/VerticalCurvedList"/>
    <dgm:cxn modelId="{4CC4C5F2-559E-4446-8081-47F3BB9932BA}" type="presParOf" srcId="{78F6E819-4E46-485D-9F43-AD10B6836719}" destId="{28E81D90-04DF-4E0D-B6EA-8B1196ECFE09}" srcOrd="0" destOrd="0" presId="urn:microsoft.com/office/officeart/2008/layout/VerticalCurvedList"/>
    <dgm:cxn modelId="{EBD2828F-8021-4F58-B448-5C2EFF2C7BDC}" type="presParOf" srcId="{78F6E819-4E46-485D-9F43-AD10B6836719}" destId="{61DEB03C-7F27-4600-89D1-D2E99439056B}" srcOrd="1" destOrd="0" presId="urn:microsoft.com/office/officeart/2008/layout/VerticalCurvedList"/>
    <dgm:cxn modelId="{E80A62B1-4A02-454F-9EF2-200770F57CAB}" type="presParOf" srcId="{78F6E819-4E46-485D-9F43-AD10B6836719}" destId="{E069A4AD-B2AC-44E8-8089-CA793827266F}" srcOrd="2" destOrd="0" presId="urn:microsoft.com/office/officeart/2008/layout/VerticalCurvedList"/>
    <dgm:cxn modelId="{2FCFF3E8-DF78-41D0-AB77-B50AFB790BFC}" type="presParOf" srcId="{78F6E819-4E46-485D-9F43-AD10B6836719}" destId="{6FC1C3A4-4CC5-410A-A4C2-DC395BEC1758}" srcOrd="3" destOrd="0" presId="urn:microsoft.com/office/officeart/2008/layout/VerticalCurvedList"/>
    <dgm:cxn modelId="{286AF18C-43D5-4D53-A2B2-1405BCC76AF7}" type="presParOf" srcId="{40C4BFD7-C51D-4776-A255-6AED6E3E3E1A}" destId="{EB90F51E-3597-436A-AE30-47877B402625}" srcOrd="1" destOrd="0" presId="urn:microsoft.com/office/officeart/2008/layout/VerticalCurvedList"/>
    <dgm:cxn modelId="{912A879E-9C84-4ECE-A251-4821DF861618}" type="presParOf" srcId="{40C4BFD7-C51D-4776-A255-6AED6E3E3E1A}" destId="{472C00D6-BE8D-4DBD-BE7C-F2945EF6BE23}" srcOrd="2" destOrd="0" presId="urn:microsoft.com/office/officeart/2008/layout/VerticalCurvedList"/>
    <dgm:cxn modelId="{E740B169-C0D5-4C0E-9E6A-6E93B532BFD5}" type="presParOf" srcId="{472C00D6-BE8D-4DBD-BE7C-F2945EF6BE23}" destId="{51F00841-97A1-4828-99EB-5BC77EB14D0D}" srcOrd="0" destOrd="0" presId="urn:microsoft.com/office/officeart/2008/layout/VerticalCurvedList"/>
    <dgm:cxn modelId="{0DAB66D5-7D15-4536-8244-768C3EEB014D}" type="presParOf" srcId="{40C4BFD7-C51D-4776-A255-6AED6E3E3E1A}" destId="{4939364F-4715-46E2-933C-8DE27371E21B}" srcOrd="3" destOrd="0" presId="urn:microsoft.com/office/officeart/2008/layout/VerticalCurvedList"/>
    <dgm:cxn modelId="{12346624-84C3-47DD-B685-767E8531D32A}" type="presParOf" srcId="{40C4BFD7-C51D-4776-A255-6AED6E3E3E1A}" destId="{1DF39994-8CB1-4847-869E-5BC5F79BC3B2}" srcOrd="4" destOrd="0" presId="urn:microsoft.com/office/officeart/2008/layout/VerticalCurvedList"/>
    <dgm:cxn modelId="{7401A370-5586-4B1C-8121-FDFBDE43A408}" type="presParOf" srcId="{1DF39994-8CB1-4847-869E-5BC5F79BC3B2}" destId="{2DC957FA-F80A-4F2C-98FA-A5C0747367A1}" srcOrd="0" destOrd="0" presId="urn:microsoft.com/office/officeart/2008/layout/VerticalCurvedList"/>
    <dgm:cxn modelId="{E9527B62-B6EA-4211-A4CE-8C8038B4C1D8}" type="presParOf" srcId="{40C4BFD7-C51D-4776-A255-6AED6E3E3E1A}" destId="{ABCEE273-7139-45F8-B615-60AE37EBDAFB}" srcOrd="5" destOrd="0" presId="urn:microsoft.com/office/officeart/2008/layout/VerticalCurvedList"/>
    <dgm:cxn modelId="{41D63565-35BD-48EA-A805-B7C75C978CF9}" type="presParOf" srcId="{40C4BFD7-C51D-4776-A255-6AED6E3E3E1A}" destId="{39156B25-B749-4F1A-A700-FA1C06C2EEF7}" srcOrd="6" destOrd="0" presId="urn:microsoft.com/office/officeart/2008/layout/VerticalCurvedList"/>
    <dgm:cxn modelId="{C2FCBD8D-1E68-423F-8BEB-4EACB479BB0C}" type="presParOf" srcId="{39156B25-B749-4F1A-A700-FA1C06C2EEF7}" destId="{DD658F06-C2DB-4196-B05C-8D038D00C8B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EB03C-7F27-4600-89D1-D2E99439056B}">
      <dsp:nvSpPr>
        <dsp:cNvPr id="0" name=""/>
        <dsp:cNvSpPr/>
      </dsp:nvSpPr>
      <dsp:spPr>
        <a:xfrm>
          <a:off x="-7501033" y="-1144854"/>
          <a:ext cx="8914445" cy="8914445"/>
        </a:xfrm>
        <a:prstGeom prst="blockArc">
          <a:avLst>
            <a:gd name="adj1" fmla="val 18900000"/>
            <a:gd name="adj2" fmla="val 2700000"/>
            <a:gd name="adj3" fmla="val 242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0F51E-3597-436A-AE30-47877B402625}">
      <dsp:nvSpPr>
        <dsp:cNvPr id="0" name=""/>
        <dsp:cNvSpPr/>
      </dsp:nvSpPr>
      <dsp:spPr>
        <a:xfrm>
          <a:off x="852217" y="472953"/>
          <a:ext cx="5956779" cy="165403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5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5167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effectLst>
                <a:outerShdw blurRad="50800" dist="38100" dir="10800000" algn="r" rotWithShape="0">
                  <a:prstClr val="black">
                    <a:alpha val="55000"/>
                  </a:prstClr>
                </a:outerShdw>
              </a:effectLst>
            </a:rPr>
            <a:t>DISEÑO WEB</a:t>
          </a:r>
        </a:p>
      </dsp:txBody>
      <dsp:txXfrm>
        <a:off x="852217" y="472953"/>
        <a:ext cx="5956779" cy="1654037"/>
      </dsp:txXfrm>
    </dsp:sp>
    <dsp:sp modelId="{51F00841-97A1-4828-99EB-5BC77EB14D0D}">
      <dsp:nvSpPr>
        <dsp:cNvPr id="0" name=""/>
        <dsp:cNvSpPr/>
      </dsp:nvSpPr>
      <dsp:spPr>
        <a:xfrm>
          <a:off x="77684" y="496855"/>
          <a:ext cx="1656184" cy="16561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9364F-4715-46E2-933C-8DE27371E21B}">
      <dsp:nvSpPr>
        <dsp:cNvPr id="0" name=""/>
        <dsp:cNvSpPr/>
      </dsp:nvSpPr>
      <dsp:spPr>
        <a:xfrm>
          <a:off x="1417965" y="2479267"/>
          <a:ext cx="5398317" cy="16053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5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5167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effectLst>
                <a:outerShdw blurRad="50800" dist="38100" dir="10800000" algn="r" rotWithShape="0">
                  <a:prstClr val="black">
                    <a:alpha val="55000"/>
                  </a:prstClr>
                </a:outerShdw>
              </a:effectLst>
            </a:rPr>
            <a:t>LENGUAJES DE MARCADO</a:t>
          </a:r>
        </a:p>
      </dsp:txBody>
      <dsp:txXfrm>
        <a:off x="1417965" y="2479267"/>
        <a:ext cx="5398317" cy="1605385"/>
      </dsp:txXfrm>
    </dsp:sp>
    <dsp:sp modelId="{2DC957FA-F80A-4F2C-98FA-A5C0747367A1}">
      <dsp:nvSpPr>
        <dsp:cNvPr id="0" name=""/>
        <dsp:cNvSpPr/>
      </dsp:nvSpPr>
      <dsp:spPr>
        <a:xfrm>
          <a:off x="559303" y="2484276"/>
          <a:ext cx="1656184" cy="16561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EE273-7139-45F8-B615-60AE37EBDAFB}">
      <dsp:nvSpPr>
        <dsp:cNvPr id="0" name=""/>
        <dsp:cNvSpPr/>
      </dsp:nvSpPr>
      <dsp:spPr>
        <a:xfrm>
          <a:off x="894533" y="4451703"/>
          <a:ext cx="5923020" cy="16376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5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5167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solidFill>
                <a:schemeClr val="bg1">
                  <a:lumMod val="9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rPr>
            <a:t>ESTRUCTURA GENERAL</a:t>
          </a:r>
          <a:endParaRPr lang="es-ES" sz="2800" kern="1200" dirty="0">
            <a:effectLst>
              <a:outerShdw blurRad="50800" dist="38100" dir="10800000" algn="r" rotWithShape="0">
                <a:prstClr val="black">
                  <a:alpha val="55000"/>
                </a:prstClr>
              </a:outerShdw>
            </a:effectLst>
          </a:endParaRPr>
        </a:p>
      </dsp:txBody>
      <dsp:txXfrm>
        <a:off x="894533" y="4451703"/>
        <a:ext cx="5923020" cy="1637661"/>
      </dsp:txXfrm>
    </dsp:sp>
    <dsp:sp modelId="{DD658F06-C2DB-4196-B05C-8D038D00C8BF}">
      <dsp:nvSpPr>
        <dsp:cNvPr id="0" name=""/>
        <dsp:cNvSpPr/>
      </dsp:nvSpPr>
      <dsp:spPr>
        <a:xfrm>
          <a:off x="77684" y="4471696"/>
          <a:ext cx="1656184" cy="16561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14CC1-64A7-4F06-A5CE-E048F303CF84}" type="datetimeFigureOut">
              <a:rPr lang="es-ES" smtClean="0"/>
              <a:pPr/>
              <a:t>21/01/2022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E122A-B674-4917-A9D0-D45C0071754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03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21/01/2022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21/01/2022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21/01/2022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21/01/2022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21/01/2022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21/01/2022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21/01/2022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21/01/2022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21/01/2022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21/01/2022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21/01/2022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91F9C-3752-4EC7-A0D1-FED6C674728E}" type="datetimeFigureOut">
              <a:rPr lang="es-ES" smtClean="0"/>
              <a:pPr/>
              <a:t>21/01/2022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47528" y="1844824"/>
            <a:ext cx="9577064" cy="2368424"/>
          </a:xfrm>
        </p:spPr>
        <p:txBody>
          <a:bodyPr>
            <a:normAutofit/>
          </a:bodyPr>
          <a:lstStyle/>
          <a:p>
            <a:r>
              <a:rPr lang="es-ES" sz="6700" dirty="0">
                <a:ln w="63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INTRODUCCION Y </a:t>
            </a:r>
            <a:br>
              <a:rPr lang="es-ES" sz="6700" dirty="0">
                <a:ln w="63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</a:br>
            <a:r>
              <a:rPr lang="es-ES" sz="6700" dirty="0">
                <a:ln w="63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LENGUAJE DE MARCAS</a:t>
            </a:r>
            <a:endParaRPr lang="es-ES" dirty="0"/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547664" cy="6858000"/>
            <a:chOff x="0" y="0"/>
            <a:chExt cx="1547664" cy="6858000"/>
          </a:xfrm>
        </p:grpSpPr>
        <p:sp>
          <p:nvSpPr>
            <p:cNvPr id="6" name="5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 rot="16200000">
            <a:off x="-2496627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LENGUAJES DE MARCADO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54CE5DE-782B-49D7-A248-685817203167}"/>
              </a:ext>
            </a:extLst>
          </p:cNvPr>
          <p:cNvSpPr txBox="1"/>
          <p:nvPr/>
        </p:nvSpPr>
        <p:spPr>
          <a:xfrm>
            <a:off x="2482814" y="2077348"/>
            <a:ext cx="8424935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400" b="1" dirty="0"/>
              <a:t>Texto plano</a:t>
            </a:r>
            <a:r>
              <a:rPr lang="es-ES" sz="2400" dirty="0"/>
              <a:t>. Se puede hacerse con cualquier editor de texto.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b="1" dirty="0"/>
              <a:t>Compacidad</a:t>
            </a:r>
            <a:r>
              <a:rPr lang="es-ES" sz="2400" dirty="0"/>
              <a:t>. Las etiquetas y el contenido están mezclados. Las etiquetas aportan información sobre la estructura.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b="1" dirty="0"/>
              <a:t>Flexibilidad.</a:t>
            </a:r>
            <a:r>
              <a:rPr lang="es-ES" sz="2400" dirty="0"/>
              <a:t> En sus inicios se utilizaban para incluirlos en documentos de texto, actualmente destaca la creación de páginas web.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1A475CF-22C3-4AF3-8437-801C9DC19E4C}"/>
              </a:ext>
            </a:extLst>
          </p:cNvPr>
          <p:cNvSpPr txBox="1"/>
          <p:nvPr/>
        </p:nvSpPr>
        <p:spPr>
          <a:xfrm>
            <a:off x="2482814" y="47667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+mj-lt"/>
              </a:rPr>
              <a:t>Características generales de los lenguajes de marcas</a:t>
            </a:r>
          </a:p>
        </p:txBody>
      </p:sp>
      <p:pic>
        <p:nvPicPr>
          <p:cNvPr id="11" name="Imagen 10">
            <a:hlinkClick r:id="rId2" action="ppaction://hlinksldjump"/>
            <a:extLst>
              <a:ext uri="{FF2B5EF4-FFF2-40B4-BE49-F238E27FC236}">
                <a16:creationId xmlns:a16="http://schemas.microsoft.com/office/drawing/2014/main" id="{47CA0BFA-2851-4455-96E1-0512E8D822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98" y="6007086"/>
            <a:ext cx="650250" cy="6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8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ESTRUCTURA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8271BA6-9D3A-43B0-AA23-5B3079FB4145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16" name="Flecha derecha 6">
              <a:extLst>
                <a:ext uri="{FF2B5EF4-FFF2-40B4-BE49-F238E27FC236}">
                  <a16:creationId xmlns:a16="http://schemas.microsoft.com/office/drawing/2014/main" id="{09701EEA-C714-47E5-A4E8-42CDE9AF1DBC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E2CB662D-58F2-4265-88E3-CF4F03E4FB2A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F374A4D-A10C-464F-AA9F-B994F37C97A4}"/>
              </a:ext>
            </a:extLst>
          </p:cNvPr>
          <p:cNvSpPr txBox="1"/>
          <p:nvPr/>
        </p:nvSpPr>
        <p:spPr>
          <a:xfrm>
            <a:off x="2463114" y="1364575"/>
            <a:ext cx="8424935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dirty="0"/>
              <a:t>Metadatos e instrucciones de proceso</a:t>
            </a:r>
            <a:r>
              <a:rPr lang="es-ES" sz="2400" dirty="0"/>
              <a:t>. </a:t>
            </a:r>
          </a:p>
          <a:p>
            <a:pPr lvl="1" algn="just"/>
            <a:r>
              <a:rPr lang="es-ES" sz="2400" dirty="0"/>
              <a:t>Los metadatos consisten en información complementara (datos de datos) que se puede incluir en un documento.</a:t>
            </a:r>
          </a:p>
          <a:p>
            <a:pPr lvl="1" algn="just"/>
            <a:r>
              <a:rPr lang="es-ES" sz="2400" dirty="0"/>
              <a:t>Las instrucciones de proceso indican como se debe interpretar el documento.</a:t>
            </a:r>
          </a:p>
          <a:p>
            <a:pPr lvl="1" algn="just"/>
            <a:endParaRPr lang="es-E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dirty="0"/>
              <a:t>Codificación de caracteres. Caracteres especiales.</a:t>
            </a:r>
          </a:p>
          <a:p>
            <a:pPr lvl="1" algn="just"/>
            <a:r>
              <a:rPr lang="es-ES" sz="2400" dirty="0"/>
              <a:t>La codificación es el método utilizado para convertir un carácter a un sistema de representación. UTF-8 es el sistema que garantiza la presencia de los caracteres del idioma español (ñ, acentos, </a:t>
            </a:r>
            <a:r>
              <a:rPr lang="es-ES" sz="2400" dirty="0" err="1"/>
              <a:t>etc</a:t>
            </a:r>
            <a:r>
              <a:rPr lang="es-ES" sz="2400" dirty="0"/>
              <a:t>).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14F34E1-95CA-4592-BF26-89BF32203165}"/>
              </a:ext>
            </a:extLst>
          </p:cNvPr>
          <p:cNvSpPr txBox="1"/>
          <p:nvPr/>
        </p:nvSpPr>
        <p:spPr>
          <a:xfrm>
            <a:off x="2063552" y="476672"/>
            <a:ext cx="921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+mj-lt"/>
              </a:rPr>
              <a:t>Estructura general de un documento con lenguaje de marcado</a:t>
            </a:r>
          </a:p>
        </p:txBody>
      </p:sp>
    </p:spTree>
    <p:extLst>
      <p:ext uri="{BB962C8B-B14F-4D97-AF65-F5344CB8AC3E}">
        <p14:creationId xmlns:p14="http://schemas.microsoft.com/office/powerpoint/2010/main" val="420279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ESTRUCTURA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8271BA6-9D3A-43B0-AA23-5B3079FB4145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16" name="Flecha derecha 6">
              <a:extLst>
                <a:ext uri="{FF2B5EF4-FFF2-40B4-BE49-F238E27FC236}">
                  <a16:creationId xmlns:a16="http://schemas.microsoft.com/office/drawing/2014/main" id="{09701EEA-C714-47E5-A4E8-42CDE9AF1DBC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CuadroTexto 16">
              <a:hlinkClick r:id="rId2" action="ppaction://hlinksldjump"/>
              <a:extLst>
                <a:ext uri="{FF2B5EF4-FFF2-40B4-BE49-F238E27FC236}">
                  <a16:creationId xmlns:a16="http://schemas.microsoft.com/office/drawing/2014/main" id="{E2CB662D-58F2-4265-88E3-CF4F03E4FB2A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F374A4D-A10C-464F-AA9F-B994F37C97A4}"/>
              </a:ext>
            </a:extLst>
          </p:cNvPr>
          <p:cNvSpPr txBox="1"/>
          <p:nvPr/>
        </p:nvSpPr>
        <p:spPr>
          <a:xfrm>
            <a:off x="2463114" y="1364575"/>
            <a:ext cx="8424935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dirty="0"/>
              <a:t>Etiquetas o marcas</a:t>
            </a:r>
            <a:endParaRPr lang="es-ES" sz="2400" dirty="0"/>
          </a:p>
          <a:p>
            <a:pPr lvl="1" algn="just"/>
            <a:r>
              <a:rPr lang="es-ES" sz="2400" dirty="0"/>
              <a:t>Es una palabra incluida entre los símbolos “&lt;” y “&gt;” y suelen tener una etiqueta de apertura y otra de cierre. La de cierre incorpora el símbolo “/”.</a:t>
            </a:r>
          </a:p>
          <a:p>
            <a:pPr lvl="1" algn="just"/>
            <a:endParaRPr lang="es-E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dirty="0"/>
              <a:t>Elementos.</a:t>
            </a:r>
          </a:p>
          <a:p>
            <a:pPr lvl="1" algn="just"/>
            <a:r>
              <a:rPr lang="es-ES" sz="2400" dirty="0"/>
              <a:t>Los elementos están formados por las etiquetas y el contenido:</a:t>
            </a:r>
          </a:p>
          <a:p>
            <a:pPr lvl="1" algn="just"/>
            <a:endParaRPr lang="es-ES" sz="2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14F34E1-95CA-4592-BF26-89BF32203165}"/>
              </a:ext>
            </a:extLst>
          </p:cNvPr>
          <p:cNvSpPr txBox="1"/>
          <p:nvPr/>
        </p:nvSpPr>
        <p:spPr>
          <a:xfrm>
            <a:off x="2063552" y="476672"/>
            <a:ext cx="921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+mj-lt"/>
              </a:rPr>
              <a:t>Estructura general de un documento con lenguaje de marcado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E9833ED-C38C-4A86-8BE8-ABC6F58F1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32" y="4520456"/>
            <a:ext cx="4518591" cy="168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9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 rot="16200000">
            <a:off x="-2501080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ESTRUCTURA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F374A4D-A10C-464F-AA9F-B994F37C97A4}"/>
              </a:ext>
            </a:extLst>
          </p:cNvPr>
          <p:cNvSpPr txBox="1"/>
          <p:nvPr/>
        </p:nvSpPr>
        <p:spPr>
          <a:xfrm>
            <a:off x="2463114" y="1364575"/>
            <a:ext cx="8424935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dirty="0"/>
              <a:t>Atributos.</a:t>
            </a:r>
          </a:p>
          <a:p>
            <a:pPr lvl="1" algn="just"/>
            <a:r>
              <a:rPr lang="es-ES" sz="2400" dirty="0"/>
              <a:t>Indican alguna propiedad del elemento, están compuestos por un nombre y un valor.</a:t>
            </a:r>
          </a:p>
          <a:p>
            <a:pPr lvl="1" algn="just"/>
            <a:endParaRPr lang="es-E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dirty="0"/>
              <a:t>Comentarios.</a:t>
            </a:r>
          </a:p>
          <a:p>
            <a:pPr lvl="1" algn="just"/>
            <a:r>
              <a:rPr lang="es-ES" sz="2400" dirty="0"/>
              <a:t>Son útiles para hacer anotaciones o aclaraciones sobre el código. Los comentarios comienzan   con</a:t>
            </a:r>
          </a:p>
          <a:p>
            <a:pPr lvl="1" algn="just"/>
            <a:r>
              <a:rPr lang="es-ES" sz="2400" dirty="0"/>
              <a:t> &lt;!-- y   se cierran  con --&gt;.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14F34E1-95CA-4592-BF26-89BF32203165}"/>
              </a:ext>
            </a:extLst>
          </p:cNvPr>
          <p:cNvSpPr txBox="1"/>
          <p:nvPr/>
        </p:nvSpPr>
        <p:spPr>
          <a:xfrm>
            <a:off x="2063552" y="476672"/>
            <a:ext cx="921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+mj-lt"/>
              </a:rPr>
              <a:t>Estructura general de un documento con lenguaje de marcado</a:t>
            </a:r>
          </a:p>
        </p:txBody>
      </p:sp>
      <p:pic>
        <p:nvPicPr>
          <p:cNvPr id="13" name="Imagen 12">
            <a:hlinkClick r:id="rId2" action="ppaction://hlinksldjump"/>
            <a:extLst>
              <a:ext uri="{FF2B5EF4-FFF2-40B4-BE49-F238E27FC236}">
                <a16:creationId xmlns:a16="http://schemas.microsoft.com/office/drawing/2014/main" id="{B140A0D8-43E2-4B72-B7B7-457B6F8F35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382" y="5949280"/>
            <a:ext cx="650250" cy="6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1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0" y="0"/>
            <a:ext cx="1547664" cy="6858000"/>
            <a:chOff x="0" y="0"/>
            <a:chExt cx="1547664" cy="6858000"/>
          </a:xfrm>
        </p:grpSpPr>
        <p:sp>
          <p:nvSpPr>
            <p:cNvPr id="6" name="5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17848" cy="6480720"/>
          </a:xfrm>
        </p:spPr>
        <p:txBody>
          <a:bodyPr vert="vert270"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ÍNDICE</a:t>
            </a: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1638334548"/>
              </p:ext>
            </p:extLst>
          </p:nvPr>
        </p:nvGraphicFramePr>
        <p:xfrm>
          <a:off x="1547664" y="146472"/>
          <a:ext cx="6912768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60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DISEÑO WEB</a:t>
            </a:r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DCEF587-4DB9-4A1B-A4EA-C05BA25BB3E9}"/>
              </a:ext>
            </a:extLst>
          </p:cNvPr>
          <p:cNvSpPr txBox="1"/>
          <p:nvPr/>
        </p:nvSpPr>
        <p:spPr>
          <a:xfrm>
            <a:off x="3035660" y="1536174"/>
            <a:ext cx="763284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El diseño web se puede definir como la tarea destinada a la planificación, el diseño y la implementación de páginas y sitios web.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Es importante tener en cuenta:</a:t>
            </a:r>
          </a:p>
          <a:p>
            <a:pPr algn="just"/>
            <a:endParaRPr lang="es-E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Navegabilidad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Interactividad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Usabilidad de la página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Arquitectura y distribución de la información presentada.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1FE14B6-5CF1-4BF5-9939-95ABB311678C}"/>
              </a:ext>
            </a:extLst>
          </p:cNvPr>
          <p:cNvSpPr txBox="1"/>
          <p:nvPr/>
        </p:nvSpPr>
        <p:spPr>
          <a:xfrm>
            <a:off x="2639616" y="26064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+mj-lt"/>
              </a:rPr>
              <a:t>DISEÑO WEB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9038D6B-0AF0-42AE-96E6-4766165226FB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22" name="Flecha derecha 6">
              <a:extLst>
                <a:ext uri="{FF2B5EF4-FFF2-40B4-BE49-F238E27FC236}">
                  <a16:creationId xmlns:a16="http://schemas.microsoft.com/office/drawing/2014/main" id="{F73A0FA1-E945-40EC-92AE-D6240221B073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8D9DDD1D-3DF5-4CE8-BBD9-33BF96CBCF56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DISEÑO WEB</a:t>
            </a:r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DCEF587-4DB9-4A1B-A4EA-C05BA25BB3E9}"/>
              </a:ext>
            </a:extLst>
          </p:cNvPr>
          <p:cNvSpPr txBox="1"/>
          <p:nvPr/>
        </p:nvSpPr>
        <p:spPr>
          <a:xfrm>
            <a:off x="2423592" y="1536174"/>
            <a:ext cx="8748972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Orientado al usuario:</a:t>
            </a:r>
          </a:p>
          <a:p>
            <a:pPr algn="just"/>
            <a:r>
              <a:rPr lang="es-ES" sz="2400" dirty="0"/>
              <a:t>Se caracteriza por tener muy en cuenta las necesidades, características y objetivos que se desea alcanzar. En este tipo de diseño es necesario evaluar el sitio con los propios usuarios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Orientado a objetivos</a:t>
            </a:r>
          </a:p>
          <a:p>
            <a:pPr algn="just"/>
            <a:r>
              <a:rPr lang="es-ES" sz="2400" dirty="0"/>
              <a:t>Definir los objetivos que se deseen alcanzar, se han de identificar los requerimientos del proyecto en cuestión. ¿Qué es lo que se pretende conseguir?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Orientado a la Implementación</a:t>
            </a:r>
          </a:p>
          <a:p>
            <a:pPr algn="just"/>
            <a:r>
              <a:rPr lang="es-ES" sz="2400" dirty="0"/>
              <a:t>Centra el diseño de la página en las posibilidades tecnológicas que están a la disposición del diseñador.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1FE14B6-5CF1-4BF5-9939-95ABB311678C}"/>
              </a:ext>
            </a:extLst>
          </p:cNvPr>
          <p:cNvSpPr txBox="1"/>
          <p:nvPr/>
        </p:nvSpPr>
        <p:spPr>
          <a:xfrm>
            <a:off x="2639616" y="26064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+mj-lt"/>
              </a:rPr>
              <a:t>PRINCIPIOS DEL DISEÑO WEB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9038D6B-0AF0-42AE-96E6-4766165226FB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22" name="Flecha derecha 6">
              <a:extLst>
                <a:ext uri="{FF2B5EF4-FFF2-40B4-BE49-F238E27FC236}">
                  <a16:creationId xmlns:a16="http://schemas.microsoft.com/office/drawing/2014/main" id="{F73A0FA1-E945-40EC-92AE-D6240221B073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8D9DDD1D-3DF5-4CE8-BBD9-33BF96CBCF56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0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DISEÑO WEB</a:t>
            </a:r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DCEF587-4DB9-4A1B-A4EA-C05BA25BB3E9}"/>
              </a:ext>
            </a:extLst>
          </p:cNvPr>
          <p:cNvSpPr txBox="1"/>
          <p:nvPr/>
        </p:nvSpPr>
        <p:spPr>
          <a:xfrm>
            <a:off x="2619916" y="1536174"/>
            <a:ext cx="842493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Se trata de definir la manera en la que se enlazan las distintas páginas. Las ayudas para la navegación y los hipervínculos de los elementos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1FE14B6-5CF1-4BF5-9939-95ABB311678C}"/>
              </a:ext>
            </a:extLst>
          </p:cNvPr>
          <p:cNvSpPr txBox="1"/>
          <p:nvPr/>
        </p:nvSpPr>
        <p:spPr>
          <a:xfrm>
            <a:off x="2639616" y="26064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+mj-lt"/>
              </a:rPr>
              <a:t>PROCESO DEL DISEÑO WEB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9038D6B-0AF0-42AE-96E6-4766165226FB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22" name="Flecha derecha 6">
              <a:extLst>
                <a:ext uri="{FF2B5EF4-FFF2-40B4-BE49-F238E27FC236}">
                  <a16:creationId xmlns:a16="http://schemas.microsoft.com/office/drawing/2014/main" id="{F73A0FA1-E945-40EC-92AE-D6240221B073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8D9DDD1D-3DF5-4CE8-BBD9-33BF96CBCF56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FF3D0A6-5B1F-424D-B31E-0D1A8470092B}"/>
              </a:ext>
            </a:extLst>
          </p:cNvPr>
          <p:cNvSpPr txBox="1"/>
          <p:nvPr/>
        </p:nvSpPr>
        <p:spPr>
          <a:xfrm>
            <a:off x="2619917" y="898411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Estructura de un sitio web y Navegabilidad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6675027-2A0E-4BC3-8F96-F188BAA8977A}"/>
              </a:ext>
            </a:extLst>
          </p:cNvPr>
          <p:cNvSpPr txBox="1"/>
          <p:nvPr/>
        </p:nvSpPr>
        <p:spPr>
          <a:xfrm>
            <a:off x="2645945" y="3524815"/>
            <a:ext cx="8418607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Las 3 partes fundamentales en las que se suelen estructurar la inmensa mayoría de los documentos web, son: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Cabecera: información identificativa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Cuerpo: Contenido relevante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Pie de página: Contacto, enlaces, contenido complementario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C7BE716-A8AD-40CF-A4D9-71F11559A781}"/>
              </a:ext>
            </a:extLst>
          </p:cNvPr>
          <p:cNvSpPr txBox="1"/>
          <p:nvPr/>
        </p:nvSpPr>
        <p:spPr>
          <a:xfrm>
            <a:off x="2620742" y="2887052"/>
            <a:ext cx="9267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Estructura y composición de la página</a:t>
            </a:r>
          </a:p>
        </p:txBody>
      </p:sp>
    </p:spTree>
    <p:extLst>
      <p:ext uri="{BB962C8B-B14F-4D97-AF65-F5344CB8AC3E}">
        <p14:creationId xmlns:p14="http://schemas.microsoft.com/office/powerpoint/2010/main" val="337706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886430C-0C05-46E4-8334-2E9922D0EC82}"/>
              </a:ext>
            </a:extLst>
          </p:cNvPr>
          <p:cNvSpPr/>
          <p:nvPr/>
        </p:nvSpPr>
        <p:spPr>
          <a:xfrm>
            <a:off x="7680176" y="1412776"/>
            <a:ext cx="4087854" cy="424847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DISEÑO WEB</a:t>
            </a:r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DCEF587-4DB9-4A1B-A4EA-C05BA25BB3E9}"/>
              </a:ext>
            </a:extLst>
          </p:cNvPr>
          <p:cNvSpPr txBox="1"/>
          <p:nvPr/>
        </p:nvSpPr>
        <p:spPr>
          <a:xfrm>
            <a:off x="7779887" y="1618189"/>
            <a:ext cx="3888431" cy="36933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este primer ejemplo tendrías un </a:t>
            </a:r>
            <a:r>
              <a:rPr lang="es-ES" dirty="0">
                <a:solidFill>
                  <a:srgbClr val="FF0000"/>
                </a:solidFill>
              </a:rPr>
              <a:t>&lt;</a:t>
            </a:r>
            <a:r>
              <a:rPr lang="es-ES" dirty="0" err="1">
                <a:solidFill>
                  <a:srgbClr val="FF0000"/>
                </a:solidFill>
              </a:rPr>
              <a:t>header</a:t>
            </a:r>
            <a:r>
              <a:rPr lang="es-ES" dirty="0">
                <a:solidFill>
                  <a:srgbClr val="FF0000"/>
                </a:solidFill>
              </a:rPr>
              <a:t>&gt; </a:t>
            </a:r>
            <a:r>
              <a:rPr lang="es-ES" dirty="0"/>
              <a:t>con los elementos del encabezado de la página como el logo o el eslogan de la web.</a:t>
            </a:r>
          </a:p>
          <a:p>
            <a:pPr algn="just"/>
            <a:r>
              <a:rPr lang="es-ES" dirty="0"/>
              <a:t>En la sección </a:t>
            </a:r>
            <a:r>
              <a:rPr lang="es-ES" dirty="0">
                <a:solidFill>
                  <a:srgbClr val="FF0000"/>
                </a:solidFill>
              </a:rPr>
              <a:t>&lt;</a:t>
            </a:r>
            <a:r>
              <a:rPr lang="es-ES" dirty="0" err="1">
                <a:solidFill>
                  <a:srgbClr val="FF0000"/>
                </a:solidFill>
              </a:rPr>
              <a:t>nav</a:t>
            </a:r>
            <a:r>
              <a:rPr lang="es-ES" dirty="0">
                <a:solidFill>
                  <a:srgbClr val="FF0000"/>
                </a:solidFill>
              </a:rPr>
              <a:t>&gt; </a:t>
            </a:r>
            <a:r>
              <a:rPr lang="es-ES" dirty="0"/>
              <a:t>tendrías el menú con los vínculos que permiten navegar por la web.</a:t>
            </a:r>
          </a:p>
          <a:p>
            <a:pPr algn="just"/>
            <a:r>
              <a:rPr lang="es-ES" dirty="0"/>
              <a:t>Dos secciones </a:t>
            </a:r>
            <a:r>
              <a:rPr lang="es-ES" dirty="0">
                <a:solidFill>
                  <a:srgbClr val="FF0000"/>
                </a:solidFill>
              </a:rPr>
              <a:t>&lt;</a:t>
            </a:r>
            <a:r>
              <a:rPr lang="es-ES" dirty="0" err="1">
                <a:solidFill>
                  <a:srgbClr val="FF0000"/>
                </a:solidFill>
              </a:rPr>
              <a:t>article</a:t>
            </a:r>
            <a:r>
              <a:rPr lang="es-ES" dirty="0">
                <a:solidFill>
                  <a:srgbClr val="FF0000"/>
                </a:solidFill>
              </a:rPr>
              <a:t>&gt; </a:t>
            </a:r>
            <a:r>
              <a:rPr lang="es-ES" dirty="0"/>
              <a:t>que evidentemente serán los artículos de la web.</a:t>
            </a:r>
          </a:p>
          <a:p>
            <a:pPr algn="just"/>
            <a:r>
              <a:rPr lang="es-ES" dirty="0"/>
              <a:t>Y terminas con un </a:t>
            </a:r>
            <a:r>
              <a:rPr lang="es-ES" dirty="0">
                <a:solidFill>
                  <a:srgbClr val="FF0000"/>
                </a:solidFill>
              </a:rPr>
              <a:t>&lt;</a:t>
            </a:r>
            <a:r>
              <a:rPr lang="es-ES" dirty="0" err="1">
                <a:solidFill>
                  <a:srgbClr val="FF0000"/>
                </a:solidFill>
              </a:rPr>
              <a:t>footer</a:t>
            </a:r>
            <a:r>
              <a:rPr lang="es-ES" dirty="0">
                <a:solidFill>
                  <a:srgbClr val="FF0000"/>
                </a:solidFill>
              </a:rPr>
              <a:t>&gt; </a:t>
            </a:r>
            <a:r>
              <a:rPr lang="es-ES" dirty="0"/>
              <a:t>que podría contener por ejemplo el copyright y los avisos legales con sus vínculos.</a:t>
            </a:r>
          </a:p>
        </p:txBody>
      </p:sp>
      <p:pic>
        <p:nvPicPr>
          <p:cNvPr id="1026" name="Picture 2" descr="Elementos estructura simple HTML5">
            <a:extLst>
              <a:ext uri="{FF2B5EF4-FFF2-40B4-BE49-F238E27FC236}">
                <a16:creationId xmlns:a16="http://schemas.microsoft.com/office/drawing/2014/main" id="{25D9EFF1-1202-4518-9F90-AD83AC973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04" y="809338"/>
            <a:ext cx="4955746" cy="561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1FE14B6-5CF1-4BF5-9939-95ABB311678C}"/>
              </a:ext>
            </a:extLst>
          </p:cNvPr>
          <p:cNvSpPr txBox="1"/>
          <p:nvPr/>
        </p:nvSpPr>
        <p:spPr>
          <a:xfrm>
            <a:off x="2639616" y="26064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+mj-lt"/>
              </a:rPr>
              <a:t>ESTRUCTURA SIMPLE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9038D6B-0AF0-42AE-96E6-4766165226FB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22" name="Flecha derecha 6">
              <a:extLst>
                <a:ext uri="{FF2B5EF4-FFF2-40B4-BE49-F238E27FC236}">
                  <a16:creationId xmlns:a16="http://schemas.microsoft.com/office/drawing/2014/main" id="{F73A0FA1-E945-40EC-92AE-D6240221B073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>
              <a:hlinkClick r:id="rId3" action="ppaction://hlinksldjump"/>
              <a:extLst>
                <a:ext uri="{FF2B5EF4-FFF2-40B4-BE49-F238E27FC236}">
                  <a16:creationId xmlns:a16="http://schemas.microsoft.com/office/drawing/2014/main" id="{8D9DDD1D-3DF5-4CE8-BBD9-33BF96CBCF56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727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D886430C-0C05-46E4-8334-2E9922D0EC82}"/>
              </a:ext>
            </a:extLst>
          </p:cNvPr>
          <p:cNvSpPr/>
          <p:nvPr/>
        </p:nvSpPr>
        <p:spPr>
          <a:xfrm>
            <a:off x="6973506" y="908720"/>
            <a:ext cx="4743853" cy="5245973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DISEÑO WEB</a:t>
            </a:r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DCEF587-4DB9-4A1B-A4EA-C05BA25BB3E9}"/>
              </a:ext>
            </a:extLst>
          </p:cNvPr>
          <p:cNvSpPr txBox="1"/>
          <p:nvPr/>
        </p:nvSpPr>
        <p:spPr>
          <a:xfrm>
            <a:off x="7197459" y="1171926"/>
            <a:ext cx="4392487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Debajo del </a:t>
            </a:r>
            <a:r>
              <a:rPr lang="es-ES" sz="1600" dirty="0">
                <a:solidFill>
                  <a:srgbClr val="FF0000"/>
                </a:solidFill>
              </a:rPr>
              <a:t>&lt;</a:t>
            </a:r>
            <a:r>
              <a:rPr lang="es-ES" sz="1600" dirty="0" err="1">
                <a:solidFill>
                  <a:srgbClr val="FF0000"/>
                </a:solidFill>
              </a:rPr>
              <a:t>header</a:t>
            </a:r>
            <a:r>
              <a:rPr lang="es-ES" sz="1600" dirty="0">
                <a:solidFill>
                  <a:srgbClr val="FF0000"/>
                </a:solidFill>
              </a:rPr>
              <a:t>&gt; </a:t>
            </a:r>
            <a:r>
              <a:rPr lang="es-ES" sz="1600" dirty="0"/>
              <a:t>aparece el primer cambio. Un </a:t>
            </a:r>
            <a:r>
              <a:rPr lang="es-ES" sz="1600" dirty="0">
                <a:solidFill>
                  <a:srgbClr val="FF0000"/>
                </a:solidFill>
              </a:rPr>
              <a:t>&lt;</a:t>
            </a:r>
            <a:r>
              <a:rPr lang="es-ES" sz="1600" dirty="0" err="1">
                <a:solidFill>
                  <a:srgbClr val="FF0000"/>
                </a:solidFill>
              </a:rPr>
              <a:t>nav</a:t>
            </a:r>
            <a:r>
              <a:rPr lang="es-ES" sz="1600" dirty="0">
                <a:solidFill>
                  <a:srgbClr val="FF0000"/>
                </a:solidFill>
              </a:rPr>
              <a:t>&gt; </a:t>
            </a:r>
            <a:r>
              <a:rPr lang="es-ES" sz="1600" dirty="0"/>
              <a:t>horizontal que contendría el menú principal de la web con los vínculos a las diferentes páginas.</a:t>
            </a:r>
          </a:p>
          <a:p>
            <a:pPr algn="just"/>
            <a:r>
              <a:rPr lang="es-ES" sz="1600" dirty="0"/>
              <a:t>A la izquierda, otro elemento </a:t>
            </a:r>
            <a:r>
              <a:rPr lang="es-ES" sz="1600" dirty="0">
                <a:solidFill>
                  <a:srgbClr val="FF0000"/>
                </a:solidFill>
              </a:rPr>
              <a:t>&lt;</a:t>
            </a:r>
            <a:r>
              <a:rPr lang="es-ES" sz="1600" dirty="0" err="1">
                <a:solidFill>
                  <a:srgbClr val="FF0000"/>
                </a:solidFill>
              </a:rPr>
              <a:t>nav</a:t>
            </a:r>
            <a:r>
              <a:rPr lang="es-ES" sz="1600" dirty="0">
                <a:solidFill>
                  <a:srgbClr val="FF0000"/>
                </a:solidFill>
              </a:rPr>
              <a:t>&gt; </a:t>
            </a:r>
            <a:r>
              <a:rPr lang="es-ES" sz="1600" dirty="0"/>
              <a:t>con el menú secundario que contendría vínculos directamente relacionados con el contenido de esa página.</a:t>
            </a:r>
          </a:p>
          <a:p>
            <a:pPr algn="just"/>
            <a:r>
              <a:rPr lang="es-ES" sz="1600" dirty="0"/>
              <a:t>El contenido principal, en el centro, con dos elementos </a:t>
            </a:r>
            <a:r>
              <a:rPr lang="es-ES" sz="1600" dirty="0">
                <a:solidFill>
                  <a:srgbClr val="FF0000"/>
                </a:solidFill>
              </a:rPr>
              <a:t>&lt;</a:t>
            </a:r>
            <a:r>
              <a:rPr lang="es-ES" sz="1600" dirty="0" err="1">
                <a:solidFill>
                  <a:srgbClr val="FF0000"/>
                </a:solidFill>
              </a:rPr>
              <a:t>section</a:t>
            </a:r>
            <a:r>
              <a:rPr lang="es-ES" sz="1600" dirty="0">
                <a:solidFill>
                  <a:srgbClr val="FF0000"/>
                </a:solidFill>
              </a:rPr>
              <a:t>&gt; </a:t>
            </a:r>
            <a:r>
              <a:rPr lang="es-ES" sz="1600" dirty="0"/>
              <a:t>para distinguir dos tipos de contenido diferentes. Cada </a:t>
            </a:r>
            <a:r>
              <a:rPr lang="es-ES" sz="1600" dirty="0">
                <a:solidFill>
                  <a:srgbClr val="FF0000"/>
                </a:solidFill>
              </a:rPr>
              <a:t>&lt;</a:t>
            </a:r>
            <a:r>
              <a:rPr lang="es-ES" sz="1600" dirty="0" err="1">
                <a:solidFill>
                  <a:srgbClr val="FF0000"/>
                </a:solidFill>
              </a:rPr>
              <a:t>section</a:t>
            </a:r>
            <a:r>
              <a:rPr lang="es-ES" sz="1600" dirty="0">
                <a:solidFill>
                  <a:srgbClr val="FF0000"/>
                </a:solidFill>
              </a:rPr>
              <a:t>&gt; </a:t>
            </a:r>
            <a:r>
              <a:rPr lang="es-ES" sz="1600" dirty="0"/>
              <a:t>contiene un </a:t>
            </a:r>
            <a:r>
              <a:rPr lang="es-ES" sz="1600" dirty="0">
                <a:solidFill>
                  <a:srgbClr val="FF0000"/>
                </a:solidFill>
              </a:rPr>
              <a:t>&lt;</a:t>
            </a:r>
            <a:r>
              <a:rPr lang="es-ES" sz="1600" dirty="0" err="1">
                <a:solidFill>
                  <a:srgbClr val="FF0000"/>
                </a:solidFill>
              </a:rPr>
              <a:t>header</a:t>
            </a:r>
            <a:r>
              <a:rPr lang="es-ES" sz="1600" dirty="0">
                <a:solidFill>
                  <a:srgbClr val="FF0000"/>
                </a:solidFill>
              </a:rPr>
              <a:t>&gt; </a:t>
            </a:r>
            <a:r>
              <a:rPr lang="es-ES" sz="1600" dirty="0"/>
              <a:t>para el título, un </a:t>
            </a:r>
            <a:r>
              <a:rPr lang="es-ES" sz="1600" dirty="0">
                <a:solidFill>
                  <a:srgbClr val="FF0000"/>
                </a:solidFill>
              </a:rPr>
              <a:t>&lt;</a:t>
            </a:r>
            <a:r>
              <a:rPr lang="es-ES" sz="1600" dirty="0" err="1">
                <a:solidFill>
                  <a:srgbClr val="FF0000"/>
                </a:solidFill>
              </a:rPr>
              <a:t>article</a:t>
            </a:r>
            <a:r>
              <a:rPr lang="es-ES" sz="1600" dirty="0">
                <a:solidFill>
                  <a:srgbClr val="FF0000"/>
                </a:solidFill>
              </a:rPr>
              <a:t>&gt; </a:t>
            </a:r>
            <a:r>
              <a:rPr lang="es-ES" sz="1600" dirty="0"/>
              <a:t>con el contenido textual y un </a:t>
            </a:r>
            <a:r>
              <a:rPr lang="es-ES" sz="1600" dirty="0">
                <a:solidFill>
                  <a:srgbClr val="FF0000"/>
                </a:solidFill>
              </a:rPr>
              <a:t>&lt;</a:t>
            </a:r>
            <a:r>
              <a:rPr lang="es-ES" sz="1600" dirty="0" err="1">
                <a:solidFill>
                  <a:srgbClr val="FF0000"/>
                </a:solidFill>
              </a:rPr>
              <a:t>footer</a:t>
            </a:r>
            <a:r>
              <a:rPr lang="es-ES" sz="1600" dirty="0">
                <a:solidFill>
                  <a:srgbClr val="FF0000"/>
                </a:solidFill>
              </a:rPr>
              <a:t>&gt; </a:t>
            </a:r>
            <a:r>
              <a:rPr lang="es-ES" sz="1600" dirty="0"/>
              <a:t>con la información de la categoría y el autor, por ejemplo.</a:t>
            </a:r>
          </a:p>
          <a:p>
            <a:pPr algn="just"/>
            <a:r>
              <a:rPr lang="es-ES" sz="1600" dirty="0"/>
              <a:t>A la derecha, un elemento </a:t>
            </a:r>
            <a:r>
              <a:rPr lang="es-ES" sz="1600" dirty="0">
                <a:solidFill>
                  <a:srgbClr val="FF0000"/>
                </a:solidFill>
              </a:rPr>
              <a:t>&lt;</a:t>
            </a:r>
            <a:r>
              <a:rPr lang="es-ES" sz="1600" dirty="0" err="1">
                <a:solidFill>
                  <a:srgbClr val="FF0000"/>
                </a:solidFill>
              </a:rPr>
              <a:t>aside</a:t>
            </a:r>
            <a:r>
              <a:rPr lang="es-ES" sz="1600" dirty="0">
                <a:solidFill>
                  <a:srgbClr val="FF0000"/>
                </a:solidFill>
              </a:rPr>
              <a:t>&gt; </a:t>
            </a:r>
            <a:r>
              <a:rPr lang="es-ES" sz="1600" dirty="0"/>
              <a:t>que podría mostrar otra información relacionada con el contenido como por ejemplo contenidos relacionados.</a:t>
            </a:r>
          </a:p>
          <a:p>
            <a:pPr algn="just"/>
            <a:r>
              <a:rPr lang="es-ES" sz="1600" dirty="0"/>
              <a:t>Termina la estructura nuevamente con un </a:t>
            </a:r>
            <a:r>
              <a:rPr lang="es-ES" sz="1600" b="1" dirty="0">
                <a:solidFill>
                  <a:srgbClr val="FF0000"/>
                </a:solidFill>
              </a:rPr>
              <a:t>&lt;</a:t>
            </a:r>
            <a:r>
              <a:rPr lang="es-ES" sz="1600" b="1" dirty="0" err="1">
                <a:solidFill>
                  <a:srgbClr val="FF0000"/>
                </a:solidFill>
              </a:rPr>
              <a:t>footer</a:t>
            </a:r>
            <a:r>
              <a:rPr lang="es-ES" sz="1600" b="1" dirty="0">
                <a:solidFill>
                  <a:srgbClr val="FF0000"/>
                </a:solidFill>
              </a:rPr>
              <a:t>&gt; </a:t>
            </a:r>
            <a:r>
              <a:rPr lang="es-ES" sz="1600" dirty="0"/>
              <a:t>típico donde podría aparecer, como no, el copyright y los avisos legales con sus vínculos.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1FE14B6-5CF1-4BF5-9939-95ABB311678C}"/>
              </a:ext>
            </a:extLst>
          </p:cNvPr>
          <p:cNvSpPr txBox="1"/>
          <p:nvPr/>
        </p:nvSpPr>
        <p:spPr>
          <a:xfrm>
            <a:off x="2639616" y="26064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+mj-lt"/>
              </a:rPr>
              <a:t>ESTRUCTURA COMPLEJA</a:t>
            </a:r>
          </a:p>
        </p:txBody>
      </p:sp>
      <p:pic>
        <p:nvPicPr>
          <p:cNvPr id="2050" name="Picture 2" descr="Elementos estructura mas elaborada HTML5">
            <a:extLst>
              <a:ext uri="{FF2B5EF4-FFF2-40B4-BE49-F238E27FC236}">
                <a16:creationId xmlns:a16="http://schemas.microsoft.com/office/drawing/2014/main" id="{80B55B76-A8CE-43C4-A4BE-92017BF5F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676" y="929508"/>
            <a:ext cx="4743853" cy="53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id="{E665C944-6EC9-41FA-B197-E9072FC1A107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14" name="Flecha derecha 6">
              <a:extLst>
                <a:ext uri="{FF2B5EF4-FFF2-40B4-BE49-F238E27FC236}">
                  <a16:creationId xmlns:a16="http://schemas.microsoft.com/office/drawing/2014/main" id="{7BE197F0-7088-4700-B5AF-EBB9A0169C6F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CuadroTexto 14">
              <a:hlinkClick r:id="rId3" action="ppaction://hlinksldjump"/>
              <a:extLst>
                <a:ext uri="{FF2B5EF4-FFF2-40B4-BE49-F238E27FC236}">
                  <a16:creationId xmlns:a16="http://schemas.microsoft.com/office/drawing/2014/main" id="{6E222CA9-FA5E-4644-9B26-6E2040B540CF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86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DISEÑO WEB</a:t>
            </a:r>
            <a:endParaRPr lang="es-ES" dirty="0"/>
          </a:p>
        </p:txBody>
      </p:sp>
      <p:pic>
        <p:nvPicPr>
          <p:cNvPr id="36" name="Imagen 35">
            <a:hlinkClick r:id="rId2" action="ppaction://hlinksldjump"/>
            <a:extLst>
              <a:ext uri="{FF2B5EF4-FFF2-40B4-BE49-F238E27FC236}">
                <a16:creationId xmlns:a16="http://schemas.microsoft.com/office/drawing/2014/main" id="{C1492FCA-8E2F-40CE-A721-246301C09A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98" y="6007086"/>
            <a:ext cx="650250" cy="6502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3039622-0ECF-459C-8D41-1F9070B0C89C}"/>
              </a:ext>
            </a:extLst>
          </p:cNvPr>
          <p:cNvSpPr txBox="1"/>
          <p:nvPr/>
        </p:nvSpPr>
        <p:spPr>
          <a:xfrm>
            <a:off x="2645945" y="1978531"/>
            <a:ext cx="8418607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Es imprescindible verificar que se visualiza correctamente en, al menos, los navegadores mas utilizados (Firefox, Chrome, Opera, Edge), ya que el HTML5 y el CSS3 presenta comportamientos distintos según el navegador utilizado.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243D9CE-AD3E-4980-BB76-C98DE69FD5AB}"/>
              </a:ext>
            </a:extLst>
          </p:cNvPr>
          <p:cNvSpPr txBox="1"/>
          <p:nvPr/>
        </p:nvSpPr>
        <p:spPr>
          <a:xfrm>
            <a:off x="2620742" y="1340768"/>
            <a:ext cx="9267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+mj-lt"/>
              </a:rPr>
              <a:t>Compatibilidad con navegadores</a:t>
            </a:r>
          </a:p>
        </p:txBody>
      </p:sp>
      <p:pic>
        <p:nvPicPr>
          <p:cNvPr id="1026" name="Picture 2" descr="NitramX: Navegadores">
            <a:extLst>
              <a:ext uri="{FF2B5EF4-FFF2-40B4-BE49-F238E27FC236}">
                <a16:creationId xmlns:a16="http://schemas.microsoft.com/office/drawing/2014/main" id="{43B8C505-EF2F-4459-88FF-F86478BF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48" y="3662734"/>
            <a:ext cx="48768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 rot="16200000">
            <a:off x="-2496627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LENGUAJES DE MARCADO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7" name="Flecha derecha 6"/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>
              <a:hlinkClick r:id="rId2" action="ppaction://hlinksldjump"/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54CE5DE-782B-49D7-A248-685817203167}"/>
              </a:ext>
            </a:extLst>
          </p:cNvPr>
          <p:cNvSpPr txBox="1"/>
          <p:nvPr/>
        </p:nvSpPr>
        <p:spPr>
          <a:xfrm>
            <a:off x="2463114" y="1364575"/>
            <a:ext cx="8424935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Los lenguajes de marcas definen la estructura, la semántica y controlan el procesamiento de un documento digital.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b="1" dirty="0"/>
              <a:t>SGML</a:t>
            </a:r>
            <a:r>
              <a:rPr lang="es-ES" sz="2400" dirty="0"/>
              <a:t>. Creado a partir de GML de IBM (solución a la visualización e impresión de un documento sin depender del hardware), se busca un estándar. Standard </a:t>
            </a:r>
            <a:r>
              <a:rPr lang="es-ES" sz="2400" dirty="0" err="1"/>
              <a:t>Generalized</a:t>
            </a:r>
            <a:r>
              <a:rPr lang="es-ES" sz="2400" dirty="0"/>
              <a:t> </a:t>
            </a:r>
            <a:r>
              <a:rPr lang="es-ES" sz="2400" dirty="0" err="1"/>
              <a:t>Markup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b="1" dirty="0"/>
              <a:t>XML</a:t>
            </a:r>
            <a:r>
              <a:rPr lang="es-ES" sz="2400" dirty="0"/>
              <a:t>. Utilizado para intercambio de datos. </a:t>
            </a:r>
            <a:r>
              <a:rPr lang="es-ES" sz="2400" dirty="0" err="1"/>
              <a:t>eXtensible</a:t>
            </a:r>
            <a:r>
              <a:rPr lang="es-ES" sz="2400" dirty="0"/>
              <a:t> </a:t>
            </a:r>
            <a:r>
              <a:rPr lang="es-ES" sz="2400" dirty="0" err="1"/>
              <a:t>HyperText</a:t>
            </a:r>
            <a:r>
              <a:rPr lang="es-ES" sz="2400" dirty="0"/>
              <a:t> </a:t>
            </a:r>
            <a:r>
              <a:rPr lang="es-ES" sz="2400" dirty="0" err="1"/>
              <a:t>Markup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.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b="1" dirty="0"/>
              <a:t>HTML</a:t>
            </a:r>
            <a:r>
              <a:rPr lang="es-ES" sz="2400" dirty="0"/>
              <a:t>. Es el lenguaje de marcas utilizado para la elaboración de páginas web.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1A475CF-22C3-4AF3-8437-801C9DC19E4C}"/>
              </a:ext>
            </a:extLst>
          </p:cNvPr>
          <p:cNvSpPr txBox="1"/>
          <p:nvPr/>
        </p:nvSpPr>
        <p:spPr>
          <a:xfrm>
            <a:off x="2482814" y="476672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+mj-lt"/>
              </a:rPr>
              <a:t>Origen de los lenguajes de marcado generales</a:t>
            </a:r>
          </a:p>
        </p:txBody>
      </p:sp>
    </p:spTree>
    <p:extLst>
      <p:ext uri="{BB962C8B-B14F-4D97-AF65-F5344CB8AC3E}">
        <p14:creationId xmlns:p14="http://schemas.microsoft.com/office/powerpoint/2010/main" val="256919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7500</TotalTime>
  <Words>906</Words>
  <Application>Microsoft Office PowerPoint</Application>
  <PresentationFormat>Panorámica</PresentationFormat>
  <Paragraphs>95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INTRODUCCION Y  LENGUAJE DE MARCAS</vt:lpstr>
      <vt:lpstr>ÍNDICE</vt:lpstr>
      <vt:lpstr>DISEÑO WEB</vt:lpstr>
      <vt:lpstr>DISEÑO WEB</vt:lpstr>
      <vt:lpstr>DISEÑO WEB</vt:lpstr>
      <vt:lpstr>DISEÑO WEB</vt:lpstr>
      <vt:lpstr>DISEÑO WEB</vt:lpstr>
      <vt:lpstr>DISEÑO WEB</vt:lpstr>
      <vt:lpstr>LENGUAJES DE MARCADO</vt:lpstr>
      <vt:lpstr>LENGUAJES DE MARCADO</vt:lpstr>
      <vt:lpstr>ESTRUCTURA</vt:lpstr>
      <vt:lpstr>ESTRUCTURA</vt:lpstr>
      <vt:lpstr>ESTRUCTURA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Competencias TIC y trabajo en equipo en entornos virtuales</dc:title>
  <dc:creator>Alumno</dc:creator>
  <cp:lastModifiedBy>Metodo</cp:lastModifiedBy>
  <cp:revision>169</cp:revision>
  <dcterms:created xsi:type="dcterms:W3CDTF">2018-01-19T09:27:32Z</dcterms:created>
  <dcterms:modified xsi:type="dcterms:W3CDTF">2022-01-21T15:17:37Z</dcterms:modified>
</cp:coreProperties>
</file>