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59" r:id="rId3"/>
    <p:sldId id="257" r:id="rId4"/>
    <p:sldId id="286" r:id="rId5"/>
    <p:sldId id="287" r:id="rId6"/>
    <p:sldId id="288" r:id="rId7"/>
    <p:sldId id="292" r:id="rId8"/>
    <p:sldId id="260" r:id="rId9"/>
    <p:sldId id="293" r:id="rId10"/>
    <p:sldId id="262" r:id="rId11"/>
    <p:sldId id="274" r:id="rId12"/>
    <p:sldId id="275" r:id="rId13"/>
    <p:sldId id="264" r:id="rId14"/>
    <p:sldId id="294" r:id="rId15"/>
    <p:sldId id="266" r:id="rId16"/>
    <p:sldId id="295" r:id="rId17"/>
    <p:sldId id="296" r:id="rId18"/>
    <p:sldId id="297" r:id="rId19"/>
    <p:sldId id="298" r:id="rId20"/>
    <p:sldId id="299" r:id="rId21"/>
    <p:sldId id="301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72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D84FA91-D27E-42E2-BB5A-FA62F15F97F8}">
          <p14:sldIdLst>
            <p14:sldId id="256"/>
            <p14:sldId id="259"/>
          </p14:sldIdLst>
        </p14:section>
        <p14:section name="ESTRUCTURA HTML" id="{3244B7E2-1D31-40EC-BF5F-B825C3EAEABA}">
          <p14:sldIdLst>
            <p14:sldId id="257"/>
            <p14:sldId id="286"/>
            <p14:sldId id="287"/>
          </p14:sldIdLst>
        </p14:section>
        <p14:section name="POSIBLES ELEMENTOS DE UNA WEB" id="{CC48963A-58B5-40D6-AF2D-6ADD5BFC9621}">
          <p14:sldIdLst>
            <p14:sldId id="288"/>
            <p14:sldId id="292"/>
            <p14:sldId id="260"/>
            <p14:sldId id="293"/>
          </p14:sldIdLst>
        </p14:section>
        <p14:section name="DE LAS ETIQUETAS" id="{3816B888-154C-4798-8563-DCA23187BCFB}">
          <p14:sldIdLst>
            <p14:sldId id="262"/>
            <p14:sldId id="274"/>
            <p14:sldId id="275"/>
          </p14:sldIdLst>
        </p14:section>
        <p14:section name=" ANTES Y DESPUES DE HTML5" id="{FB363B8C-78AB-4B1D-8851-6AA5E30B9E0C}">
          <p14:sldIdLst>
            <p14:sldId id="264"/>
            <p14:sldId id="294"/>
          </p14:sldIdLst>
        </p14:section>
        <p14:section name="CONTENEDORES SEMANTICOS" id="{CB657FA9-1C35-4627-87C5-B2A6E206D7A0}">
          <p14:sldIdLst>
            <p14:sldId id="266"/>
            <p14:sldId id="295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RESUMEN ETIQUETAS SECCION" id="{E9893BD3-FD98-4881-99B4-FED32841EF1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07" autoAdjust="0"/>
  </p:normalViewPr>
  <p:slideViewPr>
    <p:cSldViewPr>
      <p:cViewPr varScale="1">
        <p:scale>
          <a:sx n="61" d="100"/>
          <a:sy n="61" d="100"/>
        </p:scale>
        <p:origin x="72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6.xml"/><Relationship Id="rId1" Type="http://schemas.openxmlformats.org/officeDocument/2006/relationships/slide" Target="../slides/slide3.xml"/><Relationship Id="rId6" Type="http://schemas.openxmlformats.org/officeDocument/2006/relationships/slide" Target="../slides/slide15.xml"/><Relationship Id="rId5" Type="http://schemas.openxmlformats.org/officeDocument/2006/relationships/slide" Target="../slides/slide13.xml"/><Relationship Id="rId4" Type="http://schemas.openxmlformats.org/officeDocument/2006/relationships/slide" Target="../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99245-CCA7-40DA-AE58-6DD3C04A0597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93A1258A-2DBD-4D6A-8C9B-8744F1669A57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ESTRUCTURA DE UN DOCUMENTO</a:t>
          </a:r>
          <a:endParaRPr lang="es-ES" sz="28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22AE069-3E56-4FF2-B32A-0DA64AE7C319}" type="parTrans" cxnId="{A6D4D9C2-DBED-440A-8D38-B6E11265E820}">
      <dgm:prSet/>
      <dgm:spPr/>
      <dgm:t>
        <a:bodyPr/>
        <a:lstStyle/>
        <a:p>
          <a:endParaRPr lang="es-ES"/>
        </a:p>
      </dgm:t>
    </dgm:pt>
    <dgm:pt modelId="{44CDDA20-BD83-4122-8E92-37CABF604C45}" type="sibTrans" cxnId="{A6D4D9C2-DBED-440A-8D38-B6E11265E820}">
      <dgm:prSet/>
      <dgm:spPr/>
      <dgm:t>
        <a:bodyPr/>
        <a:lstStyle/>
        <a:p>
          <a:endParaRPr lang="es-ES"/>
        </a:p>
      </dgm:t>
    </dgm:pt>
    <dgm:pt modelId="{74857CFB-00CF-44B0-BFFD-39DD5E466E08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POSIBLES ELEMENTOS DE UNA WEB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B994E85-F140-4B61-8E57-A206AABA4792}" type="parTrans" cxnId="{1D40D6CE-2FFA-407A-BA4B-E747E63B16EE}">
      <dgm:prSet/>
      <dgm:spPr/>
      <dgm:t>
        <a:bodyPr/>
        <a:lstStyle/>
        <a:p>
          <a:endParaRPr lang="es-ES"/>
        </a:p>
      </dgm:t>
    </dgm:pt>
    <dgm:pt modelId="{E7254014-B436-430A-8FFF-F69DB2180630}" type="sibTrans" cxnId="{1D40D6CE-2FFA-407A-BA4B-E747E63B16EE}">
      <dgm:prSet/>
      <dgm:spPr/>
      <dgm:t>
        <a:bodyPr/>
        <a:lstStyle/>
        <a:p>
          <a:endParaRPr lang="es-ES"/>
        </a:p>
      </dgm:t>
    </dgm:pt>
    <dgm:pt modelId="{070E2205-5C68-445C-85D6-D964B373BA6D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DE LAS ETIQUETAS HTML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D58768E8-6BA4-496C-918D-D0BC19213670}" type="parTrans" cxnId="{399B0CA2-78A9-499A-88D8-2839FA8CF201}">
      <dgm:prSet/>
      <dgm:spPr/>
      <dgm:t>
        <a:bodyPr/>
        <a:lstStyle/>
        <a:p>
          <a:endParaRPr lang="es-ES"/>
        </a:p>
      </dgm:t>
    </dgm:pt>
    <dgm:pt modelId="{0C4348C8-7FDB-468D-9F6A-B90E83A58E3F}" type="sibTrans" cxnId="{399B0CA2-78A9-499A-88D8-2839FA8CF201}">
      <dgm:prSet/>
      <dgm:spPr/>
      <dgm:t>
        <a:bodyPr/>
        <a:lstStyle/>
        <a:p>
          <a:endParaRPr lang="es-ES"/>
        </a:p>
      </dgm:t>
    </dgm:pt>
    <dgm:pt modelId="{4D1747FC-6CAB-4CC1-BDCA-32B40D0B1D05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RESUMEN ETIQUETAS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0068FDA-C068-4B3B-8A64-64ADA007A0E6}" type="parTrans" cxnId="{99DEB9DD-FA63-4D09-88D8-4D87B126E27F}">
      <dgm:prSet/>
      <dgm:spPr/>
      <dgm:t>
        <a:bodyPr/>
        <a:lstStyle/>
        <a:p>
          <a:endParaRPr lang="es-ES"/>
        </a:p>
      </dgm:t>
    </dgm:pt>
    <dgm:pt modelId="{2FC03E94-9D42-4BA9-B7FF-ED9C4C2BC0F8}" type="sibTrans" cxnId="{99DEB9DD-FA63-4D09-88D8-4D87B126E27F}">
      <dgm:prSet/>
      <dgm:spPr/>
      <dgm:t>
        <a:bodyPr/>
        <a:lstStyle/>
        <a:p>
          <a:endParaRPr lang="es-ES"/>
        </a:p>
      </dgm:t>
    </dgm:pt>
    <dgm:pt modelId="{EED2E7D0-D8AD-48C6-B0E4-851CD683B329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ANTES Y DESPUES DE HTML5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E31CDDB-F3DC-4F52-9287-A75482855C47}" type="parTrans" cxnId="{75096564-95B8-4411-8963-FDE1A657D937}">
      <dgm:prSet/>
      <dgm:spPr/>
      <dgm:t>
        <a:bodyPr/>
        <a:lstStyle/>
        <a:p>
          <a:endParaRPr lang="es-ES"/>
        </a:p>
      </dgm:t>
    </dgm:pt>
    <dgm:pt modelId="{EE51D694-8454-4854-8209-72E97BD46172}" type="sibTrans" cxnId="{75096564-95B8-4411-8963-FDE1A657D937}">
      <dgm:prSet/>
      <dgm:spPr/>
      <dgm:t>
        <a:bodyPr/>
        <a:lstStyle/>
        <a:p>
          <a:endParaRPr lang="es-ES"/>
        </a:p>
      </dgm:t>
    </dgm:pt>
    <dgm:pt modelId="{7388DDC0-F425-454C-9927-62B80F3E6694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CONTENEDORES SEMANTICOS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0EA1386C-BCDB-40D2-87BF-F65E6A348821}" type="parTrans" cxnId="{CC58A9E4-49BE-4AC7-A1C1-525E9E6E3808}">
      <dgm:prSet/>
      <dgm:spPr/>
      <dgm:t>
        <a:bodyPr/>
        <a:lstStyle/>
        <a:p>
          <a:endParaRPr lang="es-ES"/>
        </a:p>
      </dgm:t>
    </dgm:pt>
    <dgm:pt modelId="{3F5A37F1-9CC5-4E4B-91F8-40F5ACA97D00}" type="sibTrans" cxnId="{CC58A9E4-49BE-4AC7-A1C1-525E9E6E3808}">
      <dgm:prSet/>
      <dgm:spPr/>
      <dgm:t>
        <a:bodyPr/>
        <a:lstStyle/>
        <a:p>
          <a:endParaRPr lang="es-ES"/>
        </a:p>
      </dgm:t>
    </dgm:pt>
    <dgm:pt modelId="{AAEC26E3-44CC-4506-9DA9-DB1588CFADF3}" type="pres">
      <dgm:prSet presAssocID="{AA399245-CCA7-40DA-AE58-6DD3C04A0597}" presName="Name0" presStyleCnt="0">
        <dgm:presLayoutVars>
          <dgm:chMax val="7"/>
          <dgm:chPref val="7"/>
          <dgm:dir/>
        </dgm:presLayoutVars>
      </dgm:prSet>
      <dgm:spPr/>
    </dgm:pt>
    <dgm:pt modelId="{40C4BFD7-C51D-4776-A255-6AED6E3E3E1A}" type="pres">
      <dgm:prSet presAssocID="{AA399245-CCA7-40DA-AE58-6DD3C04A0597}" presName="Name1" presStyleCnt="0"/>
      <dgm:spPr/>
    </dgm:pt>
    <dgm:pt modelId="{78F6E819-4E46-485D-9F43-AD10B6836719}" type="pres">
      <dgm:prSet presAssocID="{AA399245-CCA7-40DA-AE58-6DD3C04A0597}" presName="cycle" presStyleCnt="0"/>
      <dgm:spPr/>
    </dgm:pt>
    <dgm:pt modelId="{28E81D90-04DF-4E0D-B6EA-8B1196ECFE09}" type="pres">
      <dgm:prSet presAssocID="{AA399245-CCA7-40DA-AE58-6DD3C04A0597}" presName="srcNode" presStyleLbl="node1" presStyleIdx="0" presStyleCnt="6"/>
      <dgm:spPr/>
    </dgm:pt>
    <dgm:pt modelId="{61DEB03C-7F27-4600-89D1-D2E99439056B}" type="pres">
      <dgm:prSet presAssocID="{AA399245-CCA7-40DA-AE58-6DD3C04A0597}" presName="conn" presStyleLbl="parChTrans1D2" presStyleIdx="0" presStyleCnt="1"/>
      <dgm:spPr/>
    </dgm:pt>
    <dgm:pt modelId="{E069A4AD-B2AC-44E8-8089-CA793827266F}" type="pres">
      <dgm:prSet presAssocID="{AA399245-CCA7-40DA-AE58-6DD3C04A0597}" presName="extraNode" presStyleLbl="node1" presStyleIdx="0" presStyleCnt="6"/>
      <dgm:spPr/>
    </dgm:pt>
    <dgm:pt modelId="{6FC1C3A4-4CC5-410A-A4C2-DC395BEC1758}" type="pres">
      <dgm:prSet presAssocID="{AA399245-CCA7-40DA-AE58-6DD3C04A0597}" presName="dstNode" presStyleLbl="node1" presStyleIdx="0" presStyleCnt="6"/>
      <dgm:spPr/>
    </dgm:pt>
    <dgm:pt modelId="{EB90F51E-3597-436A-AE30-47877B402625}" type="pres">
      <dgm:prSet presAssocID="{93A1258A-2DBD-4D6A-8C9B-8744F1669A57}" presName="text_1" presStyleLbl="node1" presStyleIdx="0" presStyleCnt="6" custScaleX="100931" custScaleY="124838" custLinFactNeighborX="-442" custLinFactNeighborY="-1885">
        <dgm:presLayoutVars>
          <dgm:bulletEnabled val="1"/>
        </dgm:presLayoutVars>
      </dgm:prSet>
      <dgm:spPr/>
    </dgm:pt>
    <dgm:pt modelId="{472C00D6-BE8D-4DBD-BE7C-F2945EF6BE23}" type="pres">
      <dgm:prSet presAssocID="{93A1258A-2DBD-4D6A-8C9B-8744F1669A57}" presName="accent_1" presStyleCnt="0"/>
      <dgm:spPr/>
    </dgm:pt>
    <dgm:pt modelId="{51F00841-97A1-4828-99EB-5BC77EB14D0D}" type="pres">
      <dgm:prSet presAssocID="{93A1258A-2DBD-4D6A-8C9B-8744F1669A57}" presName="accentRepeatNode" presStyleLbl="solidFgAcc1" presStyleIdx="0" presStyleCnt="6"/>
      <dgm:spPr/>
    </dgm:pt>
    <dgm:pt modelId="{4939364F-4715-46E2-933C-8DE27371E21B}" type="pres">
      <dgm:prSet presAssocID="{74857CFB-00CF-44B0-BFFD-39DD5E466E08}" presName="text_2" presStyleLbl="node1" presStyleIdx="1" presStyleCnt="6" custScaleX="99596" custScaleY="121166" custLinFactNeighborX="362" custLinFactNeighborY="-2295">
        <dgm:presLayoutVars>
          <dgm:bulletEnabled val="1"/>
        </dgm:presLayoutVars>
      </dgm:prSet>
      <dgm:spPr/>
    </dgm:pt>
    <dgm:pt modelId="{1DF39994-8CB1-4847-869E-5BC5F79BC3B2}" type="pres">
      <dgm:prSet presAssocID="{74857CFB-00CF-44B0-BFFD-39DD5E466E08}" presName="accent_2" presStyleCnt="0"/>
      <dgm:spPr/>
    </dgm:pt>
    <dgm:pt modelId="{2DC957FA-F80A-4F2C-98FA-A5C0747367A1}" type="pres">
      <dgm:prSet presAssocID="{74857CFB-00CF-44B0-BFFD-39DD5E466E08}" presName="accentRepeatNode" presStyleLbl="solidFgAcc1" presStyleIdx="1" presStyleCnt="6"/>
      <dgm:spPr/>
    </dgm:pt>
    <dgm:pt modelId="{ABCEE273-7139-45F8-B615-60AE37EBDAFB}" type="pres">
      <dgm:prSet presAssocID="{070E2205-5C68-445C-85D6-D964B373BA6D}" presName="text_3" presStyleLbl="node1" presStyleIdx="2" presStyleCnt="6" custScaleX="100359" custScaleY="123602" custLinFactNeighborX="-11" custLinFactNeighborY="-2208">
        <dgm:presLayoutVars>
          <dgm:bulletEnabled val="1"/>
        </dgm:presLayoutVars>
      </dgm:prSet>
      <dgm:spPr/>
    </dgm:pt>
    <dgm:pt modelId="{39156B25-B749-4F1A-A700-FA1C06C2EEF7}" type="pres">
      <dgm:prSet presAssocID="{070E2205-5C68-445C-85D6-D964B373BA6D}" presName="accent_3" presStyleCnt="0"/>
      <dgm:spPr/>
    </dgm:pt>
    <dgm:pt modelId="{DD658F06-C2DB-4196-B05C-8D038D00C8BF}" type="pres">
      <dgm:prSet presAssocID="{070E2205-5C68-445C-85D6-D964B373BA6D}" presName="accentRepeatNode" presStyleLbl="solidFgAcc1" presStyleIdx="2" presStyleCnt="6"/>
      <dgm:spPr/>
    </dgm:pt>
    <dgm:pt modelId="{A66DF414-B549-4AD2-ACC7-A0871D3299FD}" type="pres">
      <dgm:prSet presAssocID="{EED2E7D0-D8AD-48C6-B0E4-851CD683B329}" presName="text_4" presStyleLbl="node1" presStyleIdx="3" presStyleCnt="6">
        <dgm:presLayoutVars>
          <dgm:bulletEnabled val="1"/>
        </dgm:presLayoutVars>
      </dgm:prSet>
      <dgm:spPr/>
    </dgm:pt>
    <dgm:pt modelId="{D7653C02-4847-4C4A-A0D4-3CFCF45AF034}" type="pres">
      <dgm:prSet presAssocID="{EED2E7D0-D8AD-48C6-B0E4-851CD683B329}" presName="accent_4" presStyleCnt="0"/>
      <dgm:spPr/>
    </dgm:pt>
    <dgm:pt modelId="{8FA0499E-329D-47D1-BBFD-DC0D1F1C3EF5}" type="pres">
      <dgm:prSet presAssocID="{EED2E7D0-D8AD-48C6-B0E4-851CD683B329}" presName="accentRepeatNode" presStyleLbl="solidFgAcc1" presStyleIdx="3" presStyleCnt="6"/>
      <dgm:spPr/>
    </dgm:pt>
    <dgm:pt modelId="{0F0BA951-09F0-4B66-8FEB-CFCF70C098CB}" type="pres">
      <dgm:prSet presAssocID="{7388DDC0-F425-454C-9927-62B80F3E6694}" presName="text_5" presStyleLbl="node1" presStyleIdx="4" presStyleCnt="6">
        <dgm:presLayoutVars>
          <dgm:bulletEnabled val="1"/>
        </dgm:presLayoutVars>
      </dgm:prSet>
      <dgm:spPr/>
    </dgm:pt>
    <dgm:pt modelId="{4BB8E3CE-2D08-4CC4-952C-45BE0783D94E}" type="pres">
      <dgm:prSet presAssocID="{7388DDC0-F425-454C-9927-62B80F3E6694}" presName="accent_5" presStyleCnt="0"/>
      <dgm:spPr/>
    </dgm:pt>
    <dgm:pt modelId="{D0AAB22E-4BF6-4E24-AC3C-55ECBED3F521}" type="pres">
      <dgm:prSet presAssocID="{7388DDC0-F425-454C-9927-62B80F3E6694}" presName="accentRepeatNode" presStyleLbl="solidFgAcc1" presStyleIdx="4" presStyleCnt="6"/>
      <dgm:spPr/>
    </dgm:pt>
    <dgm:pt modelId="{F378145D-5AD7-481F-8B3A-DA0CDFEAF404}" type="pres">
      <dgm:prSet presAssocID="{4D1747FC-6CAB-4CC1-BDCA-32B40D0B1D05}" presName="text_6" presStyleLbl="node1" presStyleIdx="5" presStyleCnt="6">
        <dgm:presLayoutVars>
          <dgm:bulletEnabled val="1"/>
        </dgm:presLayoutVars>
      </dgm:prSet>
      <dgm:spPr/>
    </dgm:pt>
    <dgm:pt modelId="{80D8AF16-7D49-4231-A8FF-37CD3B57F3F2}" type="pres">
      <dgm:prSet presAssocID="{4D1747FC-6CAB-4CC1-BDCA-32B40D0B1D05}" presName="accent_6" presStyleCnt="0"/>
      <dgm:spPr/>
    </dgm:pt>
    <dgm:pt modelId="{2B030E7F-47AE-43E8-BC87-FCA233F54B8F}" type="pres">
      <dgm:prSet presAssocID="{4D1747FC-6CAB-4CC1-BDCA-32B40D0B1D05}" presName="accentRepeatNode" presStyleLbl="solidFgAcc1" presStyleIdx="5" presStyleCnt="6"/>
      <dgm:spPr/>
    </dgm:pt>
  </dgm:ptLst>
  <dgm:cxnLst>
    <dgm:cxn modelId="{DBD25F17-C0D3-4903-ADA9-B50630988F5E}" type="presOf" srcId="{44CDDA20-BD83-4122-8E92-37CABF604C45}" destId="{61DEB03C-7F27-4600-89D1-D2E99439056B}" srcOrd="0" destOrd="0" presId="urn:microsoft.com/office/officeart/2008/layout/VerticalCurvedList"/>
    <dgm:cxn modelId="{997ED32D-D94D-4E8E-ACFE-F6D82893BAD3}" type="presOf" srcId="{070E2205-5C68-445C-85D6-D964B373BA6D}" destId="{ABCEE273-7139-45F8-B615-60AE37EBDAFB}" srcOrd="0" destOrd="0" presId="urn:microsoft.com/office/officeart/2008/layout/VerticalCurvedList"/>
    <dgm:cxn modelId="{75096564-95B8-4411-8963-FDE1A657D937}" srcId="{AA399245-CCA7-40DA-AE58-6DD3C04A0597}" destId="{EED2E7D0-D8AD-48C6-B0E4-851CD683B329}" srcOrd="3" destOrd="0" parTransId="{6E31CDDB-F3DC-4F52-9287-A75482855C47}" sibTransId="{EE51D694-8454-4854-8209-72E97BD46172}"/>
    <dgm:cxn modelId="{F22A5B73-BA33-4467-B79A-6CC416D5C8EF}" type="presOf" srcId="{74857CFB-00CF-44B0-BFFD-39DD5E466E08}" destId="{4939364F-4715-46E2-933C-8DE27371E21B}" srcOrd="0" destOrd="0" presId="urn:microsoft.com/office/officeart/2008/layout/VerticalCurvedList"/>
    <dgm:cxn modelId="{E22CE153-8AA8-4A42-8975-E4A75E171244}" type="presOf" srcId="{4D1747FC-6CAB-4CC1-BDCA-32B40D0B1D05}" destId="{F378145D-5AD7-481F-8B3A-DA0CDFEAF404}" srcOrd="0" destOrd="0" presId="urn:microsoft.com/office/officeart/2008/layout/VerticalCurvedList"/>
    <dgm:cxn modelId="{E96F8496-AC8A-4117-8CE0-908126862CA0}" type="presOf" srcId="{EED2E7D0-D8AD-48C6-B0E4-851CD683B329}" destId="{A66DF414-B549-4AD2-ACC7-A0871D3299FD}" srcOrd="0" destOrd="0" presId="urn:microsoft.com/office/officeart/2008/layout/VerticalCurvedList"/>
    <dgm:cxn modelId="{399B0CA2-78A9-499A-88D8-2839FA8CF201}" srcId="{AA399245-CCA7-40DA-AE58-6DD3C04A0597}" destId="{070E2205-5C68-445C-85D6-D964B373BA6D}" srcOrd="2" destOrd="0" parTransId="{D58768E8-6BA4-496C-918D-D0BC19213670}" sibTransId="{0C4348C8-7FDB-468D-9F6A-B90E83A58E3F}"/>
    <dgm:cxn modelId="{A6D4D9C2-DBED-440A-8D38-B6E11265E820}" srcId="{AA399245-CCA7-40DA-AE58-6DD3C04A0597}" destId="{93A1258A-2DBD-4D6A-8C9B-8744F1669A57}" srcOrd="0" destOrd="0" parTransId="{422AE069-3E56-4FF2-B32A-0DA64AE7C319}" sibTransId="{44CDDA20-BD83-4122-8E92-37CABF604C45}"/>
    <dgm:cxn modelId="{866720C8-C02D-46C3-9BF7-9299219DDD4C}" type="presOf" srcId="{93A1258A-2DBD-4D6A-8C9B-8744F1669A57}" destId="{EB90F51E-3597-436A-AE30-47877B402625}" srcOrd="0" destOrd="0" presId="urn:microsoft.com/office/officeart/2008/layout/VerticalCurvedList"/>
    <dgm:cxn modelId="{1D40D6CE-2FFA-407A-BA4B-E747E63B16EE}" srcId="{AA399245-CCA7-40DA-AE58-6DD3C04A0597}" destId="{74857CFB-00CF-44B0-BFFD-39DD5E466E08}" srcOrd="1" destOrd="0" parTransId="{DB994E85-F140-4B61-8E57-A206AABA4792}" sibTransId="{E7254014-B436-430A-8FFF-F69DB2180630}"/>
    <dgm:cxn modelId="{99DEB9DD-FA63-4D09-88D8-4D87B126E27F}" srcId="{AA399245-CCA7-40DA-AE58-6DD3C04A0597}" destId="{4D1747FC-6CAB-4CC1-BDCA-32B40D0B1D05}" srcOrd="5" destOrd="0" parTransId="{40068FDA-C068-4B3B-8A64-64ADA007A0E6}" sibTransId="{2FC03E94-9D42-4BA9-B7FF-ED9C4C2BC0F8}"/>
    <dgm:cxn modelId="{CC58A9E4-49BE-4AC7-A1C1-525E9E6E3808}" srcId="{AA399245-CCA7-40DA-AE58-6DD3C04A0597}" destId="{7388DDC0-F425-454C-9927-62B80F3E6694}" srcOrd="4" destOrd="0" parTransId="{0EA1386C-BCDB-40D2-87BF-F65E6A348821}" sibTransId="{3F5A37F1-9CC5-4E4B-91F8-40F5ACA97D00}"/>
    <dgm:cxn modelId="{70F000EB-9609-4ED0-BBAE-04A9AF048350}" type="presOf" srcId="{7388DDC0-F425-454C-9927-62B80F3E6694}" destId="{0F0BA951-09F0-4B66-8FEB-CFCF70C098CB}" srcOrd="0" destOrd="0" presId="urn:microsoft.com/office/officeart/2008/layout/VerticalCurvedList"/>
    <dgm:cxn modelId="{64F429EB-63BC-4C48-ACB0-01AF01809B4B}" type="presOf" srcId="{AA399245-CCA7-40DA-AE58-6DD3C04A0597}" destId="{AAEC26E3-44CC-4506-9DA9-DB1588CFADF3}" srcOrd="0" destOrd="0" presId="urn:microsoft.com/office/officeart/2008/layout/VerticalCurvedList"/>
    <dgm:cxn modelId="{858B11E3-BA25-475C-8753-A598B98F4D1F}" type="presParOf" srcId="{AAEC26E3-44CC-4506-9DA9-DB1588CFADF3}" destId="{40C4BFD7-C51D-4776-A255-6AED6E3E3E1A}" srcOrd="0" destOrd="0" presId="urn:microsoft.com/office/officeart/2008/layout/VerticalCurvedList"/>
    <dgm:cxn modelId="{A931FAA0-90D9-4DCC-9404-66B0CFB096B8}" type="presParOf" srcId="{40C4BFD7-C51D-4776-A255-6AED6E3E3E1A}" destId="{78F6E819-4E46-485D-9F43-AD10B6836719}" srcOrd="0" destOrd="0" presId="urn:microsoft.com/office/officeart/2008/layout/VerticalCurvedList"/>
    <dgm:cxn modelId="{4CC4C5F2-559E-4446-8081-47F3BB9932BA}" type="presParOf" srcId="{78F6E819-4E46-485D-9F43-AD10B6836719}" destId="{28E81D90-04DF-4E0D-B6EA-8B1196ECFE09}" srcOrd="0" destOrd="0" presId="urn:microsoft.com/office/officeart/2008/layout/VerticalCurvedList"/>
    <dgm:cxn modelId="{EBD2828F-8021-4F58-B448-5C2EFF2C7BDC}" type="presParOf" srcId="{78F6E819-4E46-485D-9F43-AD10B6836719}" destId="{61DEB03C-7F27-4600-89D1-D2E99439056B}" srcOrd="1" destOrd="0" presId="urn:microsoft.com/office/officeart/2008/layout/VerticalCurvedList"/>
    <dgm:cxn modelId="{E80A62B1-4A02-454F-9EF2-200770F57CAB}" type="presParOf" srcId="{78F6E819-4E46-485D-9F43-AD10B6836719}" destId="{E069A4AD-B2AC-44E8-8089-CA793827266F}" srcOrd="2" destOrd="0" presId="urn:microsoft.com/office/officeart/2008/layout/VerticalCurvedList"/>
    <dgm:cxn modelId="{2FCFF3E8-DF78-41D0-AB77-B50AFB790BFC}" type="presParOf" srcId="{78F6E819-4E46-485D-9F43-AD10B6836719}" destId="{6FC1C3A4-4CC5-410A-A4C2-DC395BEC1758}" srcOrd="3" destOrd="0" presId="urn:microsoft.com/office/officeart/2008/layout/VerticalCurvedList"/>
    <dgm:cxn modelId="{286AF18C-43D5-4D53-A2B2-1405BCC76AF7}" type="presParOf" srcId="{40C4BFD7-C51D-4776-A255-6AED6E3E3E1A}" destId="{EB90F51E-3597-436A-AE30-47877B402625}" srcOrd="1" destOrd="0" presId="urn:microsoft.com/office/officeart/2008/layout/VerticalCurvedList"/>
    <dgm:cxn modelId="{912A879E-9C84-4ECE-A251-4821DF861618}" type="presParOf" srcId="{40C4BFD7-C51D-4776-A255-6AED6E3E3E1A}" destId="{472C00D6-BE8D-4DBD-BE7C-F2945EF6BE23}" srcOrd="2" destOrd="0" presId="urn:microsoft.com/office/officeart/2008/layout/VerticalCurvedList"/>
    <dgm:cxn modelId="{E740B169-C0D5-4C0E-9E6A-6E93B532BFD5}" type="presParOf" srcId="{472C00D6-BE8D-4DBD-BE7C-F2945EF6BE23}" destId="{51F00841-97A1-4828-99EB-5BC77EB14D0D}" srcOrd="0" destOrd="0" presId="urn:microsoft.com/office/officeart/2008/layout/VerticalCurvedList"/>
    <dgm:cxn modelId="{0DAB66D5-7D15-4536-8244-768C3EEB014D}" type="presParOf" srcId="{40C4BFD7-C51D-4776-A255-6AED6E3E3E1A}" destId="{4939364F-4715-46E2-933C-8DE27371E21B}" srcOrd="3" destOrd="0" presId="urn:microsoft.com/office/officeart/2008/layout/VerticalCurvedList"/>
    <dgm:cxn modelId="{12346624-84C3-47DD-B685-767E8531D32A}" type="presParOf" srcId="{40C4BFD7-C51D-4776-A255-6AED6E3E3E1A}" destId="{1DF39994-8CB1-4847-869E-5BC5F79BC3B2}" srcOrd="4" destOrd="0" presId="urn:microsoft.com/office/officeart/2008/layout/VerticalCurvedList"/>
    <dgm:cxn modelId="{7401A370-5586-4B1C-8121-FDFBDE43A408}" type="presParOf" srcId="{1DF39994-8CB1-4847-869E-5BC5F79BC3B2}" destId="{2DC957FA-F80A-4F2C-98FA-A5C0747367A1}" srcOrd="0" destOrd="0" presId="urn:microsoft.com/office/officeart/2008/layout/VerticalCurvedList"/>
    <dgm:cxn modelId="{E9527B62-B6EA-4211-A4CE-8C8038B4C1D8}" type="presParOf" srcId="{40C4BFD7-C51D-4776-A255-6AED6E3E3E1A}" destId="{ABCEE273-7139-45F8-B615-60AE37EBDAFB}" srcOrd="5" destOrd="0" presId="urn:microsoft.com/office/officeart/2008/layout/VerticalCurvedList"/>
    <dgm:cxn modelId="{41D63565-35BD-48EA-A805-B7C75C978CF9}" type="presParOf" srcId="{40C4BFD7-C51D-4776-A255-6AED6E3E3E1A}" destId="{39156B25-B749-4F1A-A700-FA1C06C2EEF7}" srcOrd="6" destOrd="0" presId="urn:microsoft.com/office/officeart/2008/layout/VerticalCurvedList"/>
    <dgm:cxn modelId="{C2FCBD8D-1E68-423F-8BEB-4EACB479BB0C}" type="presParOf" srcId="{39156B25-B749-4F1A-A700-FA1C06C2EEF7}" destId="{DD658F06-C2DB-4196-B05C-8D038D00C8BF}" srcOrd="0" destOrd="0" presId="urn:microsoft.com/office/officeart/2008/layout/VerticalCurvedList"/>
    <dgm:cxn modelId="{4892BDA2-DFDE-4019-99A5-C245A5D8BCA3}" type="presParOf" srcId="{40C4BFD7-C51D-4776-A255-6AED6E3E3E1A}" destId="{A66DF414-B549-4AD2-ACC7-A0871D3299FD}" srcOrd="7" destOrd="0" presId="urn:microsoft.com/office/officeart/2008/layout/VerticalCurvedList"/>
    <dgm:cxn modelId="{E47F02E0-6246-4054-92DF-2C4F77544C6B}" type="presParOf" srcId="{40C4BFD7-C51D-4776-A255-6AED6E3E3E1A}" destId="{D7653C02-4847-4C4A-A0D4-3CFCF45AF034}" srcOrd="8" destOrd="0" presId="urn:microsoft.com/office/officeart/2008/layout/VerticalCurvedList"/>
    <dgm:cxn modelId="{B958F25F-3E25-4665-BDDA-39AE6B5EDFDD}" type="presParOf" srcId="{D7653C02-4847-4C4A-A0D4-3CFCF45AF034}" destId="{8FA0499E-329D-47D1-BBFD-DC0D1F1C3EF5}" srcOrd="0" destOrd="0" presId="urn:microsoft.com/office/officeart/2008/layout/VerticalCurvedList"/>
    <dgm:cxn modelId="{1D500234-AA09-4DE4-8B7C-21841F1A3569}" type="presParOf" srcId="{40C4BFD7-C51D-4776-A255-6AED6E3E3E1A}" destId="{0F0BA951-09F0-4B66-8FEB-CFCF70C098CB}" srcOrd="9" destOrd="0" presId="urn:microsoft.com/office/officeart/2008/layout/VerticalCurvedList"/>
    <dgm:cxn modelId="{E19FEEFE-60F4-4566-8A25-4A915937B4C5}" type="presParOf" srcId="{40C4BFD7-C51D-4776-A255-6AED6E3E3E1A}" destId="{4BB8E3CE-2D08-4CC4-952C-45BE0783D94E}" srcOrd="10" destOrd="0" presId="urn:microsoft.com/office/officeart/2008/layout/VerticalCurvedList"/>
    <dgm:cxn modelId="{A76E4FCD-E004-4117-8B23-B3E8CAE8F69A}" type="presParOf" srcId="{4BB8E3CE-2D08-4CC4-952C-45BE0783D94E}" destId="{D0AAB22E-4BF6-4E24-AC3C-55ECBED3F521}" srcOrd="0" destOrd="0" presId="urn:microsoft.com/office/officeart/2008/layout/VerticalCurvedList"/>
    <dgm:cxn modelId="{0C633646-8135-4136-8AA2-3701C39514F5}" type="presParOf" srcId="{40C4BFD7-C51D-4776-A255-6AED6E3E3E1A}" destId="{F378145D-5AD7-481F-8B3A-DA0CDFEAF404}" srcOrd="11" destOrd="0" presId="urn:microsoft.com/office/officeart/2008/layout/VerticalCurvedList"/>
    <dgm:cxn modelId="{C9BF1AA4-E4B9-4A5D-93AF-CEE4FB53C296}" type="presParOf" srcId="{40C4BFD7-C51D-4776-A255-6AED6E3E3E1A}" destId="{80D8AF16-7D49-4231-A8FF-37CD3B57F3F2}" srcOrd="12" destOrd="0" presId="urn:microsoft.com/office/officeart/2008/layout/VerticalCurvedList"/>
    <dgm:cxn modelId="{B60A2F6A-D44A-46A4-B27C-FB2950634BA9}" type="presParOf" srcId="{80D8AF16-7D49-4231-A8FF-37CD3B57F3F2}" destId="{2B030E7F-47AE-43E8-BC87-FCA233F54B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B03C-7F27-4600-89D1-D2E99439056B}">
      <dsp:nvSpPr>
        <dsp:cNvPr id="0" name=""/>
        <dsp:cNvSpPr/>
      </dsp:nvSpPr>
      <dsp:spPr>
        <a:xfrm>
          <a:off x="-7504913" y="-1144854"/>
          <a:ext cx="8914445" cy="8914445"/>
        </a:xfrm>
        <a:prstGeom prst="blockArc">
          <a:avLst>
            <a:gd name="adj1" fmla="val 18900000"/>
            <a:gd name="adj2" fmla="val 2700000"/>
            <a:gd name="adj3" fmla="val 24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0F51E-3597-436A-AE30-47877B402625}">
      <dsp:nvSpPr>
        <dsp:cNvPr id="0" name=""/>
        <dsp:cNvSpPr/>
      </dsp:nvSpPr>
      <dsp:spPr>
        <a:xfrm>
          <a:off x="458610" y="249095"/>
          <a:ext cx="6346597" cy="8706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6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ESTRUCTURA DE UN DOCUMENTO</a:t>
          </a:r>
          <a:endParaRPr lang="es-ES" sz="2800" kern="12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sp:txBody>
      <dsp:txXfrm>
        <a:off x="458610" y="249095"/>
        <a:ext cx="6346597" cy="870685"/>
      </dsp:txXfrm>
    </dsp:sp>
    <dsp:sp modelId="{51F00841-97A1-4828-99EB-5BC77EB14D0D}">
      <dsp:nvSpPr>
        <dsp:cNvPr id="0" name=""/>
        <dsp:cNvSpPr/>
      </dsp:nvSpPr>
      <dsp:spPr>
        <a:xfrm>
          <a:off x="79767" y="261677"/>
          <a:ext cx="871815" cy="871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9364F-4715-46E2-933C-8DE27371E21B}">
      <dsp:nvSpPr>
        <dsp:cNvPr id="0" name=""/>
        <dsp:cNvSpPr/>
      </dsp:nvSpPr>
      <dsp:spPr>
        <a:xfrm>
          <a:off x="1121605" y="1305086"/>
          <a:ext cx="5691267" cy="8450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6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POSIBLES ELEMENTOS DE UNA WEB</a:t>
          </a:r>
        </a:p>
      </dsp:txBody>
      <dsp:txXfrm>
        <a:off x="1121605" y="1305086"/>
        <a:ext cx="5691267" cy="845074"/>
      </dsp:txXfrm>
    </dsp:sp>
    <dsp:sp modelId="{2DC957FA-F80A-4F2C-98FA-A5C0747367A1}">
      <dsp:nvSpPr>
        <dsp:cNvPr id="0" name=""/>
        <dsp:cNvSpPr/>
      </dsp:nvSpPr>
      <dsp:spPr>
        <a:xfrm>
          <a:off x="653469" y="1307722"/>
          <a:ext cx="871815" cy="871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EE273-7139-45F8-B615-60AE37EBDAFB}">
      <dsp:nvSpPr>
        <dsp:cNvPr id="0" name=""/>
        <dsp:cNvSpPr/>
      </dsp:nvSpPr>
      <dsp:spPr>
        <a:xfrm>
          <a:off x="1341330" y="2343244"/>
          <a:ext cx="5471586" cy="8620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6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DE LAS ETIQUETAS HTML</a:t>
          </a:r>
        </a:p>
      </dsp:txBody>
      <dsp:txXfrm>
        <a:off x="1341330" y="2343244"/>
        <a:ext cx="5471586" cy="862064"/>
      </dsp:txXfrm>
    </dsp:sp>
    <dsp:sp modelId="{DD658F06-C2DB-4196-B05C-8D038D00C8BF}">
      <dsp:nvSpPr>
        <dsp:cNvPr id="0" name=""/>
        <dsp:cNvSpPr/>
      </dsp:nvSpPr>
      <dsp:spPr>
        <a:xfrm>
          <a:off x="915808" y="2353768"/>
          <a:ext cx="871815" cy="871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DF414-B549-4AD2-ACC7-A0871D3299FD}">
      <dsp:nvSpPr>
        <dsp:cNvPr id="0" name=""/>
        <dsp:cNvSpPr/>
      </dsp:nvSpPr>
      <dsp:spPr>
        <a:xfrm>
          <a:off x="1351716" y="3486333"/>
          <a:ext cx="5452013" cy="6974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6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ANTES Y DESPUES DE HTML5</a:t>
          </a:r>
        </a:p>
      </dsp:txBody>
      <dsp:txXfrm>
        <a:off x="1351716" y="3486333"/>
        <a:ext cx="5452013" cy="697452"/>
      </dsp:txXfrm>
    </dsp:sp>
    <dsp:sp modelId="{8FA0499E-329D-47D1-BBFD-DC0D1F1C3EF5}">
      <dsp:nvSpPr>
        <dsp:cNvPr id="0" name=""/>
        <dsp:cNvSpPr/>
      </dsp:nvSpPr>
      <dsp:spPr>
        <a:xfrm>
          <a:off x="915808" y="3399152"/>
          <a:ext cx="871815" cy="871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BA951-09F0-4B66-8FEB-CFCF70C098CB}">
      <dsp:nvSpPr>
        <dsp:cNvPr id="0" name=""/>
        <dsp:cNvSpPr/>
      </dsp:nvSpPr>
      <dsp:spPr>
        <a:xfrm>
          <a:off x="1089376" y="4532379"/>
          <a:ext cx="5714353" cy="69745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6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CONTENEDORES SEMANTICOS</a:t>
          </a:r>
        </a:p>
      </dsp:txBody>
      <dsp:txXfrm>
        <a:off x="1089376" y="4532379"/>
        <a:ext cx="5714353" cy="697452"/>
      </dsp:txXfrm>
    </dsp:sp>
    <dsp:sp modelId="{D0AAB22E-4BF6-4E24-AC3C-55ECBED3F521}">
      <dsp:nvSpPr>
        <dsp:cNvPr id="0" name=""/>
        <dsp:cNvSpPr/>
      </dsp:nvSpPr>
      <dsp:spPr>
        <a:xfrm>
          <a:off x="653469" y="4445197"/>
          <a:ext cx="871815" cy="871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8145D-5AD7-481F-8B3A-DA0CDFEAF404}">
      <dsp:nvSpPr>
        <dsp:cNvPr id="0" name=""/>
        <dsp:cNvSpPr/>
      </dsp:nvSpPr>
      <dsp:spPr>
        <a:xfrm>
          <a:off x="515674" y="5578425"/>
          <a:ext cx="6288055" cy="6974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360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RESUMEN ETIQUETAS</a:t>
          </a:r>
        </a:p>
      </dsp:txBody>
      <dsp:txXfrm>
        <a:off x="515674" y="5578425"/>
        <a:ext cx="6288055" cy="697452"/>
      </dsp:txXfrm>
    </dsp:sp>
    <dsp:sp modelId="{2B030E7F-47AE-43E8-BC87-FCA233F54B8F}">
      <dsp:nvSpPr>
        <dsp:cNvPr id="0" name=""/>
        <dsp:cNvSpPr/>
      </dsp:nvSpPr>
      <dsp:spPr>
        <a:xfrm>
          <a:off x="79767" y="5491243"/>
          <a:ext cx="871815" cy="871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4CC1-64A7-4F06-A5CE-E048F303CF84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122A-B674-4917-A9D0-D45C007175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0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1F9C-3752-4EC7-A0D1-FED6C674728E}" type="datetimeFigureOut">
              <a:rPr lang="es-ES" smtClean="0"/>
              <a:pPr/>
              <a:t>16/02/2022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7528" y="1844824"/>
            <a:ext cx="9577064" cy="2368424"/>
          </a:xfrm>
        </p:spPr>
        <p:txBody>
          <a:bodyPr>
            <a:normAutofit/>
          </a:bodyPr>
          <a:lstStyle/>
          <a:p>
            <a:r>
              <a:rPr lang="es-ES" sz="6700" dirty="0">
                <a:ln w="63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HTML ESTRUCTURA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DE LAS ETIQUETAS 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1E0CC5-B87B-4B7E-B304-A1F88A891174}"/>
              </a:ext>
            </a:extLst>
          </p:cNvPr>
          <p:cNvSpPr txBox="1"/>
          <p:nvPr/>
        </p:nvSpPr>
        <p:spPr>
          <a:xfrm>
            <a:off x="2135560" y="593549"/>
            <a:ext cx="91450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Tradicionalmente existían dos tipos de etiquetas, las de apertura (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y las de cierre (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&lt;/&gt;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Algunas llamadas </a:t>
            </a:r>
            <a:r>
              <a:rPr lang="es-ES" sz="2400" i="1" dirty="0" err="1">
                <a:solidFill>
                  <a:srgbClr val="000000"/>
                </a:solidFill>
                <a:latin typeface="Arial" panose="020B0604020202020204" pitchFamily="34" charset="0"/>
              </a:rPr>
              <a:t>void</a:t>
            </a:r>
            <a:r>
              <a:rPr lang="es-E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latin typeface="Arial" panose="020B0604020202020204" pitchFamily="34" charset="0"/>
              </a:rPr>
              <a:t>elements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, algo así como “etiquetas vacías”, que no tienen etiqueta de cierre, por albergar ningún otro elemento en su interior.</a:t>
            </a:r>
          </a:p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Un ejemplo es el salto de línea &lt;</a:t>
            </a:r>
            <a:r>
              <a:rPr lang="es-E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br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 algn="just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64DB13-A813-400A-A9FA-1845CDC4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08" y="4121403"/>
            <a:ext cx="2467320" cy="2350177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71BA6-9D3A-43B0-AA23-5B3079FB4145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09701EEA-C714-47E5-A4E8-42CDE9AF1DBC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E2CB662D-58F2-4265-88E3-CF4F03E4FB2A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3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DE LAS ETIQUETAS 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1E0CC5-B87B-4B7E-B304-A1F88A891174}"/>
              </a:ext>
            </a:extLst>
          </p:cNvPr>
          <p:cNvSpPr txBox="1"/>
          <p:nvPr/>
        </p:nvSpPr>
        <p:spPr>
          <a:xfrm>
            <a:off x="2497776" y="593549"/>
            <a:ext cx="87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Uso en HTML4, HTML5 y XHTML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ABDA86C3-009C-4A94-87AF-98CBD8219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32560"/>
              </p:ext>
            </p:extLst>
          </p:nvPr>
        </p:nvGraphicFramePr>
        <p:xfrm>
          <a:off x="2497778" y="1377261"/>
          <a:ext cx="8782798" cy="1381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42038">
                  <a:extLst>
                    <a:ext uri="{9D8B030D-6E8A-4147-A177-3AD203B41FA5}">
                      <a16:colId xmlns:a16="http://schemas.microsoft.com/office/drawing/2014/main" val="2002853973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4226875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HTML5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La barra de cierre es opcional &lt;/&gt;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18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HTML4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Técnicamente el uso la barra de cierre es incorrecto, pero está aceptado por el W3C’s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87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XHTML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La barra de cierre es obligatoria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770155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5A1A8D7-100C-40CE-8713-B7185E040927}"/>
              </a:ext>
            </a:extLst>
          </p:cNvPr>
          <p:cNvSpPr txBox="1"/>
          <p:nvPr/>
        </p:nvSpPr>
        <p:spPr>
          <a:xfrm>
            <a:off x="2497777" y="3019513"/>
            <a:ext cx="87827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 lo tanto, en HTML5 serían correctas ambas formas:</a:t>
            </a:r>
          </a:p>
          <a:p>
            <a:pPr algn="just"/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sv-SE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&lt;meta charset = "UTF-8"&gt;</a:t>
            </a:r>
          </a:p>
          <a:p>
            <a:pPr algn="just"/>
            <a:r>
              <a:rPr lang="sv-SE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&lt;meta charset = "UTF-8"/&gt;</a:t>
            </a:r>
          </a:p>
          <a:p>
            <a:pPr algn="just"/>
            <a:endParaRPr lang="sv-SE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Como vemos, la evolución de las </a:t>
            </a:r>
            <a:r>
              <a:rPr lang="es-E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Self-Closing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Tags ha ido de total obligatoriedad al poner la “/” (XHTML), a totalmente opcional (HTML5)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9A81A84-4626-485F-B317-846ABC32151F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14" name="Flecha derecha 6">
              <a:extLst>
                <a:ext uri="{FF2B5EF4-FFF2-40B4-BE49-F238E27FC236}">
                  <a16:creationId xmlns:a16="http://schemas.microsoft.com/office/drawing/2014/main" id="{4E6FD346-CCE6-4B49-B269-4AD2888C24A1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hlinkClick r:id="rId2" action="ppaction://hlinksldjump"/>
              <a:extLst>
                <a:ext uri="{FF2B5EF4-FFF2-40B4-BE49-F238E27FC236}">
                  <a16:creationId xmlns:a16="http://schemas.microsoft.com/office/drawing/2014/main" id="{B2756CDC-8C9E-49F7-924D-0CAE31747CA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3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DE LAS ETIQUETAS 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1E0CC5-B87B-4B7E-B304-A1F88A891174}"/>
              </a:ext>
            </a:extLst>
          </p:cNvPr>
          <p:cNvSpPr txBox="1"/>
          <p:nvPr/>
        </p:nvSpPr>
        <p:spPr>
          <a:xfrm>
            <a:off x="2497776" y="188640"/>
            <a:ext cx="87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 la actualidad</a:t>
            </a:r>
            <a:endParaRPr lang="es-E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Imagen 10">
            <a:hlinkClick r:id="rId2" action="ppaction://hlinksldjump"/>
            <a:extLst>
              <a:ext uri="{FF2B5EF4-FFF2-40B4-BE49-F238E27FC236}">
                <a16:creationId xmlns:a16="http://schemas.microsoft.com/office/drawing/2014/main" id="{7F86DE85-E6F8-48FA-A768-A9A3981794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82" y="5949280"/>
            <a:ext cx="650250" cy="650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A1A8D7-100C-40CE-8713-B7185E040927}"/>
              </a:ext>
            </a:extLst>
          </p:cNvPr>
          <p:cNvSpPr txBox="1"/>
          <p:nvPr/>
        </p:nvSpPr>
        <p:spPr>
          <a:xfrm>
            <a:off x="2497776" y="980728"/>
            <a:ext cx="878279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Ahora mismo, HTML5 permite no poner etiquetas de cierre en ninguna de sus etiquetas. </a:t>
            </a:r>
          </a:p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Ejemplo:</a:t>
            </a:r>
          </a:p>
          <a:p>
            <a:pPr algn="just"/>
            <a:endParaRPr lang="es-E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s-E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&lt;h1&gt;Mi artículo&lt;/h1&gt;</a:t>
            </a:r>
          </a:p>
          <a:p>
            <a:pPr algn="just"/>
            <a:r>
              <a:rPr lang="es-E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&lt;p&gt;Este es mi primer párrafo</a:t>
            </a:r>
          </a:p>
          <a:p>
            <a:pPr algn="just"/>
            <a:r>
              <a:rPr lang="es-E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 </a:t>
            </a:r>
            <a:r>
              <a:rPr lang="es-ES" sz="2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s-E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s-ES" sz="2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align:right</a:t>
            </a:r>
            <a:r>
              <a:rPr lang="es-E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"&gt;Este es el segundo&lt;/p&gt;</a:t>
            </a:r>
          </a:p>
          <a:p>
            <a:pPr algn="just"/>
            <a:r>
              <a:rPr lang="es-E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&lt;p&gt;Y aquí el tercero</a:t>
            </a:r>
          </a:p>
          <a:p>
            <a:pPr algn="just"/>
            <a:endParaRPr lang="sv-SE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 tanto entendemos que un párrafo acaba no por su etiqueta de cierre, sino por el inicio de otra etiqueta de apertura.</a:t>
            </a:r>
          </a:p>
          <a:p>
            <a:pPr algn="just"/>
            <a:endParaRPr lang="es-E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Puede ser confusa de cara al desarrollo por lo que se sigue recomendando el cierre de etiquetas.</a:t>
            </a:r>
          </a:p>
        </p:txBody>
      </p:sp>
    </p:spTree>
    <p:extLst>
      <p:ext uri="{BB962C8B-B14F-4D97-AF65-F5344CB8AC3E}">
        <p14:creationId xmlns:p14="http://schemas.microsoft.com/office/powerpoint/2010/main" val="20213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ANTES Y DESPUES DE HTML5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23BED5-4628-48A9-9568-4E5E13EB8DB2}"/>
              </a:ext>
            </a:extLst>
          </p:cNvPr>
          <p:cNvSpPr txBox="1"/>
          <p:nvPr/>
        </p:nvSpPr>
        <p:spPr>
          <a:xfrm>
            <a:off x="2133382" y="548680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Hasta la llegada de HTML5 el principal elemento que se usaba para generar las estructuras era </a:t>
            </a:r>
            <a:r>
              <a:rPr lang="es-ES" sz="2400" b="1" dirty="0" err="1">
                <a:solidFill>
                  <a:srgbClr val="000000"/>
                </a:solidFill>
              </a:rPr>
              <a:t>div</a:t>
            </a:r>
            <a:r>
              <a:rPr lang="es-ES" sz="2400" dirty="0">
                <a:solidFill>
                  <a:srgbClr val="000000"/>
                </a:solidFill>
              </a:rPr>
              <a:t>.</a:t>
            </a:r>
            <a:endParaRPr lang="es-E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BA17686-2927-4083-B981-6C1A3BC3D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69" y="1616839"/>
            <a:ext cx="6480642" cy="4117664"/>
          </a:xfrm>
          <a:prstGeom prst="rect">
            <a:avLst/>
          </a:prstGeom>
        </p:spPr>
      </p:pic>
      <p:sp>
        <p:nvSpPr>
          <p:cNvPr id="9" name="CuadroTexto 8">
            <a:hlinkClick r:id="rId3" action="ppaction://hlinksldjump"/>
            <a:extLst>
              <a:ext uri="{FF2B5EF4-FFF2-40B4-BE49-F238E27FC236}">
                <a16:creationId xmlns:a16="http://schemas.microsoft.com/office/drawing/2014/main" id="{7B16F886-390B-452C-88F9-ABD10AB0720A}"/>
              </a:ext>
            </a:extLst>
          </p:cNvPr>
          <p:cNvSpPr txBox="1"/>
          <p:nvPr/>
        </p:nvSpPr>
        <p:spPr>
          <a:xfrm>
            <a:off x="9945900" y="6178418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Continua…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41EFEB1-E223-4E4D-AD54-949253BD7ED7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Flecha derecha 6">
              <a:extLst>
                <a:ext uri="{FF2B5EF4-FFF2-40B4-BE49-F238E27FC236}">
                  <a16:creationId xmlns:a16="http://schemas.microsoft.com/office/drawing/2014/main" id="{76F60B47-0219-4AD4-93A9-97A0A5112B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hlinkClick r:id="rId4" action="ppaction://hlinksldjump"/>
              <a:extLst>
                <a:ext uri="{FF2B5EF4-FFF2-40B4-BE49-F238E27FC236}">
                  <a16:creationId xmlns:a16="http://schemas.microsoft.com/office/drawing/2014/main" id="{5B75D0E0-F3A1-403F-9E2B-FC3414AACA71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77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ANTES Y DESPUES DE HTML5</a:t>
            </a:r>
          </a:p>
        </p:txBody>
      </p:sp>
      <p:pic>
        <p:nvPicPr>
          <p:cNvPr id="7" name="Imagen 6">
            <a:hlinkClick r:id="rId2" action="ppaction://hlinksldjump"/>
            <a:extLst>
              <a:ext uri="{FF2B5EF4-FFF2-40B4-BE49-F238E27FC236}">
                <a16:creationId xmlns:a16="http://schemas.microsoft.com/office/drawing/2014/main" id="{A4CA827F-86F3-413A-9986-2115200EDC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8" y="6007086"/>
            <a:ext cx="650250" cy="6502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23BED5-4628-48A9-9568-4E5E13EB8DB2}"/>
              </a:ext>
            </a:extLst>
          </p:cNvPr>
          <p:cNvSpPr txBox="1"/>
          <p:nvPr/>
        </p:nvSpPr>
        <p:spPr>
          <a:xfrm>
            <a:off x="2133382" y="548680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Con la llegada de </a:t>
            </a:r>
            <a:r>
              <a:rPr lang="es-ES" sz="2400" b="1" dirty="0">
                <a:solidFill>
                  <a:srgbClr val="000000"/>
                </a:solidFill>
              </a:rPr>
              <a:t>HTML5</a:t>
            </a:r>
            <a:r>
              <a:rPr lang="es-ES" sz="2400" dirty="0">
                <a:solidFill>
                  <a:srgbClr val="000000"/>
                </a:solidFill>
              </a:rPr>
              <a:t> nuestras webs utilizan otro tipo de </a:t>
            </a:r>
            <a:r>
              <a:rPr lang="es-ES" sz="2400" b="1" dirty="0">
                <a:solidFill>
                  <a:srgbClr val="000000"/>
                </a:solidFill>
              </a:rPr>
              <a:t>contenedores</a:t>
            </a:r>
            <a:r>
              <a:rPr lang="es-ES" sz="2400" dirty="0">
                <a:solidFill>
                  <a:srgbClr val="000000"/>
                </a:solidFill>
              </a:rPr>
              <a:t>, aunque se puede seguir utilizando </a:t>
            </a:r>
            <a:r>
              <a:rPr lang="es-ES" sz="2400" b="1" dirty="0" err="1">
                <a:solidFill>
                  <a:srgbClr val="000000"/>
                </a:solidFill>
              </a:rPr>
              <a:t>div</a:t>
            </a:r>
            <a:r>
              <a:rPr lang="es-ES" sz="2400" dirty="0">
                <a:solidFill>
                  <a:srgbClr val="000000"/>
                </a:solidFill>
              </a:rPr>
              <a:t>.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7A4F4E-7D3D-460E-95F2-3AF3964AE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19" y="1616839"/>
            <a:ext cx="6485613" cy="41176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A4F43F8-8BA3-4C87-A021-1EE511A708CE}"/>
              </a:ext>
            </a:extLst>
          </p:cNvPr>
          <p:cNvSpPr txBox="1"/>
          <p:nvPr/>
        </p:nvSpPr>
        <p:spPr>
          <a:xfrm>
            <a:off x="2207568" y="5734503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Esto se debe a la aparición de contenedores semánticos, donde cada etiqueta indica el contenido que va a tener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042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main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F917FE-C546-40E3-9AA0-D77F5639BAB3}"/>
              </a:ext>
            </a:extLst>
          </p:cNvPr>
          <p:cNvSpPr txBox="1"/>
          <p:nvPr/>
        </p:nvSpPr>
        <p:spPr>
          <a:xfrm>
            <a:off x="2970141" y="1340768"/>
            <a:ext cx="803754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Utilizada para el contenido principal, solo puede haber una en cada página. No puede utilizarse en el interior de otro elemento.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C7645-BB6D-4DF3-B757-95B7971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78" y="1484783"/>
            <a:ext cx="953563" cy="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86C3CDD-1642-45C5-886B-3376A07BAD7B}"/>
              </a:ext>
            </a:extLst>
          </p:cNvPr>
          <p:cNvSpPr txBox="1"/>
          <p:nvPr/>
        </p:nvSpPr>
        <p:spPr>
          <a:xfrm>
            <a:off x="2167640" y="3060614"/>
            <a:ext cx="8991112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El elemento &lt;</a:t>
            </a:r>
            <a:r>
              <a:rPr lang="es-ES" sz="2000" dirty="0" err="1"/>
              <a:t>main</a:t>
            </a:r>
            <a:r>
              <a:rPr lang="es-ES" sz="2000" dirty="0"/>
              <a:t>&gt; tiene mayor importancia para personas con discapacidades, que habitualmente acceden a la web a través de programas especiales como los navegadores de voz. En tales casos, los navegadores pueden ser instruidos para ir directamente al contenido principal del documento o sección &lt;</a:t>
            </a:r>
            <a:r>
              <a:rPr lang="es-ES" sz="2000" dirty="0" err="1"/>
              <a:t>main</a:t>
            </a:r>
            <a:r>
              <a:rPr lang="es-ES" sz="2000" dirty="0"/>
              <a:t>&gt;, saltándose toda la información menos relevante.</a:t>
            </a:r>
          </a:p>
        </p:txBody>
      </p:sp>
    </p:spTree>
    <p:extLst>
      <p:ext uri="{BB962C8B-B14F-4D97-AF65-F5344CB8AC3E}">
        <p14:creationId xmlns:p14="http://schemas.microsoft.com/office/powerpoint/2010/main" val="11838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85580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&lt;</a:t>
            </a:r>
            <a:r>
              <a:rPr lang="es-ES" sz="2400" b="1" dirty="0" err="1">
                <a:latin typeface="+mj-lt"/>
              </a:rPr>
              <a:t>main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69144" y="709431"/>
            <a:ext cx="8991112" cy="5078313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&lt;head&gt;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Artículo: Software libre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&lt;/head&gt;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Bienvenido 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ArtículosLocos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libre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923200" lvl="6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término software libre refiere el conjunto de software que por elección manifiesta de su autor, puede ser copiado, estudiado, modificado, utilizado libremente con cualquier fin y redistribuido con o sin cambios o mejoras.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Todos los derechos reservados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header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F917FE-C546-40E3-9AA0-D77F5639BAB3}"/>
              </a:ext>
            </a:extLst>
          </p:cNvPr>
          <p:cNvSpPr txBox="1"/>
          <p:nvPr/>
        </p:nvSpPr>
        <p:spPr>
          <a:xfrm>
            <a:off x="2970141" y="1340768"/>
            <a:ext cx="803754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Está destinado a contener por lo general cabeceras, tanto de la web como de otros elementos. Es un elemento de bloque.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C7645-BB6D-4DF3-B757-95B7971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78" y="1268760"/>
            <a:ext cx="953563" cy="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86C3CDD-1642-45C5-886B-3376A07BAD7B}"/>
              </a:ext>
            </a:extLst>
          </p:cNvPr>
          <p:cNvSpPr txBox="1"/>
          <p:nvPr/>
        </p:nvSpPr>
        <p:spPr>
          <a:xfrm>
            <a:off x="2167640" y="4077999"/>
            <a:ext cx="899111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Cuando un elemento &lt;</a:t>
            </a:r>
            <a:r>
              <a:rPr lang="es-ES" sz="2000" dirty="0" err="1"/>
              <a:t>header</a:t>
            </a:r>
            <a:r>
              <a:rPr lang="es-ES" sz="2000" dirty="0"/>
              <a:t>&gt; es declarado dentro de un elemento de seccionamiento (como &lt;</a:t>
            </a:r>
            <a:r>
              <a:rPr lang="es-ES" sz="2000" dirty="0" err="1"/>
              <a:t>article</a:t>
            </a:r>
            <a:r>
              <a:rPr lang="es-ES" sz="2000" dirty="0"/>
              <a:t>&gt; o &lt;</a:t>
            </a:r>
            <a:r>
              <a:rPr lang="es-ES" sz="2000" dirty="0" err="1"/>
              <a:t>section</a:t>
            </a:r>
            <a:r>
              <a:rPr lang="es-ES" sz="2000" dirty="0"/>
              <a:t>&gt;) representa un encabezado en el ámbito de ese elemento. De lo contrario (cuando pertenece al elemento &lt;</a:t>
            </a:r>
            <a:r>
              <a:rPr lang="es-ES" sz="2000" dirty="0" err="1"/>
              <a:t>body</a:t>
            </a:r>
            <a:r>
              <a:rPr lang="es-ES" sz="2000" dirty="0"/>
              <a:t>&gt;) representa un encabezado para el documento entero.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C23F15-0AF6-4C1C-97DF-3FFD08449EBF}"/>
              </a:ext>
            </a:extLst>
          </p:cNvPr>
          <p:cNvSpPr txBox="1"/>
          <p:nvPr/>
        </p:nvSpPr>
        <p:spPr>
          <a:xfrm>
            <a:off x="2167640" y="2485877"/>
            <a:ext cx="8991112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Los autores no deben confundir a los elementos &lt;</a:t>
            </a:r>
            <a:r>
              <a:rPr lang="es-ES" sz="2000" dirty="0" err="1"/>
              <a:t>header</a:t>
            </a:r>
            <a:r>
              <a:rPr lang="es-ES" sz="2000" dirty="0"/>
              <a:t>&gt; y &lt;head&gt;. Mientras que el elemento &lt;head&gt; provee metadatos para el documento, &lt;</a:t>
            </a:r>
            <a:r>
              <a:rPr lang="es-ES" sz="2000" dirty="0" err="1"/>
              <a:t>header</a:t>
            </a:r>
            <a:r>
              <a:rPr lang="es-ES" sz="2000" dirty="0"/>
              <a:t>&gt; contiene un grupo de elementos introductorios o de navegación.</a:t>
            </a:r>
          </a:p>
        </p:txBody>
      </p:sp>
    </p:spTree>
    <p:extLst>
      <p:ext uri="{BB962C8B-B14F-4D97-AF65-F5344CB8AC3E}">
        <p14:creationId xmlns:p14="http://schemas.microsoft.com/office/powerpoint/2010/main" val="93218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85580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&lt;</a:t>
            </a:r>
            <a:r>
              <a:rPr lang="es-ES" sz="2400" b="1" dirty="0" err="1">
                <a:latin typeface="+mj-lt"/>
              </a:rPr>
              <a:t>header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67640" y="1268760"/>
            <a:ext cx="8991112" cy="3970318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Inicio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s-ES" b="0" i="0" dirty="0" err="1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recipes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Recetas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s-ES" b="0" i="0" dirty="0" err="1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Contáctame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Risotto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&lt;h2&gt;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Tabla de contenidos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&lt;/h2&gt;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551600" lvl="3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Ingredientes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551600" lvl="3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Proceso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551600" lvl="3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Commentarios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2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85580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2 &lt;</a:t>
            </a:r>
            <a:r>
              <a:rPr lang="es-ES" sz="2400" b="1" dirty="0" err="1">
                <a:latin typeface="+mj-lt"/>
              </a:rPr>
              <a:t>header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67640" y="1700808"/>
            <a:ext cx="8991112" cy="3139321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asesino del hijo de Bill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Cosby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confiesa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b="0" i="0" dirty="0" err="1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apelación hecha por el estudiante de secundaria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Mikail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Markhasev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 sido cancelada a petición suya.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Declarando que quería hacer lo correcto, el hombre condenado por el asesinato del único hijo de Bill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Cosby's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Ennis, ha escrito una carta a la oficina general de abogados de California confesando el crimen y solicitando que su apelación de 1998 sea desestimada...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17848" cy="6480720"/>
          </a:xfrm>
        </p:spPr>
        <p:txBody>
          <a:bodyPr vert="vert270"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ÍNDICE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389918968"/>
              </p:ext>
            </p:extLst>
          </p:nvPr>
        </p:nvGraphicFramePr>
        <p:xfrm>
          <a:off x="1547664" y="146472"/>
          <a:ext cx="6912768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6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footer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F917FE-C546-40E3-9AA0-D77F5639BAB3}"/>
              </a:ext>
            </a:extLst>
          </p:cNvPr>
          <p:cNvSpPr txBox="1"/>
          <p:nvPr/>
        </p:nvSpPr>
        <p:spPr>
          <a:xfrm>
            <a:off x="2970141" y="980728"/>
            <a:ext cx="803754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En contraposición al </a:t>
            </a:r>
            <a:r>
              <a:rPr lang="es-ES" sz="2400" dirty="0" err="1"/>
              <a:t>header</a:t>
            </a:r>
            <a:r>
              <a:rPr lang="es-ES" sz="2400" dirty="0"/>
              <a:t>, este elemento es contenedor de pies de página o de otro elemento (artículo, noticias, post,…). Es un elemento de bloque, y al igual que el </a:t>
            </a:r>
            <a:r>
              <a:rPr lang="es-ES" sz="2400" dirty="0" err="1"/>
              <a:t>header</a:t>
            </a:r>
            <a:r>
              <a:rPr lang="es-ES" sz="2400" dirty="0"/>
              <a:t>, puede existir más de uno en el documento HTML.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C7645-BB6D-4DF3-B757-95B7971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78" y="1268760"/>
            <a:ext cx="953563" cy="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86C3CDD-1642-45C5-886B-3376A07BAD7B}"/>
              </a:ext>
            </a:extLst>
          </p:cNvPr>
          <p:cNvSpPr txBox="1"/>
          <p:nvPr/>
        </p:nvSpPr>
        <p:spPr>
          <a:xfrm>
            <a:off x="2016578" y="2783871"/>
            <a:ext cx="8991112" cy="1327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Cuando un elemento &lt;</a:t>
            </a:r>
            <a:r>
              <a:rPr lang="es-ES" sz="2000" dirty="0" err="1"/>
              <a:t>footer</a:t>
            </a:r>
            <a:r>
              <a:rPr lang="es-ES" sz="2000" dirty="0"/>
              <a:t>&gt; es declarado dentro de un elemento de seccionamiento (como &lt;</a:t>
            </a:r>
            <a:r>
              <a:rPr lang="es-ES" sz="2000" dirty="0" err="1"/>
              <a:t>article</a:t>
            </a:r>
            <a:r>
              <a:rPr lang="es-ES" sz="2000" dirty="0"/>
              <a:t>&gt; o &lt;</a:t>
            </a:r>
            <a:r>
              <a:rPr lang="es-ES" sz="2000" dirty="0" err="1"/>
              <a:t>section</a:t>
            </a:r>
            <a:r>
              <a:rPr lang="es-ES" sz="2000" dirty="0"/>
              <a:t>&gt;) representa un pie en el ámbito de ese elemento. De lo contrario (cuando pertenece al elemento &lt;</a:t>
            </a:r>
            <a:r>
              <a:rPr lang="es-ES" sz="2000" dirty="0" err="1"/>
              <a:t>body</a:t>
            </a:r>
            <a:r>
              <a:rPr lang="es-ES" sz="2000" dirty="0"/>
              <a:t>&gt;) representa un pie para el documento entero.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27D2A9-693A-4E16-BB0C-5765A0C269EB}"/>
              </a:ext>
            </a:extLst>
          </p:cNvPr>
          <p:cNvSpPr txBox="1"/>
          <p:nvPr/>
        </p:nvSpPr>
        <p:spPr>
          <a:xfrm>
            <a:off x="2036864" y="4261504"/>
            <a:ext cx="8991112" cy="10199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Aunque es una práctica común colocar los pies al final de la página o sección, no es necesario que ocupen ese lugar. Un pie es un pie por lo que representa, no por su ubicación.</a:t>
            </a:r>
          </a:p>
        </p:txBody>
      </p:sp>
    </p:spTree>
    <p:extLst>
      <p:ext uri="{BB962C8B-B14F-4D97-AF65-F5344CB8AC3E}">
        <p14:creationId xmlns:p14="http://schemas.microsoft.com/office/powerpoint/2010/main" val="25474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85580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&lt;</a:t>
            </a:r>
            <a:r>
              <a:rPr lang="es-ES" sz="2400" b="1" dirty="0" err="1">
                <a:latin typeface="+mj-lt"/>
              </a:rPr>
              <a:t>footer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67640" y="2060848"/>
            <a:ext cx="8991112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extranjero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"Suficiente!"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dijo el pequeño hombre, mientras se levantaba de su desbaratada silla...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Copyright &amp;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1990-2014 Peter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Doe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todos los derechos reservados.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nav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F917FE-C546-40E3-9AA0-D77F5639BAB3}"/>
              </a:ext>
            </a:extLst>
          </p:cNvPr>
          <p:cNvSpPr txBox="1"/>
          <p:nvPr/>
        </p:nvSpPr>
        <p:spPr>
          <a:xfrm>
            <a:off x="2970141" y="836712"/>
            <a:ext cx="803754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</a:rPr>
              <a:t>Elementos de navegación con enlaces de hipertexto, pueden incluirse en un mismo documento HTML todos los navegadores que sean necesarios. 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</a:rPr>
              <a:t>Pero no todos los enlaces son candidatos de pertenecer a un elemento &lt;</a:t>
            </a:r>
            <a:r>
              <a:rPr lang="es-ES" sz="2400" b="1" i="0" u="none" strike="noStrike" baseline="0" dirty="0" err="1">
                <a:solidFill>
                  <a:srgbClr val="000000"/>
                </a:solidFill>
              </a:rPr>
              <a:t>nav</a:t>
            </a:r>
            <a:r>
              <a:rPr lang="es-ES" sz="2400" b="0" i="0" u="none" strike="noStrike" baseline="0" dirty="0">
                <a:solidFill>
                  <a:srgbClr val="000000"/>
                </a:solidFill>
              </a:rPr>
              <a:t>&gt;: una lista de enlaces a patrocinadores o los resultados de una búsqueda, no forman parte de la navegación principal, sino que corresponden con el contenido de la página. 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</a:rPr>
              <a:t>Es un elemento de </a:t>
            </a:r>
            <a:r>
              <a:rPr lang="es-ES" sz="2400" b="0" i="1" u="none" strike="noStrike" baseline="0" dirty="0">
                <a:solidFill>
                  <a:srgbClr val="000000"/>
                </a:solidFill>
              </a:rPr>
              <a:t>bloque</a:t>
            </a:r>
            <a:r>
              <a:rPr lang="es-E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</a:rPr>
              <a:t>Es una práctica habitual anidar dentro de &lt;</a:t>
            </a:r>
            <a:r>
              <a:rPr lang="es-ES" sz="2400" b="1" i="0" u="none" strike="noStrike" baseline="0" dirty="0" err="1">
                <a:solidFill>
                  <a:srgbClr val="000000"/>
                </a:solidFill>
              </a:rPr>
              <a:t>nav</a:t>
            </a:r>
            <a:r>
              <a:rPr lang="es-ES" sz="2400" b="0" i="0" u="none" strike="noStrike" baseline="0" dirty="0">
                <a:solidFill>
                  <a:srgbClr val="000000"/>
                </a:solidFill>
              </a:rPr>
              <a:t>&gt; una lista desordenada con cada opción del menú </a:t>
            </a:r>
            <a:endParaRPr lang="es-E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C7645-BB6D-4DF3-B757-95B7971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15" y="1642933"/>
            <a:ext cx="953563" cy="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F27D2A9-693A-4E16-BB0C-5765A0C269EB}"/>
              </a:ext>
            </a:extLst>
          </p:cNvPr>
          <p:cNvSpPr txBox="1"/>
          <p:nvPr/>
        </p:nvSpPr>
        <p:spPr>
          <a:xfrm>
            <a:off x="2036864" y="4693552"/>
            <a:ext cx="8991112" cy="1327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El elemento &lt;</a:t>
            </a:r>
            <a:r>
              <a:rPr lang="es-ES" sz="2000" dirty="0" err="1"/>
              <a:t>nav</a:t>
            </a:r>
            <a:r>
              <a:rPr lang="es-ES" sz="2000" dirty="0"/>
              <a:t>&gt; puede ser una buena forma de mejorar la accesibilidad de un sitio web. Algunos navegadores, como los navegadores de voz, pueden proveer la información dentro de este elemento a pedido, o ignorarla al buscar el contenido principal.</a:t>
            </a:r>
          </a:p>
        </p:txBody>
      </p:sp>
    </p:spTree>
    <p:extLst>
      <p:ext uri="{BB962C8B-B14F-4D97-AF65-F5344CB8AC3E}">
        <p14:creationId xmlns:p14="http://schemas.microsoft.com/office/powerpoint/2010/main" val="4143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60648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&lt;</a:t>
            </a:r>
            <a:r>
              <a:rPr lang="es-ES" sz="2400" b="1" dirty="0" err="1">
                <a:latin typeface="+mj-lt"/>
              </a:rPr>
              <a:t>nav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67640" y="695423"/>
            <a:ext cx="8991112" cy="5355312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Inicio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"/es/tutorials.html"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Tutoriales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"/es/reference.html"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Referencia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"/es/tools-resources.html"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Recursos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</a:t>
            </a:r>
            <a:r>
              <a:rPr lang="es-ES" b="0" i="0" dirty="0" err="1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contactus.php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Contáctame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0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60648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2 &lt;</a:t>
            </a:r>
            <a:r>
              <a:rPr lang="es-ES" sz="2400" b="1" dirty="0" err="1">
                <a:latin typeface="+mj-lt"/>
              </a:rPr>
              <a:t>nav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250932" y="1988840"/>
            <a:ext cx="8991112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Además de 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página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incio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verás el contenido principal del sitio dividido en tres secciones: los 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"/es/tutorials.html"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tutoriales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la 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"/es/reference.html"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referencia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"/es/tools-resources.html"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recursos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No olvides 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"/es/</a:t>
            </a:r>
            <a:r>
              <a:rPr lang="es-ES" b="0" i="0" dirty="0" err="1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contactus.php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contactarme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 caso de que tengas alguna consulta.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section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F917FE-C546-40E3-9AA0-D77F5639BAB3}"/>
              </a:ext>
            </a:extLst>
          </p:cNvPr>
          <p:cNvSpPr txBox="1"/>
          <p:nvPr/>
        </p:nvSpPr>
        <p:spPr>
          <a:xfrm>
            <a:off x="2970141" y="836712"/>
            <a:ext cx="803754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</a:rPr>
              <a:t>Etiqueta que permite agrupar elementos que comparten una misma temática y generalmente incluye una cabecera. 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</a:rPr>
              <a:t>Puede usarse para dividir los documentos </a:t>
            </a:r>
            <a:r>
              <a:rPr lang="es-ES" sz="2400" b="0" i="0" u="none" strike="noStrike" baseline="0" dirty="0" err="1">
                <a:solidFill>
                  <a:srgbClr val="000000"/>
                </a:solidFill>
              </a:rPr>
              <a:t>html</a:t>
            </a:r>
            <a:r>
              <a:rPr lang="es-ES" sz="2400" b="0" i="0" u="none" strike="noStrike" baseline="0" dirty="0">
                <a:solidFill>
                  <a:srgbClr val="000000"/>
                </a:solidFill>
              </a:rPr>
              <a:t> u otros elementos en diferentes áreas o secciones. 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</a:rPr>
              <a:t>Un </a:t>
            </a:r>
            <a:r>
              <a:rPr lang="es-ES" sz="2400" b="1" i="0" u="none" strike="noStrike" baseline="0" dirty="0" err="1">
                <a:solidFill>
                  <a:srgbClr val="000000"/>
                </a:solidFill>
              </a:rPr>
              <a:t>section</a:t>
            </a:r>
            <a:r>
              <a:rPr lang="es-ES" sz="24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s-ES" sz="2400" b="0" i="0" u="none" strike="noStrike" baseline="0" dirty="0">
                <a:solidFill>
                  <a:srgbClr val="000000"/>
                </a:solidFill>
              </a:rPr>
              <a:t>puede contener varios </a:t>
            </a:r>
            <a:r>
              <a:rPr lang="es-ES" sz="2400" b="1" i="0" u="none" strike="noStrike" baseline="0" dirty="0" err="1">
                <a:solidFill>
                  <a:srgbClr val="000000"/>
                </a:solidFill>
              </a:rPr>
              <a:t>article</a:t>
            </a:r>
            <a:r>
              <a:rPr lang="es-E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</a:rPr>
              <a:t>Es un elemento de </a:t>
            </a:r>
            <a:r>
              <a:rPr lang="es-ES" sz="2400" b="0" i="1" u="none" strike="noStrike" baseline="0" dirty="0">
                <a:solidFill>
                  <a:srgbClr val="000000"/>
                </a:solidFill>
              </a:rPr>
              <a:t>bloque</a:t>
            </a:r>
            <a:r>
              <a:rPr lang="es-ES" sz="2400" b="0" i="0" u="none" strike="noStrike" baseline="0" dirty="0">
                <a:solidFill>
                  <a:srgbClr val="000000"/>
                </a:solidFill>
              </a:rPr>
              <a:t>. </a:t>
            </a:r>
            <a:endParaRPr lang="es-E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C7645-BB6D-4DF3-B757-95B7971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27" y="1237093"/>
            <a:ext cx="953563" cy="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F27D2A9-693A-4E16-BB0C-5765A0C269EB}"/>
              </a:ext>
            </a:extLst>
          </p:cNvPr>
          <p:cNvSpPr txBox="1"/>
          <p:nvPr/>
        </p:nvSpPr>
        <p:spPr>
          <a:xfrm>
            <a:off x="2167640" y="3429000"/>
            <a:ext cx="899111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El elemento &lt;</a:t>
            </a:r>
            <a:r>
              <a:rPr lang="es-ES" sz="2000" dirty="0" err="1"/>
              <a:t>section</a:t>
            </a:r>
            <a:r>
              <a:rPr lang="es-ES" sz="2000" dirty="0"/>
              <a:t>&gt; está pensado para agrupar temáticamente un conjunto de elementos. Si existiese la necesidad de definir un bloque con propósitos exclusivamente estilísticos o de programación, el elemento &lt;</a:t>
            </a:r>
            <a:r>
              <a:rPr lang="es-ES" sz="2000" dirty="0" err="1"/>
              <a:t>div</a:t>
            </a:r>
            <a:r>
              <a:rPr lang="es-ES" sz="2000" dirty="0"/>
              <a:t>&gt; debería utilizarse en su lugar.</a:t>
            </a:r>
          </a:p>
        </p:txBody>
      </p:sp>
    </p:spTree>
    <p:extLst>
      <p:ext uri="{BB962C8B-B14F-4D97-AF65-F5344CB8AC3E}">
        <p14:creationId xmlns:p14="http://schemas.microsoft.com/office/powerpoint/2010/main" val="24053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60648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&lt;</a:t>
            </a:r>
            <a:r>
              <a:rPr lang="es-ES" sz="2400" b="1" dirty="0" err="1">
                <a:latin typeface="+mj-lt"/>
              </a:rPr>
              <a:t>section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67640" y="1412776"/>
            <a:ext cx="8991112" cy="3693319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section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Artículos relacionados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551600" lvl="3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El calentamiento global en 2030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551600" lvl="3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¿Cómo será la vida para los habitantes de la Tierra en 2030? Los efectos de la conducta humana se harán presente en el futuro cercano...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551600" lvl="3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La prevención del cambio climático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551600" lvl="3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¿Qué puede hacerse desde casa para dejar de contribuir al cambio climático? Aprende algunas técnicas que ayudarán a tu planeta...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section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endParaRPr lang="es-ES" i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60648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2 &lt;</a:t>
            </a:r>
            <a:r>
              <a:rPr lang="es-ES" sz="2400" b="1" dirty="0" err="1">
                <a:latin typeface="+mj-lt"/>
              </a:rPr>
              <a:t>section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67640" y="1412776"/>
            <a:ext cx="8991112" cy="3970318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El extraño interior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section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Introducción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Boris era un hombre muy solitario...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section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section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Un blanco fácil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Las contradicciones seguían creciendo en su mente...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&lt;/p&gt;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section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section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A nadie le importa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&lt;/h2&gt;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Pasando desapercibido, Boris intentaba comprender a las personas que transitaban a su lado...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section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endParaRPr lang="es-ES" i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article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F917FE-C546-40E3-9AA0-D77F5639BAB3}"/>
              </a:ext>
            </a:extLst>
          </p:cNvPr>
          <p:cNvSpPr txBox="1"/>
          <p:nvPr/>
        </p:nvSpPr>
        <p:spPr>
          <a:xfrm>
            <a:off x="2970141" y="836712"/>
            <a:ext cx="803754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Permite incluir contenido autónomo (que se pueda utilizarse en otros lugares del sitio), pudiendo anidar en su interior tanto cabeceras, pies u otros elemento. 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Un </a:t>
            </a:r>
            <a:r>
              <a:rPr lang="es-ES" sz="2400" b="1" i="0" u="none" strike="noStrike" baseline="0" dirty="0" err="1">
                <a:solidFill>
                  <a:srgbClr val="000000"/>
                </a:solidFill>
                <a:latin typeface="+mj-lt"/>
              </a:rPr>
              <a:t>article</a:t>
            </a:r>
            <a:r>
              <a:rPr lang="es-ES" sz="2400" b="1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puede dividirse con </a:t>
            </a:r>
            <a:r>
              <a:rPr lang="es-ES" sz="2400" b="1" i="0" u="none" strike="noStrike" baseline="0" dirty="0" err="1">
                <a:solidFill>
                  <a:srgbClr val="000000"/>
                </a:solidFill>
                <a:latin typeface="+mj-lt"/>
              </a:rPr>
              <a:t>section</a:t>
            </a:r>
            <a:r>
              <a:rPr lang="es-ES" sz="2400" b="1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para separar su contenido. 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Es un elemento de </a:t>
            </a:r>
            <a:r>
              <a:rPr lang="es-ES" sz="2400" b="0" i="1" u="none" strike="noStrike" baseline="0" dirty="0">
                <a:solidFill>
                  <a:srgbClr val="000000"/>
                </a:solidFill>
                <a:latin typeface="+mj-lt"/>
              </a:rPr>
              <a:t>bloque. 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endParaRPr lang="es-ES" sz="24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C7645-BB6D-4DF3-B757-95B7971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27" y="1237093"/>
            <a:ext cx="953563" cy="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F27D2A9-693A-4E16-BB0C-5765A0C269EB}"/>
              </a:ext>
            </a:extLst>
          </p:cNvPr>
          <p:cNvSpPr txBox="1"/>
          <p:nvPr/>
        </p:nvSpPr>
        <p:spPr>
          <a:xfrm>
            <a:off x="2167640" y="3429000"/>
            <a:ext cx="899111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No debes confundir los elementos &lt;</a:t>
            </a:r>
            <a:r>
              <a:rPr lang="es-ES" sz="2000" dirty="0" err="1"/>
              <a:t>article</a:t>
            </a:r>
            <a:r>
              <a:rPr lang="es-ES" sz="2000" dirty="0"/>
              <a:t>&gt; y &lt;</a:t>
            </a:r>
            <a:r>
              <a:rPr lang="es-ES" sz="2000" dirty="0" err="1"/>
              <a:t>section</a:t>
            </a:r>
            <a:r>
              <a:rPr lang="es-ES" sz="2000" dirty="0"/>
              <a:t>&gt;. El elemento &lt;</a:t>
            </a:r>
            <a:r>
              <a:rPr lang="es-ES" sz="2000" dirty="0" err="1"/>
              <a:t>article</a:t>
            </a:r>
            <a:r>
              <a:rPr lang="es-ES" sz="2000" dirty="0"/>
              <a:t>&gt; tiene un mayor significado e implica que sus contenidos pueden ser tratados independientemente del documento que los contiene.</a:t>
            </a:r>
          </a:p>
        </p:txBody>
      </p:sp>
    </p:spTree>
    <p:extLst>
      <p:ext uri="{BB962C8B-B14F-4D97-AF65-F5344CB8AC3E}">
        <p14:creationId xmlns:p14="http://schemas.microsoft.com/office/powerpoint/2010/main" val="41124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60648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&lt;</a:t>
            </a:r>
            <a:r>
              <a:rPr lang="es-ES" sz="2400" b="1" dirty="0" err="1">
                <a:latin typeface="+mj-lt"/>
              </a:rPr>
              <a:t>section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67640" y="764704"/>
            <a:ext cx="8991112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Organización Internacional para la Estandarización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Organización Internacional para la Estandarización conocida como ISO, es un cuerpo internacional de establecimiento de estándares compuesto por representantes de varias organizaciones nacionales de estándares.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8C6704-E165-4541-9FB0-0AA4E72A35FB}"/>
              </a:ext>
            </a:extLst>
          </p:cNvPr>
          <p:cNvSpPr txBox="1"/>
          <p:nvPr/>
        </p:nvSpPr>
        <p:spPr>
          <a:xfrm>
            <a:off x="2171736" y="2852936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2 &lt;</a:t>
            </a:r>
            <a:r>
              <a:rPr lang="es-ES" sz="2400" b="1" dirty="0" err="1">
                <a:latin typeface="+mj-lt"/>
              </a:rPr>
              <a:t>section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50EACAB-80FD-4E76-A816-F28E847CEA13}"/>
              </a:ext>
            </a:extLst>
          </p:cNvPr>
          <p:cNvSpPr txBox="1"/>
          <p:nvPr/>
        </p:nvSpPr>
        <p:spPr>
          <a:xfrm>
            <a:off x="2171736" y="3356992"/>
            <a:ext cx="8991112" cy="3139321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Organización Internacional para la Estandarización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Organización Internacional para la Estandarización conocida como ISO, es un cuerpo internacional de establecimiento de estándares compuesto por representantes de varias organizaciones nacionales de estándares.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pie del artículo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20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ESTRUCTURA DE UN DOCUMENTO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CEF587-4DB9-4A1B-A4EA-C05BA25BB3E9}"/>
              </a:ext>
            </a:extLst>
          </p:cNvPr>
          <p:cNvSpPr txBox="1"/>
          <p:nvPr/>
        </p:nvSpPr>
        <p:spPr>
          <a:xfrm>
            <a:off x="2639616" y="908720"/>
            <a:ext cx="864096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El HTML es un </a:t>
            </a:r>
            <a:r>
              <a:rPr lang="es-ES" sz="2400" b="1" dirty="0"/>
              <a:t>lenguaje de marcado</a:t>
            </a:r>
            <a:r>
              <a:rPr lang="es-ES" sz="2400" dirty="0"/>
              <a:t> que constituye uno de los pilares de la web.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Fue inventado por Tim Berners Lee en 1990 a partir de otro lenguaje denominado SGML y que servía para dotar de estructura documental a una información.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El lenguaje de marcado es básicamente un idioma que se caracteriza por </a:t>
            </a:r>
            <a:r>
              <a:rPr lang="es-ES" sz="2400" b="1" dirty="0"/>
              <a:t>etiquetar</a:t>
            </a:r>
            <a:r>
              <a:rPr lang="es-ES" sz="2400" dirty="0"/>
              <a:t> el contenido de una página web. El HTML nos ayuda a conferir a los documentos web de </a:t>
            </a:r>
            <a:r>
              <a:rPr lang="es-ES" sz="2400" b="1" dirty="0"/>
              <a:t>contenido y estructura</a:t>
            </a:r>
            <a:r>
              <a:rPr lang="es-ES" sz="2400" dirty="0"/>
              <a:t>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Etiquetamos las distintas partes de un documento web para aportar información al usuario, a los motores de búsqueda y a los navegadores.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FE14B6-5CF1-4BF5-9939-95ABB311678C}"/>
              </a:ext>
            </a:extLst>
          </p:cNvPr>
          <p:cNvSpPr txBox="1"/>
          <p:nvPr/>
        </p:nvSpPr>
        <p:spPr>
          <a:xfrm>
            <a:off x="2639616" y="26064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HTML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&lt;aside&gt;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F917FE-C546-40E3-9AA0-D77F5639BAB3}"/>
              </a:ext>
            </a:extLst>
          </p:cNvPr>
          <p:cNvSpPr txBox="1"/>
          <p:nvPr/>
        </p:nvSpPr>
        <p:spPr>
          <a:xfrm>
            <a:off x="2970141" y="836712"/>
            <a:ext cx="8037549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Representa una sección de una página con contenido tangencialmente relacionado con un elemento, y puede considerarse separado de este contenido.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Este elemento puede utilizarse para contener citas, anuncios, grupos de elementos de navegación y cualquier otro contenido separado del contenido principal de la página.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Es un elemento de </a:t>
            </a:r>
            <a:r>
              <a:rPr lang="es-ES" sz="2400" b="0" i="1" u="none" strike="noStrike" baseline="0" dirty="0">
                <a:solidFill>
                  <a:srgbClr val="000000"/>
                </a:solidFill>
                <a:latin typeface="+mj-lt"/>
              </a:rPr>
              <a:t>bloque. 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endParaRPr lang="es-ES" sz="24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C7645-BB6D-4DF3-B757-95B7971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27" y="1539333"/>
            <a:ext cx="953563" cy="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F27D2A9-693A-4E16-BB0C-5765A0C269EB}"/>
              </a:ext>
            </a:extLst>
          </p:cNvPr>
          <p:cNvSpPr txBox="1"/>
          <p:nvPr/>
        </p:nvSpPr>
        <p:spPr>
          <a:xfrm>
            <a:off x="2167640" y="4141529"/>
            <a:ext cx="899111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No debes confundir los elementos &lt;</a:t>
            </a:r>
            <a:r>
              <a:rPr lang="es-ES" sz="2000" dirty="0" err="1"/>
              <a:t>article</a:t>
            </a:r>
            <a:r>
              <a:rPr lang="es-ES" sz="2000" dirty="0"/>
              <a:t>&gt; y &lt;</a:t>
            </a:r>
            <a:r>
              <a:rPr lang="es-ES" sz="2000" dirty="0" err="1"/>
              <a:t>section</a:t>
            </a:r>
            <a:r>
              <a:rPr lang="es-ES" sz="2000" dirty="0"/>
              <a:t>&gt;. El elemento &lt;</a:t>
            </a:r>
            <a:r>
              <a:rPr lang="es-ES" sz="2000" dirty="0" err="1"/>
              <a:t>article</a:t>
            </a:r>
            <a:r>
              <a:rPr lang="es-ES" sz="2000" dirty="0"/>
              <a:t>&gt; tiene un mayor significado e implica que sus contenidos pueden ser tratados independientemente del documento que los contiene.</a:t>
            </a:r>
          </a:p>
        </p:txBody>
      </p:sp>
    </p:spTree>
    <p:extLst>
      <p:ext uri="{BB962C8B-B14F-4D97-AF65-F5344CB8AC3E}">
        <p14:creationId xmlns:p14="http://schemas.microsoft.com/office/powerpoint/2010/main" val="71180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60648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&lt;aside&gt;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67640" y="926255"/>
            <a:ext cx="8991112" cy="4801314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El blog de astrofotografía de Gary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Veamos algunas de mis entradas más recientes...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La nebulosa del cangrejo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Publicado 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&lt;time 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pubdate</a:t>
            </a:r>
            <a:r>
              <a:rPr lang="es-ES" b="0" i="0" dirty="0">
                <a:solidFill>
                  <a:srgbClr val="660066"/>
                </a:solidFill>
                <a:effectLst/>
                <a:latin typeface="+mj-lt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+mj-lt"/>
              </a:rPr>
              <a:t>datetime</a:t>
            </a:r>
            <a:r>
              <a:rPr lang="es-ES" b="0" i="0" dirty="0">
                <a:solidFill>
                  <a:srgbClr val="660066"/>
                </a:solidFill>
                <a:effectLst/>
                <a:latin typeface="+mj-lt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+mj-lt"/>
              </a:rPr>
              <a:t>"2020-05-20T16:00-04:00"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la semana pasada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&lt;/time&gt;&lt;/p&gt;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header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La nebulosa del cangrejo (también conocida como M1, NGC 1952, Taurus A y Taurus X-1) es un resto de supernova de tipo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+mj-lt"/>
              </a:rPr>
              <a:t>plerión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, que fue observada y documentada, como una estrella visible a la luz del día, por astrónomos chinos y árabes el 5 de julio del año 1054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s-ES" b="0" i="0" dirty="0">
              <a:solidFill>
                <a:srgbClr val="000088"/>
              </a:solidFill>
              <a:effectLst/>
              <a:latin typeface="+mj-lt"/>
            </a:endParaRP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&lt;aside&gt;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094400" lvl="2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Encuentro personalmente a los nombre codificados (M35, NGC 449 y así sucesivamente) muy confusos. Si tan solo tuviéramos suficientes animales...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&lt;/aside&gt;</a:t>
            </a:r>
            <a:r>
              <a:rPr lang="es-ES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+mj-lt"/>
              </a:rPr>
              <a:t>article</a:t>
            </a:r>
            <a:r>
              <a:rPr lang="es-ES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endParaRPr lang="es-ES" i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2F4D45D-68B4-4972-997B-8FC95B96E18C}"/>
              </a:ext>
            </a:extLst>
          </p:cNvPr>
          <p:cNvGrpSpPr/>
          <p:nvPr/>
        </p:nvGrpSpPr>
        <p:grpSpPr>
          <a:xfrm>
            <a:off x="9837888" y="6093296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4D516EE8-053A-4B30-B4F4-123EC4F0A518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24F56DCF-65B6-45F9-B7C9-F4A8522E73DE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div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F917FE-C546-40E3-9AA0-D77F5639BAB3}"/>
              </a:ext>
            </a:extLst>
          </p:cNvPr>
          <p:cNvSpPr txBox="1"/>
          <p:nvPr/>
        </p:nvSpPr>
        <p:spPr>
          <a:xfrm>
            <a:off x="2970141" y="836712"/>
            <a:ext cx="803754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Se trata de un contenedor sin valor semántico y se puede utilizar en aquellos casos en los que se precise un bloque de diseño que no encaje en ninguno de los elementos anteriormente mencionados.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Es un de </a:t>
            </a:r>
            <a:r>
              <a:rPr lang="es-ES" sz="2400" b="0" i="1" u="none" strike="noStrike" baseline="0" dirty="0">
                <a:solidFill>
                  <a:srgbClr val="000000"/>
                </a:solidFill>
                <a:latin typeface="+mj-lt"/>
              </a:rPr>
              <a:t>bloque</a:t>
            </a:r>
            <a:r>
              <a:rPr lang="es-ES" sz="2400" b="0" u="none" strike="noStrike" baseline="0" dirty="0">
                <a:solidFill>
                  <a:srgbClr val="000000"/>
                </a:solidFill>
                <a:latin typeface="+mj-lt"/>
              </a:rPr>
              <a:t> de diseño</a:t>
            </a:r>
            <a:r>
              <a:rPr lang="es-ES" sz="2400" b="0" i="1" u="none" strike="noStrike" baseline="0" dirty="0">
                <a:solidFill>
                  <a:srgbClr val="000000"/>
                </a:solidFill>
                <a:latin typeface="+mj-lt"/>
              </a:rPr>
              <a:t>. 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endParaRPr lang="es-ES" sz="2400" dirty="0">
              <a:latin typeface="+mj-lt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27D2A9-693A-4E16-BB0C-5765A0C269EB}"/>
              </a:ext>
            </a:extLst>
          </p:cNvPr>
          <p:cNvSpPr txBox="1"/>
          <p:nvPr/>
        </p:nvSpPr>
        <p:spPr>
          <a:xfrm>
            <a:off x="2167640" y="3133417"/>
            <a:ext cx="899111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Se utiliza comúnmente en el desarrollo de documentos con propósitos estilísticos, en conjunto con los atributos </a:t>
            </a:r>
            <a:r>
              <a:rPr lang="es-ES" sz="2000" i="1" dirty="0" err="1"/>
              <a:t>style</a:t>
            </a:r>
            <a:r>
              <a:rPr lang="es-ES" sz="2000" dirty="0"/>
              <a:t> y </a:t>
            </a:r>
            <a:r>
              <a:rPr lang="es-ES" sz="2000" i="1" dirty="0" err="1"/>
              <a:t>class</a:t>
            </a:r>
            <a:r>
              <a:rPr lang="es-ES" sz="2000" dirty="0"/>
              <a:t>. También puede resultar útil para proveer atributos comunes a los elementos contenidos por el, como por ejemplo </a:t>
            </a:r>
            <a:r>
              <a:rPr lang="es-ES" sz="2000" i="1" dirty="0" err="1"/>
              <a:t>lang</a:t>
            </a:r>
            <a:r>
              <a:rPr lang="es-ES" sz="2000" dirty="0"/>
              <a:t> o </a:t>
            </a:r>
            <a:r>
              <a:rPr lang="es-ES" sz="2000" u="sng" dirty="0" err="1"/>
              <a:t>title</a:t>
            </a:r>
            <a:endParaRPr lang="es-ES" sz="2000" u="sng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3B97F5-9E8E-412E-AEB8-20AA3BCA3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64" t="8849" r="19606" b="14807"/>
          <a:stretch/>
        </p:blipFill>
        <p:spPr>
          <a:xfrm>
            <a:off x="2010474" y="1484784"/>
            <a:ext cx="936104" cy="119049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65BA4FB-0937-4D55-A818-B3EF2E9DB284}"/>
              </a:ext>
            </a:extLst>
          </p:cNvPr>
          <p:cNvSpPr txBox="1"/>
          <p:nvPr/>
        </p:nvSpPr>
        <p:spPr>
          <a:xfrm>
            <a:off x="2181280" y="4357553"/>
            <a:ext cx="8991112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Los autores deberían considerar a &lt;</a:t>
            </a:r>
            <a:r>
              <a:rPr lang="es-ES" sz="2000" dirty="0" err="1"/>
              <a:t>div</a:t>
            </a:r>
            <a:r>
              <a:rPr lang="es-ES" sz="2000" dirty="0"/>
              <a:t>&gt; como último recurso, reservado únicamente para aquellos casos en los que elementos con mayor significado, como &lt;</a:t>
            </a:r>
            <a:r>
              <a:rPr lang="es-ES" sz="2000" dirty="0" err="1"/>
              <a:t>main</a:t>
            </a:r>
            <a:r>
              <a:rPr lang="es-ES" sz="2000" dirty="0"/>
              <a:t>&gt;, &lt;</a:t>
            </a:r>
            <a:r>
              <a:rPr lang="es-ES" sz="2000" dirty="0" err="1"/>
              <a:t>header</a:t>
            </a:r>
            <a:r>
              <a:rPr lang="es-ES" sz="2000" dirty="0"/>
              <a:t>&gt;, &lt;</a:t>
            </a:r>
            <a:r>
              <a:rPr lang="es-ES" sz="2000" dirty="0" err="1"/>
              <a:t>footer</a:t>
            </a:r>
            <a:r>
              <a:rPr lang="es-ES" sz="2000" dirty="0"/>
              <a:t>&gt;, &lt;</a:t>
            </a:r>
            <a:r>
              <a:rPr lang="es-ES" sz="2000" dirty="0" err="1"/>
              <a:t>nav</a:t>
            </a:r>
            <a:r>
              <a:rPr lang="es-ES" sz="2000" dirty="0"/>
              <a:t>&gt; o &lt;</a:t>
            </a:r>
            <a:r>
              <a:rPr lang="es-ES" sz="2000" dirty="0" err="1"/>
              <a:t>article</a:t>
            </a:r>
            <a:r>
              <a:rPr lang="es-ES" sz="2000" dirty="0"/>
              <a:t>&gt; no son aplicables.</a:t>
            </a:r>
            <a:endParaRPr lang="es-ES" sz="2000" u="sng" dirty="0"/>
          </a:p>
        </p:txBody>
      </p:sp>
    </p:spTree>
    <p:extLst>
      <p:ext uri="{BB962C8B-B14F-4D97-AF65-F5344CB8AC3E}">
        <p14:creationId xmlns:p14="http://schemas.microsoft.com/office/powerpoint/2010/main" val="41362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SEMANTICOS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1411A2-0DE9-4BFF-9012-D09916E9009D}"/>
              </a:ext>
            </a:extLst>
          </p:cNvPr>
          <p:cNvSpPr txBox="1"/>
          <p:nvPr/>
        </p:nvSpPr>
        <p:spPr>
          <a:xfrm>
            <a:off x="2167640" y="260648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&lt;</a:t>
            </a:r>
            <a:r>
              <a:rPr lang="es-ES" sz="2400" b="1" dirty="0" err="1">
                <a:latin typeface="+mj-lt"/>
              </a:rPr>
              <a:t>div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B01827-06D8-4A89-B413-93CAC49ECE89}"/>
              </a:ext>
            </a:extLst>
          </p:cNvPr>
          <p:cNvSpPr txBox="1"/>
          <p:nvPr/>
        </p:nvSpPr>
        <p:spPr>
          <a:xfrm>
            <a:off x="2144077" y="721169"/>
            <a:ext cx="8991112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 Berners-Lee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"color: #040; </a:t>
            </a:r>
            <a:r>
              <a:rPr lang="es-ES" b="0" i="0" dirty="0" err="1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font-style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 err="1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italic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Timothy 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"Tim"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John Berners-Lee es un científico de la computación británico, conocido por ser el padre de la Web. Estableció la primera comunicación entre un cliente y un servidor usando el protocolo HTTP en noviembre de 1989.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octubre de 1994 fundó el Consorcio de la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Wide Web (W3C) con sede en el MIT, para supervisar y estandarizar el desarrollo de las tecnologías sobre las que se fundamenta la Web y que permiten el funcionamiento de Internet.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52FB83-1250-417C-85A8-BBBDFB7A694F}"/>
              </a:ext>
            </a:extLst>
          </p:cNvPr>
          <p:cNvSpPr txBox="1"/>
          <p:nvPr/>
        </p:nvSpPr>
        <p:spPr>
          <a:xfrm>
            <a:off x="2159123" y="3471391"/>
            <a:ext cx="899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Ejemplo 2 &lt;</a:t>
            </a:r>
            <a:r>
              <a:rPr lang="es-ES" sz="2400" b="1" dirty="0" err="1">
                <a:latin typeface="+mj-lt"/>
              </a:rPr>
              <a:t>div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5AC697-2694-4619-A34E-E5F4100B05B5}"/>
              </a:ext>
            </a:extLst>
          </p:cNvPr>
          <p:cNvSpPr txBox="1"/>
          <p:nvPr/>
        </p:nvSpPr>
        <p:spPr>
          <a:xfrm>
            <a:off x="2135560" y="3978930"/>
            <a:ext cx="8991112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red informática mundial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s-ES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"descripción inicial de la WWW"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37200" lvl="1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informática, la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Wide Web (WWW) o red informática mundial es un sistema de distribución de documentos de hipertexto o hipermedios interconectados y accesibles vía Internet.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s-ES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agen 13">
            <a:hlinkClick r:id="rId2" action="ppaction://hlinksldjump"/>
            <a:extLst>
              <a:ext uri="{FF2B5EF4-FFF2-40B4-BE49-F238E27FC236}">
                <a16:creationId xmlns:a16="http://schemas.microsoft.com/office/drawing/2014/main" id="{0328EBCE-605A-441C-BE2A-A60A3B2897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5949280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RESUMEN ETIQUETAS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D77DD0-9B6A-4635-AA0C-3360C2F91FA5}"/>
              </a:ext>
            </a:extLst>
          </p:cNvPr>
          <p:cNvSpPr txBox="1"/>
          <p:nvPr/>
        </p:nvSpPr>
        <p:spPr>
          <a:xfrm>
            <a:off x="2373776" y="33265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SECCIONES</a:t>
            </a:r>
          </a:p>
        </p:txBody>
      </p:sp>
      <p:graphicFrame>
        <p:nvGraphicFramePr>
          <p:cNvPr id="12" name="Tabla 10">
            <a:extLst>
              <a:ext uri="{FF2B5EF4-FFF2-40B4-BE49-F238E27FC236}">
                <a16:creationId xmlns:a16="http://schemas.microsoft.com/office/drawing/2014/main" id="{1E8A9E78-80BB-46C9-976F-AAA15438A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60864"/>
              </p:ext>
            </p:extLst>
          </p:nvPr>
        </p:nvGraphicFramePr>
        <p:xfrm>
          <a:off x="2373776" y="980728"/>
          <a:ext cx="8784976" cy="48742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78008">
                  <a:extLst>
                    <a:ext uri="{9D8B030D-6E8A-4147-A177-3AD203B41FA5}">
                      <a16:colId xmlns:a16="http://schemas.microsoft.com/office/drawing/2014/main" val="4097081348"/>
                    </a:ext>
                  </a:extLst>
                </a:gridCol>
                <a:gridCol w="7006968">
                  <a:extLst>
                    <a:ext uri="{9D8B030D-6E8A-4147-A177-3AD203B41FA5}">
                      <a16:colId xmlns:a16="http://schemas.microsoft.com/office/drawing/2014/main" val="36427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</a:t>
                      </a:r>
                      <a:r>
                        <a:rPr lang="es-ES" dirty="0" err="1"/>
                        <a:t>body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Representa el contenido principal de un documento HTML. Solo hay un elemento </a:t>
                      </a:r>
                      <a:r>
                        <a:rPr lang="es-E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&lt;</a:t>
                      </a:r>
                      <a:r>
                        <a:rPr lang="es-ES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body</a:t>
                      </a:r>
                      <a:r>
                        <a:rPr lang="es-E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&gt; 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en un documento.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5472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</a:t>
                      </a:r>
                      <a:r>
                        <a:rPr lang="es-ES" dirty="0" err="1"/>
                        <a:t>section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Define secciones de una web.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6384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&lt;</a:t>
                      </a:r>
                      <a:r>
                        <a:rPr lang="es-ES" dirty="0" err="1"/>
                        <a:t>nav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Define una sección que contiene un menú de navegación.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761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</a:t>
                      </a:r>
                      <a:r>
                        <a:rPr lang="es-ES" dirty="0" err="1"/>
                        <a:t>article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Define unidades de contenido que podrían existir independientemente del resto del contenido.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8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</a:t>
                      </a:r>
                      <a:r>
                        <a:rPr lang="es-ES" dirty="0" err="1"/>
                        <a:t>aside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Define a barra lateral de una página web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1687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&lt;h1&gt;,&lt;h2&gt;,&lt;h3&gt;,&lt;h4&gt;,&lt;h5&gt;,&lt;h6&gt;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Los elemento de cabecera  implementan seis niveles de cabeceras de documentos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105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</a:t>
                      </a:r>
                      <a:r>
                        <a:rPr lang="es-ES" dirty="0" err="1"/>
                        <a:t>header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Define la cabecera de una web o de un elemento.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77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</a:t>
                      </a:r>
                      <a:r>
                        <a:rPr lang="es-ES" dirty="0" err="1"/>
                        <a:t>footer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Define el pie de página.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828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</a:t>
                      </a:r>
                      <a:r>
                        <a:rPr lang="es-ES" dirty="0" err="1"/>
                        <a:t>main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Define el contenido principal del documento. Solamente existe un elemento 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s-ES" dirty="0" err="1">
                          <a:solidFill>
                            <a:srgbClr val="FF0000"/>
                          </a:solidFill>
                        </a:rPr>
                        <a:t>main</a:t>
                      </a:r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&gt; </a:t>
                      </a:r>
                      <a:r>
                        <a:rPr lang="es-ES" dirty="0"/>
                        <a:t>en el documento.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71495"/>
                  </a:ext>
                </a:extLst>
              </a:tr>
            </a:tbl>
          </a:graphicData>
        </a:graphic>
      </p:graphicFrame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E501BE26-0C2E-4AC4-8EC8-8949142B5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8" y="6007086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1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ESTRUCTURA DE UN DOCUMENTO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CEF587-4DB9-4A1B-A4EA-C05BA25BB3E9}"/>
              </a:ext>
            </a:extLst>
          </p:cNvPr>
          <p:cNvSpPr txBox="1"/>
          <p:nvPr/>
        </p:nvSpPr>
        <p:spPr>
          <a:xfrm>
            <a:off x="2639616" y="764704"/>
            <a:ext cx="8640960" cy="54476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Como en todos los lenguajes de marca, las etiquetas van encerradas entre los símbolos de </a:t>
            </a:r>
            <a:r>
              <a:rPr lang="es-ES" sz="2400" b="1" dirty="0"/>
              <a:t>&lt; y &gt;</a:t>
            </a:r>
            <a:r>
              <a:rPr lang="es-ES" sz="2400" dirty="0"/>
              <a:t>, y cada etiqueta que se </a:t>
            </a:r>
            <a:r>
              <a:rPr lang="es-ES" sz="2400" b="1" dirty="0"/>
              <a:t>abre</a:t>
            </a:r>
            <a:r>
              <a:rPr lang="es-ES" sz="2400" dirty="0"/>
              <a:t>, se debe </a:t>
            </a:r>
            <a:r>
              <a:rPr lang="es-ES" sz="2400" b="1" dirty="0"/>
              <a:t>cerrar</a:t>
            </a:r>
            <a:r>
              <a:rPr lang="es-ES" sz="2400" dirty="0"/>
              <a:t>, aunque hay excepciones.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La actual versión es la 5, que se empezó a desarrollar en 2004, aunque a estas alturas no todos los navegadores interpretan igual las etiquetas, existiendo aún algunas que no tienen ningún tipo de soporte.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Esta versión incorpora nuevos elementos de diseño con valor estructural y semántico (información extra que otorgan las etiquetas, permitiendo un mejor rastreo del documento).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W3C es una comunidad internacional que trabaja para crear estándares para la WWW.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ESTRUCTURA DE UN DOCUMENTO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FE14B6-5CF1-4BF5-9939-95ABB311678C}"/>
              </a:ext>
            </a:extLst>
          </p:cNvPr>
          <p:cNvSpPr txBox="1"/>
          <p:nvPr/>
        </p:nvSpPr>
        <p:spPr>
          <a:xfrm>
            <a:off x="2639616" y="26064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Estructura de un documento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5FC9CB-EBA5-449F-9A16-5B150FDF3AC2}"/>
              </a:ext>
            </a:extLst>
          </p:cNvPr>
          <p:cNvSpPr txBox="1"/>
          <p:nvPr/>
        </p:nvSpPr>
        <p:spPr>
          <a:xfrm>
            <a:off x="3215680" y="1182231"/>
            <a:ext cx="7488832" cy="4493538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endParaRPr lang="es-ES" sz="2800" i="1" dirty="0"/>
          </a:p>
          <a:p>
            <a:pPr marL="180000"/>
            <a:r>
              <a:rPr lang="es-ES" sz="2400" i="1" dirty="0"/>
              <a:t>&lt;!DOCTYPE </a:t>
            </a:r>
            <a:r>
              <a:rPr lang="es-ES" sz="2400" i="1" dirty="0" err="1"/>
              <a:t>html</a:t>
            </a:r>
            <a:r>
              <a:rPr lang="es-ES" sz="2400" i="1" dirty="0"/>
              <a:t>&gt; </a:t>
            </a:r>
            <a:endParaRPr lang="es-ES" sz="2400" dirty="0"/>
          </a:p>
          <a:p>
            <a:pPr marL="180000"/>
            <a:r>
              <a:rPr lang="es-ES" sz="2400" i="1" dirty="0"/>
              <a:t>&lt;</a:t>
            </a:r>
            <a:r>
              <a:rPr lang="es-ES" sz="2400" i="1" dirty="0" err="1"/>
              <a:t>html</a:t>
            </a:r>
            <a:r>
              <a:rPr lang="es-ES" sz="2400" i="1" dirty="0"/>
              <a:t> </a:t>
            </a:r>
            <a:r>
              <a:rPr lang="es-ES" sz="2400" i="1" dirty="0" err="1">
                <a:solidFill>
                  <a:schemeClr val="accent1"/>
                </a:solidFill>
              </a:rPr>
              <a:t>lang</a:t>
            </a:r>
            <a:r>
              <a:rPr lang="es-ES" sz="2400" i="1" dirty="0"/>
              <a:t>=“es”&gt; </a:t>
            </a:r>
            <a:endParaRPr lang="es-ES" sz="2400" dirty="0"/>
          </a:p>
          <a:p>
            <a:pPr marL="180000"/>
            <a:r>
              <a:rPr lang="es-ES" sz="2400" i="1" dirty="0"/>
              <a:t>	&lt;head&gt; </a:t>
            </a:r>
            <a:endParaRPr lang="es-ES" sz="2400" dirty="0"/>
          </a:p>
          <a:p>
            <a:pPr marL="180000"/>
            <a:r>
              <a:rPr lang="es-ES" sz="2400" i="1" dirty="0"/>
              <a:t>		&lt;</a:t>
            </a:r>
            <a:r>
              <a:rPr lang="es-ES" sz="2400" i="1" dirty="0" err="1"/>
              <a:t>title</a:t>
            </a:r>
            <a:r>
              <a:rPr lang="es-ES" sz="2400" i="1" dirty="0"/>
              <a:t>&gt; Título de la web &lt;/</a:t>
            </a:r>
            <a:r>
              <a:rPr lang="es-ES" sz="2400" i="1" dirty="0" err="1"/>
              <a:t>title</a:t>
            </a:r>
            <a:r>
              <a:rPr lang="es-ES" sz="2400" i="1" dirty="0"/>
              <a:t>&gt; </a:t>
            </a:r>
            <a:endParaRPr lang="es-ES" sz="2400" dirty="0"/>
          </a:p>
          <a:p>
            <a:pPr marL="180000"/>
            <a:r>
              <a:rPr lang="es-ES" sz="2400" i="1" dirty="0"/>
              <a:t>		&lt;meta </a:t>
            </a:r>
            <a:r>
              <a:rPr lang="es-ES" sz="2400" i="1" dirty="0" err="1">
                <a:solidFill>
                  <a:schemeClr val="accent1"/>
                </a:solidFill>
              </a:rPr>
              <a:t>charset</a:t>
            </a:r>
            <a:r>
              <a:rPr lang="es-ES" sz="2400" i="1" dirty="0"/>
              <a:t>=“UTF-8”&gt; </a:t>
            </a:r>
            <a:endParaRPr lang="es-ES" sz="2400" dirty="0"/>
          </a:p>
          <a:p>
            <a:pPr marL="180000"/>
            <a:r>
              <a:rPr lang="es-ES" sz="2400" i="1" dirty="0"/>
              <a:t>	&lt;/head&gt; </a:t>
            </a:r>
            <a:endParaRPr lang="es-ES" sz="2400" dirty="0"/>
          </a:p>
          <a:p>
            <a:pPr marL="180000"/>
            <a:r>
              <a:rPr lang="es-ES" sz="2400" i="1" dirty="0"/>
              <a:t>	&lt;</a:t>
            </a:r>
            <a:r>
              <a:rPr lang="es-ES" sz="2400" i="1" dirty="0" err="1"/>
              <a:t>body</a:t>
            </a:r>
            <a:r>
              <a:rPr lang="es-ES" sz="2400" i="1" dirty="0"/>
              <a:t>&gt; </a:t>
            </a:r>
            <a:endParaRPr lang="es-ES" sz="2400" dirty="0"/>
          </a:p>
          <a:p>
            <a:pPr marL="180000"/>
            <a:r>
              <a:rPr lang="es-ES" sz="2400" i="1" dirty="0"/>
              <a:t>		Hola mundo !!!!! </a:t>
            </a:r>
            <a:endParaRPr lang="es-ES" sz="2400" dirty="0"/>
          </a:p>
          <a:p>
            <a:pPr marL="180000"/>
            <a:r>
              <a:rPr lang="es-ES" sz="2400" i="1" dirty="0"/>
              <a:t>	&lt;/</a:t>
            </a:r>
            <a:r>
              <a:rPr lang="es-ES" sz="2400" i="1" dirty="0" err="1"/>
              <a:t>body</a:t>
            </a:r>
            <a:r>
              <a:rPr lang="es-ES" sz="2400" i="1" dirty="0"/>
              <a:t>&gt; </a:t>
            </a:r>
            <a:endParaRPr lang="es-ES" sz="2400" dirty="0"/>
          </a:p>
          <a:p>
            <a:pPr marL="180000"/>
            <a:r>
              <a:rPr lang="es-ES" sz="2400" i="1" dirty="0"/>
              <a:t>&lt;/</a:t>
            </a:r>
            <a:r>
              <a:rPr lang="es-ES" sz="2400" i="1" dirty="0" err="1"/>
              <a:t>html</a:t>
            </a:r>
            <a:r>
              <a:rPr lang="es-ES" sz="2400" i="1" dirty="0"/>
              <a:t>&gt; </a:t>
            </a:r>
            <a:r>
              <a:rPr lang="es-ES" sz="2400" dirty="0"/>
              <a:t>	</a:t>
            </a:r>
          </a:p>
          <a:p>
            <a:endParaRPr lang="es-ES" dirty="0"/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EF393D04-4F4E-49AC-AD76-F2856C631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8" y="6007086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8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ELEMENTOS DE UNA WEB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ELEMENTOS RAIZ</a:t>
            </a:r>
          </a:p>
        </p:txBody>
      </p:sp>
      <p:graphicFrame>
        <p:nvGraphicFramePr>
          <p:cNvPr id="3" name="Tabla 10">
            <a:extLst>
              <a:ext uri="{FF2B5EF4-FFF2-40B4-BE49-F238E27FC236}">
                <a16:creationId xmlns:a16="http://schemas.microsoft.com/office/drawing/2014/main" id="{3F87C583-EE4E-40FE-98E4-205BC031C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51413"/>
              </p:ext>
            </p:extLst>
          </p:nvPr>
        </p:nvGraphicFramePr>
        <p:xfrm>
          <a:off x="2387588" y="4836760"/>
          <a:ext cx="8784976" cy="111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68952">
                  <a:extLst>
                    <a:ext uri="{9D8B030D-6E8A-4147-A177-3AD203B41FA5}">
                      <a16:colId xmlns:a16="http://schemas.microsoft.com/office/drawing/2014/main" val="4097081348"/>
                    </a:ext>
                  </a:extLst>
                </a:gridCol>
                <a:gridCol w="6416024">
                  <a:extLst>
                    <a:ext uri="{9D8B030D-6E8A-4147-A177-3AD203B41FA5}">
                      <a16:colId xmlns:a16="http://schemas.microsoft.com/office/drawing/2014/main" val="36427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&lt;!DOCTYPE </a:t>
                      </a:r>
                      <a:r>
                        <a:rPr lang="es-ES" dirty="0" err="1"/>
                        <a:t>html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que el documento está bajo el estándar de HTML5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5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&lt;</a:t>
                      </a:r>
                      <a:r>
                        <a:rPr lang="es-ES" dirty="0" err="1"/>
                        <a:t>html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la raíz de un documento HTML o XHTML.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63840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764704"/>
            <a:ext cx="92170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El documento </a:t>
            </a:r>
            <a:r>
              <a:rPr lang="es-ES" sz="2400" dirty="0" err="1"/>
              <a:t>html</a:t>
            </a:r>
            <a:r>
              <a:rPr lang="es-ES" sz="2400" dirty="0"/>
              <a:t> se inicia indicándole a los navegadores de que tipo de documento se trata: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3F1450-DF9B-4A52-819A-CF71795D7417}"/>
              </a:ext>
            </a:extLst>
          </p:cNvPr>
          <p:cNvSpPr txBox="1"/>
          <p:nvPr/>
        </p:nvSpPr>
        <p:spPr>
          <a:xfrm>
            <a:off x="3035660" y="1628800"/>
            <a:ext cx="7488832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i="1" dirty="0"/>
              <a:t>&lt;!DOCTYPE </a:t>
            </a:r>
            <a:r>
              <a:rPr lang="es-ES" sz="2400" i="1" dirty="0" err="1"/>
              <a:t>html</a:t>
            </a:r>
            <a:r>
              <a:rPr lang="es-ES" sz="2400" i="1" dirty="0"/>
              <a:t>&gt; </a:t>
            </a:r>
            <a:endParaRPr lang="es-ES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D0281C-D93D-4B4C-AF29-C69AA8578309}"/>
              </a:ext>
            </a:extLst>
          </p:cNvPr>
          <p:cNvSpPr txBox="1"/>
          <p:nvPr/>
        </p:nvSpPr>
        <p:spPr>
          <a:xfrm>
            <a:off x="2063552" y="2204864"/>
            <a:ext cx="92170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El nodo superior siempre es la etiqueta </a:t>
            </a:r>
            <a:r>
              <a:rPr lang="es-ES" sz="2400" b="1" dirty="0"/>
              <a:t>&lt;</a:t>
            </a:r>
            <a:r>
              <a:rPr lang="es-ES" sz="2400" b="1" dirty="0" err="1"/>
              <a:t>html</a:t>
            </a:r>
            <a:r>
              <a:rPr lang="es-ES" sz="2400" b="1" dirty="0"/>
              <a:t>&gt; </a:t>
            </a:r>
            <a:r>
              <a:rPr lang="es-ES" sz="2400" dirty="0"/>
              <a:t>que deberá ir acompañada del atributo </a:t>
            </a:r>
            <a:r>
              <a:rPr lang="es-ES" sz="2400" dirty="0" err="1"/>
              <a:t>lang</a:t>
            </a:r>
            <a:r>
              <a:rPr lang="es-ES" sz="2400" dirty="0"/>
              <a:t>, que identificará el idioma del documento.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3035660" y="3140968"/>
            <a:ext cx="7488832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i="1" dirty="0"/>
              <a:t>&lt;</a:t>
            </a:r>
            <a:r>
              <a:rPr lang="es-ES" sz="2400" i="1" dirty="0" err="1"/>
              <a:t>html</a:t>
            </a:r>
            <a:r>
              <a:rPr lang="es-ES" sz="2400" i="1" dirty="0"/>
              <a:t> </a:t>
            </a:r>
            <a:r>
              <a:rPr lang="es-ES" sz="2400" i="1" dirty="0" err="1"/>
              <a:t>lang</a:t>
            </a:r>
            <a:r>
              <a:rPr lang="es-ES" sz="2400" i="1" dirty="0"/>
              <a:t>=”es”&gt;</a:t>
            </a:r>
          </a:p>
          <a:p>
            <a:pPr marL="180000"/>
            <a:r>
              <a:rPr lang="es-ES" sz="2400" dirty="0"/>
              <a:t>&lt;/</a:t>
            </a:r>
            <a:r>
              <a:rPr lang="es-ES" sz="2400" dirty="0" err="1"/>
              <a:t>html</a:t>
            </a:r>
            <a:r>
              <a:rPr lang="es-ES" sz="2400" dirty="0"/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4770E-FAF0-4463-97B0-32523AC22D6C}"/>
              </a:ext>
            </a:extLst>
          </p:cNvPr>
          <p:cNvSpPr txBox="1"/>
          <p:nvPr/>
        </p:nvSpPr>
        <p:spPr>
          <a:xfrm>
            <a:off x="2063552" y="4191471"/>
            <a:ext cx="92170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De este elemento </a:t>
            </a:r>
            <a:r>
              <a:rPr lang="es-ES" sz="2400" dirty="0" err="1"/>
              <a:t>raiz</a:t>
            </a:r>
            <a:r>
              <a:rPr lang="es-ES" sz="2400" dirty="0"/>
              <a:t> dependen los elementos </a:t>
            </a:r>
            <a:r>
              <a:rPr lang="es-ES" sz="2400" b="1" dirty="0"/>
              <a:t>&lt;head&gt; </a:t>
            </a:r>
            <a:r>
              <a:rPr lang="es-ES" sz="2400" dirty="0"/>
              <a:t>y </a:t>
            </a: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&gt;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7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ELEMENTOS DE UNA WEB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ELEMENTOS DE LA CABECERA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764704"/>
            <a:ext cx="9217024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Los elementos de la cabecera no serán visibles en el navegador. Aquí va la información que necesitan el navegador, el servidor web y los motores de búsqueda (metadatos).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Van enmarcadas entre las etiquetas 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3021848" y="2666529"/>
            <a:ext cx="7488832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i="1" dirty="0"/>
              <a:t>&lt;head&gt;</a:t>
            </a:r>
          </a:p>
          <a:p>
            <a:pPr marL="180000"/>
            <a:r>
              <a:rPr lang="es-ES" sz="2400" i="1" dirty="0"/>
              <a:t>&lt;/head&gt;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4770E-FAF0-4463-97B0-32523AC22D6C}"/>
              </a:ext>
            </a:extLst>
          </p:cNvPr>
          <p:cNvSpPr txBox="1"/>
          <p:nvPr/>
        </p:nvSpPr>
        <p:spPr>
          <a:xfrm>
            <a:off x="2063552" y="3627451"/>
            <a:ext cx="9217024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En esta primera aproximación haremos referencia a 2 imprescindibles: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Título de la página, visible en la pestaña del navegador, también será utilizado cuando el usuario agregue la página a favoritos.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F6431B-FF0C-45B2-B0A5-0CCF36C18A53}"/>
              </a:ext>
            </a:extLst>
          </p:cNvPr>
          <p:cNvSpPr txBox="1"/>
          <p:nvPr/>
        </p:nvSpPr>
        <p:spPr>
          <a:xfrm>
            <a:off x="2999582" y="4989846"/>
            <a:ext cx="7488832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i="1" dirty="0"/>
              <a:t>&lt;</a:t>
            </a:r>
            <a:r>
              <a:rPr lang="es-ES" sz="2400" i="1" dirty="0" err="1"/>
              <a:t>title</a:t>
            </a:r>
            <a:r>
              <a:rPr lang="es-ES" sz="2400" i="1" dirty="0"/>
              <a:t>&gt; Título de la web &lt;/</a:t>
            </a:r>
            <a:r>
              <a:rPr lang="es-ES" sz="2400" i="1" dirty="0" err="1"/>
              <a:t>title</a:t>
            </a:r>
            <a:r>
              <a:rPr lang="es-ES" sz="2400" i="1" dirty="0"/>
              <a:t>&gt; </a:t>
            </a:r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79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ELEMENTOS DE UNA WEB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D77DD0-9B6A-4635-AA0C-3360C2F91FA5}"/>
              </a:ext>
            </a:extLst>
          </p:cNvPr>
          <p:cNvSpPr txBox="1"/>
          <p:nvPr/>
        </p:nvSpPr>
        <p:spPr>
          <a:xfrm>
            <a:off x="2373776" y="9150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METADATOS</a:t>
            </a:r>
          </a:p>
        </p:txBody>
      </p:sp>
      <p:graphicFrame>
        <p:nvGraphicFramePr>
          <p:cNvPr id="12" name="Tabla 10">
            <a:extLst>
              <a:ext uri="{FF2B5EF4-FFF2-40B4-BE49-F238E27FC236}">
                <a16:creationId xmlns:a16="http://schemas.microsoft.com/office/drawing/2014/main" id="{1E8A9E78-80BB-46C9-976F-AAA15438A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23325"/>
              </p:ext>
            </p:extLst>
          </p:nvPr>
        </p:nvGraphicFramePr>
        <p:xfrm>
          <a:off x="2373776" y="1772816"/>
          <a:ext cx="8784976" cy="3571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94032">
                  <a:extLst>
                    <a:ext uri="{9D8B030D-6E8A-4147-A177-3AD203B41FA5}">
                      <a16:colId xmlns:a16="http://schemas.microsoft.com/office/drawing/2014/main" val="4097081348"/>
                    </a:ext>
                  </a:extLst>
                </a:gridCol>
                <a:gridCol w="6790944">
                  <a:extLst>
                    <a:ext uri="{9D8B030D-6E8A-4147-A177-3AD203B41FA5}">
                      <a16:colId xmlns:a16="http://schemas.microsoft.com/office/drawing/2014/main" val="36427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1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Colección de metadatos sobre el documento, incluyendo enlaces a scripts y hojas de estilo.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5472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&lt;</a:t>
                      </a:r>
                      <a:r>
                        <a:rPr lang="es-ES" sz="2000" dirty="0" err="1"/>
                        <a:t>title</a:t>
                      </a:r>
                      <a:r>
                        <a:rPr lang="es-ES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Título del documento. Se muestra en la barra superior del navegador o en las pestañas de página.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6384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&lt;link&gt;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Usada para enlazar JavaScript y CSS externos con el documento HTML actual.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761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&lt;meta&gt;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Define los metadatos que no pueden ser definidos usando otro elemento HTML.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8158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&lt;</a:t>
                      </a:r>
                      <a:r>
                        <a:rPr lang="es-ES" sz="2000" dirty="0" err="1"/>
                        <a:t>style</a:t>
                      </a:r>
                      <a:r>
                        <a:rPr lang="es-ES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Etiqueta de estilo usada para escribir CSS interno.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16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ELEMENTOS DE UNA WEB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ELEMENTOS DEL CUERPO DE UNA CABECERA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764704"/>
            <a:ext cx="9217024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En el cuerpo del documento es donde se agregan los elementos visibles de nuestra web. 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Encierra las etiquetas que van a aportar estructura y contenido a nuestro documento web. También sólo se escribe una única vez por documento web.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3021848" y="2742019"/>
            <a:ext cx="7488832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i="1" dirty="0"/>
              <a:t>&lt;</a:t>
            </a:r>
            <a:r>
              <a:rPr lang="es-ES" sz="2400" i="1" dirty="0" err="1"/>
              <a:t>body</a:t>
            </a:r>
            <a:r>
              <a:rPr lang="es-ES" sz="2400" i="1" dirty="0"/>
              <a:t>&gt;</a:t>
            </a:r>
          </a:p>
          <a:p>
            <a:pPr marL="180000"/>
            <a:r>
              <a:rPr lang="es-ES" sz="2400" i="1" dirty="0"/>
              <a:t>&lt;/</a:t>
            </a:r>
            <a:r>
              <a:rPr lang="es-ES" sz="2400" i="1" dirty="0" err="1"/>
              <a:t>body</a:t>
            </a:r>
            <a:r>
              <a:rPr lang="es-ES" sz="2400" i="1" dirty="0"/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4770E-FAF0-4463-97B0-32523AC22D6C}"/>
              </a:ext>
            </a:extLst>
          </p:cNvPr>
          <p:cNvSpPr txBox="1"/>
          <p:nvPr/>
        </p:nvSpPr>
        <p:spPr>
          <a:xfrm>
            <a:off x="2063552" y="3765227"/>
            <a:ext cx="9217024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Consideraciones importantes: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No se puede escribir </a:t>
            </a:r>
            <a:r>
              <a:rPr lang="es-ES" sz="2400" dirty="0" err="1"/>
              <a:t>html</a:t>
            </a:r>
            <a:r>
              <a:rPr lang="es-ES" sz="2400" dirty="0"/>
              <a:t> entre  </a:t>
            </a:r>
            <a:r>
              <a:rPr lang="es-ES" sz="2400" b="1" dirty="0"/>
              <a:t>&lt;</a:t>
            </a:r>
            <a:r>
              <a:rPr lang="es-ES" sz="2400" b="1" dirty="0" err="1"/>
              <a:t>html</a:t>
            </a:r>
            <a:r>
              <a:rPr lang="es-ES" sz="2400" b="1" dirty="0"/>
              <a:t>&gt;</a:t>
            </a:r>
            <a:r>
              <a:rPr lang="es-ES" sz="2400" dirty="0"/>
              <a:t> ni </a:t>
            </a:r>
            <a:r>
              <a:rPr lang="es-ES" sz="2400" b="1" dirty="0"/>
              <a:t>&lt;head&gt;</a:t>
            </a:r>
            <a:r>
              <a:rPr lang="es-ES" sz="2400" dirty="0"/>
              <a:t>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No se puede escribir </a:t>
            </a:r>
            <a:r>
              <a:rPr lang="es-ES" sz="2400" dirty="0" err="1"/>
              <a:t>html</a:t>
            </a:r>
            <a:r>
              <a:rPr lang="es-ES" sz="2400" dirty="0"/>
              <a:t> entre  </a:t>
            </a:r>
            <a:r>
              <a:rPr lang="es-ES" sz="2400" b="1" dirty="0"/>
              <a:t>&lt;/head&gt; </a:t>
            </a:r>
            <a:r>
              <a:rPr lang="es-ES" sz="2400" dirty="0"/>
              <a:t>ni </a:t>
            </a: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&gt;</a:t>
            </a:r>
            <a:r>
              <a:rPr lang="es-ES" sz="2400" dirty="0"/>
              <a:t>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No se puede escribir </a:t>
            </a:r>
            <a:r>
              <a:rPr lang="es-ES" sz="2400" dirty="0" err="1"/>
              <a:t>html</a:t>
            </a:r>
            <a:r>
              <a:rPr lang="es-ES" sz="2400" dirty="0"/>
              <a:t> entre  </a:t>
            </a:r>
            <a:r>
              <a:rPr lang="es-ES" sz="2400" b="1" dirty="0"/>
              <a:t>&lt;/</a:t>
            </a:r>
            <a:r>
              <a:rPr lang="es-ES" sz="2400" b="1" dirty="0" err="1"/>
              <a:t>body</a:t>
            </a:r>
            <a:r>
              <a:rPr lang="es-ES" sz="2400" b="1" dirty="0"/>
              <a:t>&gt; </a:t>
            </a:r>
            <a:r>
              <a:rPr lang="es-ES" sz="2400" dirty="0"/>
              <a:t>ni </a:t>
            </a:r>
            <a:r>
              <a:rPr lang="es-ES" sz="2400" b="1" dirty="0"/>
              <a:t>&lt;/</a:t>
            </a:r>
            <a:r>
              <a:rPr lang="es-ES" sz="2400" b="1" dirty="0" err="1"/>
              <a:t>html</a:t>
            </a:r>
            <a:r>
              <a:rPr lang="es-ES" sz="2400" b="1" dirty="0"/>
              <a:t>&gt;.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Revisar siempre que todas las etiquetas estén siempre correctamente cerradas.</a:t>
            </a:r>
          </a:p>
        </p:txBody>
      </p:sp>
      <p:pic>
        <p:nvPicPr>
          <p:cNvPr id="15" name="Imagen 14">
            <a:hlinkClick r:id="rId2" action="ppaction://hlinksldjump"/>
            <a:extLst>
              <a:ext uri="{FF2B5EF4-FFF2-40B4-BE49-F238E27FC236}">
                <a16:creationId xmlns:a16="http://schemas.microsoft.com/office/drawing/2014/main" id="{C3702641-FFDE-487E-9963-5555F62DFA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8" y="6007086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3508</Words>
  <Application>Microsoft Office PowerPoint</Application>
  <PresentationFormat>Panorámica</PresentationFormat>
  <Paragraphs>360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Tema de Office</vt:lpstr>
      <vt:lpstr>HTML ESTRUCTURA</vt:lpstr>
      <vt:lpstr>ÍNDICE</vt:lpstr>
      <vt:lpstr>ESTRUCTURA DE UN DOCUMENTO</vt:lpstr>
      <vt:lpstr>ESTRUCTURA DE UN DOCUMENTO</vt:lpstr>
      <vt:lpstr>ESTRUCTURA DE UN DOCUMENTO</vt:lpstr>
      <vt:lpstr>ELEMENTOS DE UNA WEB</vt:lpstr>
      <vt:lpstr>ELEMENTOS DE UNA WEB</vt:lpstr>
      <vt:lpstr>ELEMENTOS DE UNA WEB</vt:lpstr>
      <vt:lpstr>ELEMENTOS DE UNA WEB</vt:lpstr>
      <vt:lpstr>DE LAS ETIQUETAS HTML</vt:lpstr>
      <vt:lpstr>DE LAS ETIQUETAS HTML</vt:lpstr>
      <vt:lpstr>DE LAS ETIQUETAS HTML</vt:lpstr>
      <vt:lpstr> ANTES Y DESPUES DE HTML5</vt:lpstr>
      <vt:lpstr> ANTES Y DESPUES DE HTML5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CONTENEDORES SEMANTICOS</vt:lpstr>
      <vt:lpstr>RESUMEN ETIQUETAS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TIC y trabajo en equipo en entornos virtuales</dc:title>
  <dc:creator>Alumno</dc:creator>
  <cp:lastModifiedBy>Metodo</cp:lastModifiedBy>
  <cp:revision>194</cp:revision>
  <dcterms:created xsi:type="dcterms:W3CDTF">2018-01-19T09:27:32Z</dcterms:created>
  <dcterms:modified xsi:type="dcterms:W3CDTF">2022-02-16T12:58:53Z</dcterms:modified>
</cp:coreProperties>
</file>