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0"/>
  </p:handoutMasterIdLst>
  <p:sldIdLst>
    <p:sldId id="256" r:id="rId2"/>
    <p:sldId id="259" r:id="rId3"/>
    <p:sldId id="257" r:id="rId4"/>
    <p:sldId id="314" r:id="rId5"/>
    <p:sldId id="313" r:id="rId6"/>
    <p:sldId id="315" r:id="rId7"/>
    <p:sldId id="288" r:id="rId8"/>
    <p:sldId id="292" r:id="rId9"/>
    <p:sldId id="318" r:id="rId10"/>
    <p:sldId id="322" r:id="rId11"/>
    <p:sldId id="260" r:id="rId12"/>
    <p:sldId id="319" r:id="rId13"/>
    <p:sldId id="316" r:id="rId14"/>
    <p:sldId id="317" r:id="rId15"/>
    <p:sldId id="323" r:id="rId16"/>
    <p:sldId id="293" r:id="rId17"/>
    <p:sldId id="325" r:id="rId18"/>
    <p:sldId id="324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D84FA91-D27E-42E2-BB5A-FA62F15F97F8}">
          <p14:sldIdLst>
            <p14:sldId id="256"/>
            <p14:sldId id="259"/>
          </p14:sldIdLst>
        </p14:section>
        <p14:section name="TITULOS" id="{3244B7E2-1D31-40EC-BF5F-B825C3EAEABA}">
          <p14:sldIdLst>
            <p14:sldId id="257"/>
            <p14:sldId id="314"/>
            <p14:sldId id="313"/>
            <p14:sldId id="315"/>
          </p14:sldIdLst>
        </p14:section>
        <p14:section name="LISTAS" id="{CC48963A-58B5-40D6-AF2D-6ADD5BFC9621}">
          <p14:sldIdLst>
            <p14:sldId id="288"/>
            <p14:sldId id="292"/>
            <p14:sldId id="318"/>
            <p14:sldId id="322"/>
            <p14:sldId id="260"/>
            <p14:sldId id="319"/>
            <p14:sldId id="316"/>
            <p14:sldId id="317"/>
            <p14:sldId id="323"/>
            <p14:sldId id="293"/>
            <p14:sldId id="325"/>
            <p14:sldId id="3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707" autoAdjust="0"/>
  </p:normalViewPr>
  <p:slideViewPr>
    <p:cSldViewPr>
      <p:cViewPr varScale="1">
        <p:scale>
          <a:sx n="48" d="100"/>
          <a:sy n="48" d="100"/>
        </p:scale>
        <p:origin x="77" y="76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29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99245-CCA7-40DA-AE58-6DD3C04A0597}" type="doc">
      <dgm:prSet loTypeId="urn:microsoft.com/office/officeart/2008/layout/VerticalCurvedList" loCatId="list" qsTypeId="urn:microsoft.com/office/officeart/2005/8/quickstyle/simple2" qsCatId="simple" csTypeId="urn:microsoft.com/office/officeart/2005/8/colors/colorful1#1" csCatId="colorful" phldr="1"/>
      <dgm:spPr/>
      <dgm:t>
        <a:bodyPr/>
        <a:lstStyle/>
        <a:p>
          <a:endParaRPr lang="es-ES"/>
        </a:p>
      </dgm:t>
    </dgm:pt>
    <dgm:pt modelId="{93A1258A-2DBD-4D6A-8C9B-8744F1669A57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rPr>
            <a:t>TITULOS</a:t>
          </a:r>
          <a:endParaRPr lang="es-ES" sz="2800" dirty="0">
            <a:effectLst>
              <a:outerShdw blurRad="50800" dist="38100" dir="10800000" algn="r" rotWithShape="0">
                <a:prstClr val="black">
                  <a:alpha val="55000"/>
                </a:prstClr>
              </a:outerShdw>
            </a:effectLst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422AE069-3E56-4FF2-B32A-0DA64AE7C319}" type="parTrans" cxnId="{A6D4D9C2-DBED-440A-8D38-B6E11265E820}">
      <dgm:prSet/>
      <dgm:spPr/>
      <dgm:t>
        <a:bodyPr/>
        <a:lstStyle/>
        <a:p>
          <a:endParaRPr lang="es-ES"/>
        </a:p>
      </dgm:t>
    </dgm:pt>
    <dgm:pt modelId="{44CDDA20-BD83-4122-8E92-37CABF604C45}" type="sibTrans" cxnId="{A6D4D9C2-DBED-440A-8D38-B6E11265E820}">
      <dgm:prSet/>
      <dgm:spPr/>
      <dgm:t>
        <a:bodyPr/>
        <a:lstStyle/>
        <a:p>
          <a:endParaRPr lang="es-ES"/>
        </a:p>
      </dgm:t>
    </dgm:pt>
    <dgm:pt modelId="{74857CFB-00CF-44B0-BFFD-39DD5E466E08}">
      <dgm:prSet phldrT="[Texto]" custT="1"/>
      <dgm:spPr>
        <a:effectLst>
          <a:outerShdw blurRad="40000" dist="20000" dir="5400000" rotWithShape="0">
            <a:srgbClr val="000000">
              <a:alpha val="55000"/>
            </a:srgbClr>
          </a:outerShdw>
        </a:effectLst>
      </dgm:spPr>
      <dgm:t>
        <a:bodyPr/>
        <a:lstStyle/>
        <a:p>
          <a:r>
            <a:rPr lang="es-ES" sz="28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LISTAS</a:t>
          </a: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DB994E85-F140-4B61-8E57-A206AABA4792}" type="parTrans" cxnId="{1D40D6CE-2FFA-407A-BA4B-E747E63B16EE}">
      <dgm:prSet/>
      <dgm:spPr/>
      <dgm:t>
        <a:bodyPr/>
        <a:lstStyle/>
        <a:p>
          <a:endParaRPr lang="es-ES"/>
        </a:p>
      </dgm:t>
    </dgm:pt>
    <dgm:pt modelId="{E7254014-B436-430A-8FFF-F69DB2180630}" type="sibTrans" cxnId="{1D40D6CE-2FFA-407A-BA4B-E747E63B16EE}">
      <dgm:prSet/>
      <dgm:spPr/>
      <dgm:t>
        <a:bodyPr/>
        <a:lstStyle/>
        <a:p>
          <a:endParaRPr lang="es-ES"/>
        </a:p>
      </dgm:t>
    </dgm:pt>
    <dgm:pt modelId="{AAEC26E3-44CC-4506-9DA9-DB1588CFADF3}" type="pres">
      <dgm:prSet presAssocID="{AA399245-CCA7-40DA-AE58-6DD3C04A0597}" presName="Name0" presStyleCnt="0">
        <dgm:presLayoutVars>
          <dgm:chMax val="7"/>
          <dgm:chPref val="7"/>
          <dgm:dir/>
        </dgm:presLayoutVars>
      </dgm:prSet>
      <dgm:spPr/>
    </dgm:pt>
    <dgm:pt modelId="{40C4BFD7-C51D-4776-A255-6AED6E3E3E1A}" type="pres">
      <dgm:prSet presAssocID="{AA399245-CCA7-40DA-AE58-6DD3C04A0597}" presName="Name1" presStyleCnt="0"/>
      <dgm:spPr/>
    </dgm:pt>
    <dgm:pt modelId="{78F6E819-4E46-485D-9F43-AD10B6836719}" type="pres">
      <dgm:prSet presAssocID="{AA399245-CCA7-40DA-AE58-6DD3C04A0597}" presName="cycle" presStyleCnt="0"/>
      <dgm:spPr/>
    </dgm:pt>
    <dgm:pt modelId="{28E81D90-04DF-4E0D-B6EA-8B1196ECFE09}" type="pres">
      <dgm:prSet presAssocID="{AA399245-CCA7-40DA-AE58-6DD3C04A0597}" presName="srcNode" presStyleLbl="node1" presStyleIdx="0" presStyleCnt="2"/>
      <dgm:spPr/>
    </dgm:pt>
    <dgm:pt modelId="{61DEB03C-7F27-4600-89D1-D2E99439056B}" type="pres">
      <dgm:prSet presAssocID="{AA399245-CCA7-40DA-AE58-6DD3C04A0597}" presName="conn" presStyleLbl="parChTrans1D2" presStyleIdx="0" presStyleCnt="1"/>
      <dgm:spPr/>
    </dgm:pt>
    <dgm:pt modelId="{E069A4AD-B2AC-44E8-8089-CA793827266F}" type="pres">
      <dgm:prSet presAssocID="{AA399245-CCA7-40DA-AE58-6DD3C04A0597}" presName="extraNode" presStyleLbl="node1" presStyleIdx="0" presStyleCnt="2"/>
      <dgm:spPr/>
    </dgm:pt>
    <dgm:pt modelId="{6FC1C3A4-4CC5-410A-A4C2-DC395BEC1758}" type="pres">
      <dgm:prSet presAssocID="{AA399245-CCA7-40DA-AE58-6DD3C04A0597}" presName="dstNode" presStyleLbl="node1" presStyleIdx="0" presStyleCnt="2"/>
      <dgm:spPr/>
    </dgm:pt>
    <dgm:pt modelId="{EB90F51E-3597-436A-AE30-47877B402625}" type="pres">
      <dgm:prSet presAssocID="{93A1258A-2DBD-4D6A-8C9B-8744F1669A57}" presName="text_1" presStyleLbl="node1" presStyleIdx="0" presStyleCnt="2" custScaleX="100931" custScaleY="124838" custLinFactNeighborX="-442" custLinFactNeighborY="-1885">
        <dgm:presLayoutVars>
          <dgm:bulletEnabled val="1"/>
        </dgm:presLayoutVars>
      </dgm:prSet>
      <dgm:spPr/>
    </dgm:pt>
    <dgm:pt modelId="{472C00D6-BE8D-4DBD-BE7C-F2945EF6BE23}" type="pres">
      <dgm:prSet presAssocID="{93A1258A-2DBD-4D6A-8C9B-8744F1669A57}" presName="accent_1" presStyleCnt="0"/>
      <dgm:spPr/>
    </dgm:pt>
    <dgm:pt modelId="{51F00841-97A1-4828-99EB-5BC77EB14D0D}" type="pres">
      <dgm:prSet presAssocID="{93A1258A-2DBD-4D6A-8C9B-8744F1669A57}" presName="accentRepeatNode" presStyleLbl="solidFgAcc1" presStyleIdx="0" presStyleCnt="2"/>
      <dgm:spPr/>
    </dgm:pt>
    <dgm:pt modelId="{4939364F-4715-46E2-933C-8DE27371E21B}" type="pres">
      <dgm:prSet presAssocID="{74857CFB-00CF-44B0-BFFD-39DD5E466E08}" presName="text_2" presStyleLbl="node1" presStyleIdx="1" presStyleCnt="2" custScaleX="99596" custScaleY="121166" custLinFactNeighborX="362" custLinFactNeighborY="-2295">
        <dgm:presLayoutVars>
          <dgm:bulletEnabled val="1"/>
        </dgm:presLayoutVars>
      </dgm:prSet>
      <dgm:spPr/>
    </dgm:pt>
    <dgm:pt modelId="{1DF39994-8CB1-4847-869E-5BC5F79BC3B2}" type="pres">
      <dgm:prSet presAssocID="{74857CFB-00CF-44B0-BFFD-39DD5E466E08}" presName="accent_2" presStyleCnt="0"/>
      <dgm:spPr/>
    </dgm:pt>
    <dgm:pt modelId="{2DC957FA-F80A-4F2C-98FA-A5C0747367A1}" type="pres">
      <dgm:prSet presAssocID="{74857CFB-00CF-44B0-BFFD-39DD5E466E08}" presName="accentRepeatNode" presStyleLbl="solidFgAcc1" presStyleIdx="1" presStyleCnt="2"/>
      <dgm:spPr/>
    </dgm:pt>
  </dgm:ptLst>
  <dgm:cxnLst>
    <dgm:cxn modelId="{DBD25F17-C0D3-4903-ADA9-B50630988F5E}" type="presOf" srcId="{44CDDA20-BD83-4122-8E92-37CABF604C45}" destId="{61DEB03C-7F27-4600-89D1-D2E99439056B}" srcOrd="0" destOrd="0" presId="urn:microsoft.com/office/officeart/2008/layout/VerticalCurvedList"/>
    <dgm:cxn modelId="{F22A5B73-BA33-4467-B79A-6CC416D5C8EF}" type="presOf" srcId="{74857CFB-00CF-44B0-BFFD-39DD5E466E08}" destId="{4939364F-4715-46E2-933C-8DE27371E21B}" srcOrd="0" destOrd="0" presId="urn:microsoft.com/office/officeart/2008/layout/VerticalCurvedList"/>
    <dgm:cxn modelId="{A6D4D9C2-DBED-440A-8D38-B6E11265E820}" srcId="{AA399245-CCA7-40DA-AE58-6DD3C04A0597}" destId="{93A1258A-2DBD-4D6A-8C9B-8744F1669A57}" srcOrd="0" destOrd="0" parTransId="{422AE069-3E56-4FF2-B32A-0DA64AE7C319}" sibTransId="{44CDDA20-BD83-4122-8E92-37CABF604C45}"/>
    <dgm:cxn modelId="{866720C8-C02D-46C3-9BF7-9299219DDD4C}" type="presOf" srcId="{93A1258A-2DBD-4D6A-8C9B-8744F1669A57}" destId="{EB90F51E-3597-436A-AE30-47877B402625}" srcOrd="0" destOrd="0" presId="urn:microsoft.com/office/officeart/2008/layout/VerticalCurvedList"/>
    <dgm:cxn modelId="{1D40D6CE-2FFA-407A-BA4B-E747E63B16EE}" srcId="{AA399245-CCA7-40DA-AE58-6DD3C04A0597}" destId="{74857CFB-00CF-44B0-BFFD-39DD5E466E08}" srcOrd="1" destOrd="0" parTransId="{DB994E85-F140-4B61-8E57-A206AABA4792}" sibTransId="{E7254014-B436-430A-8FFF-F69DB2180630}"/>
    <dgm:cxn modelId="{64F429EB-63BC-4C48-ACB0-01AF01809B4B}" type="presOf" srcId="{AA399245-CCA7-40DA-AE58-6DD3C04A0597}" destId="{AAEC26E3-44CC-4506-9DA9-DB1588CFADF3}" srcOrd="0" destOrd="0" presId="urn:microsoft.com/office/officeart/2008/layout/VerticalCurvedList"/>
    <dgm:cxn modelId="{858B11E3-BA25-475C-8753-A598B98F4D1F}" type="presParOf" srcId="{AAEC26E3-44CC-4506-9DA9-DB1588CFADF3}" destId="{40C4BFD7-C51D-4776-A255-6AED6E3E3E1A}" srcOrd="0" destOrd="0" presId="urn:microsoft.com/office/officeart/2008/layout/VerticalCurvedList"/>
    <dgm:cxn modelId="{A931FAA0-90D9-4DCC-9404-66B0CFB096B8}" type="presParOf" srcId="{40C4BFD7-C51D-4776-A255-6AED6E3E3E1A}" destId="{78F6E819-4E46-485D-9F43-AD10B6836719}" srcOrd="0" destOrd="0" presId="urn:microsoft.com/office/officeart/2008/layout/VerticalCurvedList"/>
    <dgm:cxn modelId="{4CC4C5F2-559E-4446-8081-47F3BB9932BA}" type="presParOf" srcId="{78F6E819-4E46-485D-9F43-AD10B6836719}" destId="{28E81D90-04DF-4E0D-B6EA-8B1196ECFE09}" srcOrd="0" destOrd="0" presId="urn:microsoft.com/office/officeart/2008/layout/VerticalCurvedList"/>
    <dgm:cxn modelId="{EBD2828F-8021-4F58-B448-5C2EFF2C7BDC}" type="presParOf" srcId="{78F6E819-4E46-485D-9F43-AD10B6836719}" destId="{61DEB03C-7F27-4600-89D1-D2E99439056B}" srcOrd="1" destOrd="0" presId="urn:microsoft.com/office/officeart/2008/layout/VerticalCurvedList"/>
    <dgm:cxn modelId="{E80A62B1-4A02-454F-9EF2-200770F57CAB}" type="presParOf" srcId="{78F6E819-4E46-485D-9F43-AD10B6836719}" destId="{E069A4AD-B2AC-44E8-8089-CA793827266F}" srcOrd="2" destOrd="0" presId="urn:microsoft.com/office/officeart/2008/layout/VerticalCurvedList"/>
    <dgm:cxn modelId="{2FCFF3E8-DF78-41D0-AB77-B50AFB790BFC}" type="presParOf" srcId="{78F6E819-4E46-485D-9F43-AD10B6836719}" destId="{6FC1C3A4-4CC5-410A-A4C2-DC395BEC1758}" srcOrd="3" destOrd="0" presId="urn:microsoft.com/office/officeart/2008/layout/VerticalCurvedList"/>
    <dgm:cxn modelId="{286AF18C-43D5-4D53-A2B2-1405BCC76AF7}" type="presParOf" srcId="{40C4BFD7-C51D-4776-A255-6AED6E3E3E1A}" destId="{EB90F51E-3597-436A-AE30-47877B402625}" srcOrd="1" destOrd="0" presId="urn:microsoft.com/office/officeart/2008/layout/VerticalCurvedList"/>
    <dgm:cxn modelId="{912A879E-9C84-4ECE-A251-4821DF861618}" type="presParOf" srcId="{40C4BFD7-C51D-4776-A255-6AED6E3E3E1A}" destId="{472C00D6-BE8D-4DBD-BE7C-F2945EF6BE23}" srcOrd="2" destOrd="0" presId="urn:microsoft.com/office/officeart/2008/layout/VerticalCurvedList"/>
    <dgm:cxn modelId="{E740B169-C0D5-4C0E-9E6A-6E93B532BFD5}" type="presParOf" srcId="{472C00D6-BE8D-4DBD-BE7C-F2945EF6BE23}" destId="{51F00841-97A1-4828-99EB-5BC77EB14D0D}" srcOrd="0" destOrd="0" presId="urn:microsoft.com/office/officeart/2008/layout/VerticalCurvedList"/>
    <dgm:cxn modelId="{0DAB66D5-7D15-4536-8244-768C3EEB014D}" type="presParOf" srcId="{40C4BFD7-C51D-4776-A255-6AED6E3E3E1A}" destId="{4939364F-4715-46E2-933C-8DE27371E21B}" srcOrd="3" destOrd="0" presId="urn:microsoft.com/office/officeart/2008/layout/VerticalCurvedList"/>
    <dgm:cxn modelId="{12346624-84C3-47DD-B685-767E8531D32A}" type="presParOf" srcId="{40C4BFD7-C51D-4776-A255-6AED6E3E3E1A}" destId="{1DF39994-8CB1-4847-869E-5BC5F79BC3B2}" srcOrd="4" destOrd="0" presId="urn:microsoft.com/office/officeart/2008/layout/VerticalCurvedList"/>
    <dgm:cxn modelId="{7401A370-5586-4B1C-8121-FDFBDE43A408}" type="presParOf" srcId="{1DF39994-8CB1-4847-869E-5BC5F79BC3B2}" destId="{2DC957FA-F80A-4F2C-98FA-A5C0747367A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DEB03C-7F27-4600-89D1-D2E99439056B}">
      <dsp:nvSpPr>
        <dsp:cNvPr id="0" name=""/>
        <dsp:cNvSpPr/>
      </dsp:nvSpPr>
      <dsp:spPr>
        <a:xfrm>
          <a:off x="-7443994" y="-1144854"/>
          <a:ext cx="8914445" cy="8914445"/>
        </a:xfrm>
        <a:prstGeom prst="blockArc">
          <a:avLst>
            <a:gd name="adj1" fmla="val 18900000"/>
            <a:gd name="adj2" fmla="val 2700000"/>
            <a:gd name="adj3" fmla="val 242"/>
          </a:avLst>
        </a:pr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0F51E-3597-436A-AE30-47877B402625}">
      <dsp:nvSpPr>
        <dsp:cNvPr id="0" name=""/>
        <dsp:cNvSpPr/>
      </dsp:nvSpPr>
      <dsp:spPr>
        <a:xfrm>
          <a:off x="1153253" y="675698"/>
          <a:ext cx="5712725" cy="23626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221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solidFill>
                <a:schemeClr val="bg1">
                  <a:lumMod val="95000"/>
                </a:schemeClr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rPr>
            <a:t>TITULOS</a:t>
          </a:r>
          <a:endParaRPr lang="es-ES" sz="2800" kern="1200" dirty="0">
            <a:effectLst>
              <a:outerShdw blurRad="50800" dist="38100" dir="10800000" algn="r" rotWithShape="0">
                <a:prstClr val="black">
                  <a:alpha val="55000"/>
                </a:prstClr>
              </a:outerShdw>
            </a:effectLst>
          </a:endParaRPr>
        </a:p>
      </dsp:txBody>
      <dsp:txXfrm>
        <a:off x="1153253" y="675698"/>
        <a:ext cx="5712725" cy="2362627"/>
      </dsp:txXfrm>
    </dsp:sp>
    <dsp:sp modelId="{51F00841-97A1-4828-99EB-5BC77EB14D0D}">
      <dsp:nvSpPr>
        <dsp:cNvPr id="0" name=""/>
        <dsp:cNvSpPr/>
      </dsp:nvSpPr>
      <dsp:spPr>
        <a:xfrm>
          <a:off x="21771" y="709840"/>
          <a:ext cx="2365693" cy="2365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9364F-4715-46E2-933C-8DE27371E21B}">
      <dsp:nvSpPr>
        <dsp:cNvPr id="0" name=""/>
        <dsp:cNvSpPr/>
      </dsp:nvSpPr>
      <dsp:spPr>
        <a:xfrm>
          <a:off x="1236540" y="3542048"/>
          <a:ext cx="5637163" cy="229313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55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02215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dirty="0">
              <a:effectLst>
                <a:outerShdw blurRad="50800" dist="38100" dir="10800000" algn="r" rotWithShape="0">
                  <a:prstClr val="black">
                    <a:alpha val="55000"/>
                  </a:prstClr>
                </a:outerShdw>
              </a:effectLst>
            </a:rPr>
            <a:t>LISTAS</a:t>
          </a:r>
        </a:p>
      </dsp:txBody>
      <dsp:txXfrm>
        <a:off x="1236540" y="3542048"/>
        <a:ext cx="5637163" cy="2293132"/>
      </dsp:txXfrm>
    </dsp:sp>
    <dsp:sp modelId="{2DC957FA-F80A-4F2C-98FA-A5C0747367A1}">
      <dsp:nvSpPr>
        <dsp:cNvPr id="0" name=""/>
        <dsp:cNvSpPr/>
      </dsp:nvSpPr>
      <dsp:spPr>
        <a:xfrm>
          <a:off x="21771" y="3549202"/>
          <a:ext cx="2365693" cy="23656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14CC1-64A7-4F06-A5CE-E048F303CF84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E122A-B674-4917-A9D0-D45C007175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0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91F9C-3752-4EC7-A0D1-FED6C674728E}" type="datetimeFigureOut">
              <a:rPr lang="es-ES" smtClean="0"/>
              <a:pPr/>
              <a:t>26/01/2022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959D9-C821-49FB-A801-62ADB33E8D9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847528" y="1844824"/>
            <a:ext cx="9577064" cy="2368424"/>
          </a:xfrm>
        </p:spPr>
        <p:txBody>
          <a:bodyPr>
            <a:normAutofit/>
          </a:bodyPr>
          <a:lstStyle/>
          <a:p>
            <a:r>
              <a:rPr lang="es-ES" sz="6700">
                <a:ln w="635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HTML TITULOS Y LISTAS</a:t>
            </a:r>
            <a:endParaRPr lang="es-ES" dirty="0"/>
          </a:p>
        </p:txBody>
      </p:sp>
      <p:grpSp>
        <p:nvGrpSpPr>
          <p:cNvPr id="7" name="6 Grupo"/>
          <p:cNvGrpSpPr/>
          <p:nvPr/>
        </p:nvGrpSpPr>
        <p:grpSpPr>
          <a:xfrm>
            <a:off x="0" y="0"/>
            <a:ext cx="1547664" cy="6858000"/>
            <a:chOff x="0" y="0"/>
            <a:chExt cx="1547664" cy="6858000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CA7A96F8-6286-4786-B626-9DAD1A24AC6E}"/>
              </a:ext>
            </a:extLst>
          </p:cNvPr>
          <p:cNvSpPr txBox="1"/>
          <p:nvPr/>
        </p:nvSpPr>
        <p:spPr>
          <a:xfrm>
            <a:off x="2289464" y="620688"/>
            <a:ext cx="8991112" cy="1015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Aunque este atributo pueda parecer meramente visual, tiene un significado vital en casos en que otras partes del documento se refieren a un ítem específico de la lista. En tales casos la referencia puede hacerse nombrando la viñeta.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B85F0E-7DCE-4145-8ADE-FAC4E6B2265E}"/>
              </a:ext>
            </a:extLst>
          </p:cNvPr>
          <p:cNvSpPr txBox="1"/>
          <p:nvPr/>
        </p:nvSpPr>
        <p:spPr>
          <a:xfrm>
            <a:off x="3215680" y="2180134"/>
            <a:ext cx="7488832" cy="3077766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>
              <a:spcAft>
                <a:spcPts val="1200"/>
              </a:spcAft>
            </a:pPr>
            <a:r>
              <a:rPr lang="es-ES" sz="2400" i="1" dirty="0"/>
              <a:t>&lt;p&gt;... Presta especial atención al capítulo III.&lt;/p&gt;</a:t>
            </a:r>
          </a:p>
          <a:p>
            <a:pPr marL="180000">
              <a:spcAft>
                <a:spcPts val="1200"/>
              </a:spcAft>
            </a:pPr>
            <a:r>
              <a:rPr lang="es-ES" sz="2400" i="1" dirty="0"/>
              <a:t>&lt;</a:t>
            </a:r>
            <a:r>
              <a:rPr lang="es-ES" sz="2400" i="1" dirty="0" err="1"/>
              <a:t>ol</a:t>
            </a:r>
            <a:r>
              <a:rPr lang="es-ES" sz="2400" i="1" dirty="0"/>
              <a:t> </a:t>
            </a:r>
            <a:r>
              <a:rPr lang="es-ES" sz="2400" i="1" dirty="0" err="1"/>
              <a:t>type</a:t>
            </a:r>
            <a:r>
              <a:rPr lang="es-ES" sz="2400" i="1" dirty="0"/>
              <a:t>="I"&gt;</a:t>
            </a:r>
          </a:p>
          <a:p>
            <a:pPr marL="637200" lvl="1">
              <a:spcAft>
                <a:spcPts val="1200"/>
              </a:spcAft>
            </a:pPr>
            <a:r>
              <a:rPr lang="es-ES" sz="2400" i="1" dirty="0"/>
              <a:t>  &lt;</a:t>
            </a:r>
            <a:r>
              <a:rPr lang="es-ES" sz="2400" i="1" dirty="0" err="1"/>
              <a:t>li</a:t>
            </a:r>
            <a:r>
              <a:rPr lang="es-ES" sz="2400" i="1" dirty="0"/>
              <a:t>&gt;Un escollo fugaz&lt;/</a:t>
            </a:r>
            <a:r>
              <a:rPr lang="es-ES" sz="2400" i="1" dirty="0" err="1"/>
              <a:t>li</a:t>
            </a:r>
            <a:r>
              <a:rPr lang="es-ES" sz="2400" i="1" dirty="0"/>
              <a:t>&gt;</a:t>
            </a:r>
          </a:p>
          <a:p>
            <a:pPr marL="637200" lvl="1">
              <a:spcAft>
                <a:spcPts val="1200"/>
              </a:spcAft>
            </a:pPr>
            <a:r>
              <a:rPr lang="es-ES" sz="2400" i="1" dirty="0"/>
              <a:t> &lt;</a:t>
            </a:r>
            <a:r>
              <a:rPr lang="es-ES" sz="2400" i="1" dirty="0" err="1"/>
              <a:t>li</a:t>
            </a:r>
            <a:r>
              <a:rPr lang="es-ES" sz="2400" i="1" dirty="0"/>
              <a:t>&gt;Los pros y los contras&lt;/</a:t>
            </a:r>
            <a:r>
              <a:rPr lang="es-ES" sz="2400" i="1" dirty="0" err="1"/>
              <a:t>li</a:t>
            </a:r>
            <a:r>
              <a:rPr lang="es-ES" sz="2400" i="1" dirty="0"/>
              <a:t>&gt;</a:t>
            </a:r>
          </a:p>
          <a:p>
            <a:pPr marL="637200" lvl="1">
              <a:spcAft>
                <a:spcPts val="1200"/>
              </a:spcAft>
            </a:pPr>
            <a:r>
              <a:rPr lang="es-ES" sz="2400" i="1" dirty="0"/>
              <a:t>  &lt;</a:t>
            </a:r>
            <a:r>
              <a:rPr lang="es-ES" sz="2400" i="1" dirty="0" err="1"/>
              <a:t>li</a:t>
            </a:r>
            <a:r>
              <a:rPr lang="es-ES" sz="2400" i="1" dirty="0"/>
              <a:t>&gt;Como el señor guste&lt;/</a:t>
            </a:r>
            <a:r>
              <a:rPr lang="es-ES" sz="2400" i="1" dirty="0" err="1"/>
              <a:t>li</a:t>
            </a:r>
            <a:r>
              <a:rPr lang="es-ES" sz="2400" i="1" dirty="0"/>
              <a:t>&gt;</a:t>
            </a:r>
          </a:p>
          <a:p>
            <a:pPr marL="180000">
              <a:spcAft>
                <a:spcPts val="1200"/>
              </a:spcAft>
            </a:pPr>
            <a:r>
              <a:rPr lang="es-ES" sz="2400" i="1" dirty="0"/>
              <a:t>&lt;/</a:t>
            </a:r>
            <a:r>
              <a:rPr lang="es-ES" sz="2400" i="1" dirty="0" err="1"/>
              <a:t>ol</a:t>
            </a:r>
            <a:r>
              <a:rPr lang="es-ES" sz="2400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0002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50BFCB-BA0D-4C1D-BD2A-622AEAF9F70F}"/>
              </a:ext>
            </a:extLst>
          </p:cNvPr>
          <p:cNvSpPr txBox="1"/>
          <p:nvPr/>
        </p:nvSpPr>
        <p:spPr>
          <a:xfrm>
            <a:off x="2063552" y="692696"/>
            <a:ext cx="92170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b="1" dirty="0" err="1"/>
              <a:t>reversed</a:t>
            </a:r>
            <a:r>
              <a:rPr lang="es-ES" sz="2400" dirty="0"/>
              <a:t> – Inicia el contador de mayor a menor (sería posible hacerlo desde CSS).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915CB3-DE7E-46E1-85F6-7B7DF8883EBE}"/>
              </a:ext>
            </a:extLst>
          </p:cNvPr>
          <p:cNvSpPr txBox="1"/>
          <p:nvPr/>
        </p:nvSpPr>
        <p:spPr>
          <a:xfrm>
            <a:off x="3215680" y="1783853"/>
            <a:ext cx="7488832" cy="4124206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>
              <a:spcAft>
                <a:spcPts val="1200"/>
              </a:spcAft>
            </a:pPr>
            <a:r>
              <a:rPr lang="es-ES" sz="2400" i="1" dirty="0"/>
              <a:t>&lt;p&gt;Estas son mis 5 bandas de rock favoritas:&lt;/p&gt;</a:t>
            </a:r>
          </a:p>
          <a:p>
            <a:pPr marL="180000">
              <a:spcAft>
                <a:spcPts val="1200"/>
              </a:spcAft>
            </a:pPr>
            <a:r>
              <a:rPr lang="es-ES" sz="2400" i="1" dirty="0"/>
              <a:t>&lt;</a:t>
            </a:r>
            <a:r>
              <a:rPr lang="es-ES" sz="2400" i="1" dirty="0" err="1"/>
              <a:t>ol</a:t>
            </a:r>
            <a:r>
              <a:rPr lang="es-ES" sz="2400" i="1" dirty="0"/>
              <a:t> </a:t>
            </a:r>
            <a:r>
              <a:rPr lang="es-ES" sz="2400" i="1" dirty="0" err="1"/>
              <a:t>reversed</a:t>
            </a:r>
            <a:r>
              <a:rPr lang="es-ES" sz="2400" i="1" dirty="0"/>
              <a:t>&gt;</a:t>
            </a:r>
          </a:p>
          <a:p>
            <a:pPr marL="180000">
              <a:spcAft>
                <a:spcPts val="1200"/>
              </a:spcAft>
            </a:pPr>
            <a:r>
              <a:rPr lang="es-ES" sz="2400" i="1" dirty="0"/>
              <a:t>  &lt;</a:t>
            </a:r>
            <a:r>
              <a:rPr lang="es-ES" sz="2400" i="1" dirty="0" err="1"/>
              <a:t>li</a:t>
            </a:r>
            <a:r>
              <a:rPr lang="es-ES" sz="2400" i="1" dirty="0"/>
              <a:t>&gt;Red </a:t>
            </a:r>
            <a:r>
              <a:rPr lang="es-ES" sz="2400" i="1" dirty="0" err="1"/>
              <a:t>hot</a:t>
            </a:r>
            <a:r>
              <a:rPr lang="es-ES" sz="2400" i="1" dirty="0"/>
              <a:t> chili </a:t>
            </a:r>
            <a:r>
              <a:rPr lang="es-ES" sz="2400" i="1" dirty="0" err="1"/>
              <a:t>peppers</a:t>
            </a:r>
            <a:r>
              <a:rPr lang="es-ES" sz="2400" i="1" dirty="0"/>
              <a:t>&lt;/</a:t>
            </a:r>
            <a:r>
              <a:rPr lang="es-ES" sz="2400" i="1" dirty="0" err="1"/>
              <a:t>li</a:t>
            </a:r>
            <a:r>
              <a:rPr lang="es-ES" sz="2400" i="1" dirty="0"/>
              <a:t>&gt;</a:t>
            </a:r>
          </a:p>
          <a:p>
            <a:pPr marL="180000">
              <a:spcAft>
                <a:spcPts val="1200"/>
              </a:spcAft>
            </a:pPr>
            <a:r>
              <a:rPr lang="es-ES" sz="2400" i="1" dirty="0"/>
              <a:t>  &lt;</a:t>
            </a:r>
            <a:r>
              <a:rPr lang="es-ES" sz="2400" i="1" dirty="0" err="1"/>
              <a:t>li</a:t>
            </a:r>
            <a:r>
              <a:rPr lang="es-ES" sz="2400" i="1" dirty="0"/>
              <a:t>&gt;Aerosmith&lt;/</a:t>
            </a:r>
            <a:r>
              <a:rPr lang="es-ES" sz="2400" i="1" dirty="0" err="1"/>
              <a:t>li</a:t>
            </a:r>
            <a:r>
              <a:rPr lang="es-ES" sz="2400" i="1" dirty="0"/>
              <a:t>&gt;</a:t>
            </a:r>
          </a:p>
          <a:p>
            <a:pPr marL="180000">
              <a:spcAft>
                <a:spcPts val="1200"/>
              </a:spcAft>
            </a:pPr>
            <a:r>
              <a:rPr lang="es-ES" sz="2400" i="1" dirty="0"/>
              <a:t>  &lt;</a:t>
            </a:r>
            <a:r>
              <a:rPr lang="es-ES" sz="2400" i="1" dirty="0" err="1"/>
              <a:t>li</a:t>
            </a:r>
            <a:r>
              <a:rPr lang="es-ES" sz="2400" i="1" dirty="0"/>
              <a:t>&gt;Metallica&lt;/</a:t>
            </a:r>
            <a:r>
              <a:rPr lang="es-ES" sz="2400" i="1" dirty="0" err="1"/>
              <a:t>li</a:t>
            </a:r>
            <a:r>
              <a:rPr lang="es-ES" sz="2400" i="1" dirty="0"/>
              <a:t>&gt;</a:t>
            </a:r>
          </a:p>
          <a:p>
            <a:pPr marL="180000">
              <a:spcAft>
                <a:spcPts val="1200"/>
              </a:spcAft>
            </a:pPr>
            <a:r>
              <a:rPr lang="es-ES" sz="2400" i="1" dirty="0"/>
              <a:t>  &lt;</a:t>
            </a:r>
            <a:r>
              <a:rPr lang="es-ES" sz="2400" i="1" dirty="0" err="1"/>
              <a:t>li</a:t>
            </a:r>
            <a:r>
              <a:rPr lang="es-ES" sz="2400" i="1" dirty="0"/>
              <a:t>&gt;</a:t>
            </a:r>
            <a:r>
              <a:rPr lang="es-ES" sz="2400" i="1" dirty="0" err="1"/>
              <a:t>The</a:t>
            </a:r>
            <a:r>
              <a:rPr lang="es-ES" sz="2400" i="1" dirty="0"/>
              <a:t> </a:t>
            </a:r>
            <a:r>
              <a:rPr lang="es-ES" sz="2400" i="1" dirty="0" err="1"/>
              <a:t>doors</a:t>
            </a:r>
            <a:r>
              <a:rPr lang="es-ES" sz="2400" i="1" dirty="0"/>
              <a:t>&lt;/</a:t>
            </a:r>
            <a:r>
              <a:rPr lang="es-ES" sz="2400" i="1" dirty="0" err="1"/>
              <a:t>li</a:t>
            </a:r>
            <a:r>
              <a:rPr lang="es-ES" sz="2400" i="1" dirty="0"/>
              <a:t>&gt;</a:t>
            </a:r>
          </a:p>
          <a:p>
            <a:pPr marL="180000">
              <a:spcAft>
                <a:spcPts val="1200"/>
              </a:spcAft>
            </a:pPr>
            <a:r>
              <a:rPr lang="es-ES" sz="2400" i="1" dirty="0"/>
              <a:t>  &lt;</a:t>
            </a:r>
            <a:r>
              <a:rPr lang="es-ES" sz="2400" i="1" dirty="0" err="1"/>
              <a:t>li</a:t>
            </a:r>
            <a:r>
              <a:rPr lang="es-ES" sz="2400" i="1" dirty="0"/>
              <a:t>&gt;Rolling </a:t>
            </a:r>
            <a:r>
              <a:rPr lang="es-ES" sz="2400" i="1" dirty="0" err="1"/>
              <a:t>stones</a:t>
            </a:r>
            <a:r>
              <a:rPr lang="es-ES" sz="2400" i="1" dirty="0"/>
              <a:t>&lt;/</a:t>
            </a:r>
            <a:r>
              <a:rPr lang="es-ES" sz="2400" i="1" dirty="0" err="1"/>
              <a:t>li</a:t>
            </a:r>
            <a:r>
              <a:rPr lang="es-ES" sz="2400" i="1" dirty="0"/>
              <a:t>&gt;</a:t>
            </a:r>
          </a:p>
          <a:p>
            <a:pPr marL="180000">
              <a:spcAft>
                <a:spcPts val="1200"/>
              </a:spcAft>
            </a:pPr>
            <a:r>
              <a:rPr lang="es-ES" sz="2400" i="1" dirty="0"/>
              <a:t>&lt;/</a:t>
            </a:r>
            <a:r>
              <a:rPr lang="es-ES" sz="2400" i="1" dirty="0" err="1"/>
              <a:t>ol</a:t>
            </a:r>
            <a:r>
              <a:rPr lang="es-ES" sz="2400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6919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50BFCB-BA0D-4C1D-BD2A-622AEAF9F70F}"/>
              </a:ext>
            </a:extLst>
          </p:cNvPr>
          <p:cNvSpPr txBox="1"/>
          <p:nvPr/>
        </p:nvSpPr>
        <p:spPr>
          <a:xfrm>
            <a:off x="2063552" y="692696"/>
            <a:ext cx="92170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b="1" dirty="0" err="1"/>
              <a:t>start</a:t>
            </a:r>
            <a:r>
              <a:rPr lang="es-ES" sz="2400" dirty="0"/>
              <a:t> – Indica en número por el que empezará la lista.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05FABB-292C-49D4-8821-7BF126F9650E}"/>
              </a:ext>
            </a:extLst>
          </p:cNvPr>
          <p:cNvSpPr txBox="1"/>
          <p:nvPr/>
        </p:nvSpPr>
        <p:spPr>
          <a:xfrm>
            <a:off x="3215680" y="1783853"/>
            <a:ext cx="7488832" cy="2554545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>
              <a:spcAft>
                <a:spcPts val="1200"/>
              </a:spcAft>
            </a:pPr>
            <a:r>
              <a:rPr lang="es-ES" sz="2400" i="1" dirty="0"/>
              <a:t>&lt;p&gt;Ahora continúa con las siguientes instrucciones:&lt;/p&gt;</a:t>
            </a:r>
          </a:p>
          <a:p>
            <a:pPr marL="180000">
              <a:spcAft>
                <a:spcPts val="1200"/>
              </a:spcAft>
            </a:pPr>
            <a:r>
              <a:rPr lang="es-ES" sz="2400" i="1" dirty="0"/>
              <a:t>&lt;</a:t>
            </a:r>
            <a:r>
              <a:rPr lang="es-ES" sz="2400" i="1" dirty="0" err="1"/>
              <a:t>ol</a:t>
            </a:r>
            <a:r>
              <a:rPr lang="es-ES" sz="2400" i="1" dirty="0"/>
              <a:t> </a:t>
            </a:r>
            <a:r>
              <a:rPr lang="es-ES" sz="2400" i="1" dirty="0" err="1"/>
              <a:t>start</a:t>
            </a:r>
            <a:r>
              <a:rPr lang="es-ES" sz="2400" i="1" dirty="0"/>
              <a:t>="8"&gt;</a:t>
            </a:r>
          </a:p>
          <a:p>
            <a:pPr marL="637200" lvl="1">
              <a:spcAft>
                <a:spcPts val="1200"/>
              </a:spcAft>
            </a:pPr>
            <a:r>
              <a:rPr lang="es-ES" sz="2400" i="1" dirty="0"/>
              <a:t>  &lt;</a:t>
            </a:r>
            <a:r>
              <a:rPr lang="es-ES" sz="2400" i="1" dirty="0" err="1"/>
              <a:t>li</a:t>
            </a:r>
            <a:r>
              <a:rPr lang="es-ES" sz="2400" i="1" dirty="0"/>
              <a:t>&gt;Presiona la tecla &lt;kbd&gt;F10&lt;/kbd&gt;.&lt;/</a:t>
            </a:r>
            <a:r>
              <a:rPr lang="es-ES" sz="2400" i="1" dirty="0" err="1"/>
              <a:t>li</a:t>
            </a:r>
            <a:r>
              <a:rPr lang="es-ES" sz="2400" i="1" dirty="0"/>
              <a:t>&gt;</a:t>
            </a:r>
          </a:p>
          <a:p>
            <a:pPr marL="637200" lvl="1">
              <a:spcAft>
                <a:spcPts val="1200"/>
              </a:spcAft>
            </a:pPr>
            <a:r>
              <a:rPr lang="es-ES" sz="2400" i="1" dirty="0"/>
              <a:t>  &lt;</a:t>
            </a:r>
            <a:r>
              <a:rPr lang="es-ES" sz="2400" i="1" dirty="0" err="1"/>
              <a:t>li</a:t>
            </a:r>
            <a:r>
              <a:rPr lang="es-ES" sz="2400" i="1" dirty="0"/>
              <a:t>&gt;Confirma la salida&lt;/</a:t>
            </a:r>
            <a:r>
              <a:rPr lang="es-ES" sz="2400" i="1" dirty="0" err="1"/>
              <a:t>li</a:t>
            </a:r>
            <a:r>
              <a:rPr lang="es-ES" sz="2400" i="1" dirty="0"/>
              <a:t>&gt;</a:t>
            </a:r>
          </a:p>
          <a:p>
            <a:pPr marL="180000">
              <a:spcAft>
                <a:spcPts val="1200"/>
              </a:spcAft>
            </a:pPr>
            <a:r>
              <a:rPr lang="es-ES" sz="2400" i="1" dirty="0"/>
              <a:t>&lt;/</a:t>
            </a:r>
            <a:r>
              <a:rPr lang="es-ES" sz="2400" i="1" dirty="0" err="1"/>
              <a:t>ol</a:t>
            </a:r>
            <a:r>
              <a:rPr lang="es-ES" sz="2400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580587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F5BD6-310D-48ED-9908-5154C8DB1E74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ul</a:t>
            </a:r>
            <a:r>
              <a:rPr lang="es-ES" sz="2400" b="1" dirty="0">
                <a:latin typeface="+mj-lt"/>
              </a:rPr>
              <a:t>&gt; &lt;/</a:t>
            </a:r>
            <a:r>
              <a:rPr lang="es-ES" sz="2400" b="1" dirty="0" err="1">
                <a:latin typeface="+mj-lt"/>
              </a:rPr>
              <a:t>ul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063552" y="764704"/>
            <a:ext cx="9217024" cy="2923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Utilizada para crear viñetas o listas no ordenadas. Consiste en una relación de elementos, cada uno en una fila, con un adorno al inicio.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Al igual que en las listas ordenadas, las etiquetas </a:t>
            </a:r>
            <a:r>
              <a:rPr lang="es-ES" sz="2400" b="1" dirty="0"/>
              <a:t>&lt;</a:t>
            </a:r>
            <a:r>
              <a:rPr lang="es-ES" sz="2400" b="1" dirty="0" err="1"/>
              <a:t>li</a:t>
            </a:r>
            <a:r>
              <a:rPr lang="es-ES" sz="2400" b="1" dirty="0"/>
              <a:t>&gt; </a:t>
            </a:r>
            <a:r>
              <a:rPr lang="es-ES" sz="2400" dirty="0"/>
              <a:t>... </a:t>
            </a:r>
            <a:r>
              <a:rPr lang="es-ES" sz="2400" b="1" dirty="0"/>
              <a:t>&lt;/</a:t>
            </a:r>
            <a:r>
              <a:rPr lang="es-ES" sz="2400" b="1" dirty="0" err="1"/>
              <a:t>li</a:t>
            </a:r>
            <a:r>
              <a:rPr lang="es-ES" sz="2400" b="1" dirty="0"/>
              <a:t>&gt; </a:t>
            </a:r>
            <a:r>
              <a:rPr lang="es-ES" sz="2400" dirty="0"/>
              <a:t>contienen los elementos que formarán parte de la lista. Este tipo de listas están presentes en la confección de menús.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Tanto la etiqueta </a:t>
            </a:r>
            <a:r>
              <a:rPr lang="es-ES" sz="2400" b="1" dirty="0"/>
              <a:t>&lt;</a:t>
            </a:r>
            <a:r>
              <a:rPr lang="es-ES" sz="2400" b="1" dirty="0" err="1"/>
              <a:t>ul</a:t>
            </a:r>
            <a:r>
              <a:rPr lang="es-ES" sz="2400" b="1" dirty="0"/>
              <a:t>&gt;, </a:t>
            </a:r>
            <a:r>
              <a:rPr lang="es-ES" sz="2400" dirty="0"/>
              <a:t>como la </a:t>
            </a:r>
            <a:r>
              <a:rPr lang="es-ES" sz="2400" b="1" dirty="0"/>
              <a:t>&lt;</a:t>
            </a:r>
            <a:r>
              <a:rPr lang="es-ES" sz="2400" b="1" dirty="0" err="1"/>
              <a:t>li</a:t>
            </a:r>
            <a:r>
              <a:rPr lang="es-ES" sz="2400" b="1" dirty="0"/>
              <a:t>&gt; </a:t>
            </a:r>
            <a:r>
              <a:rPr lang="es-ES" sz="2400" dirty="0"/>
              <a:t>son elementos de bloque 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BC8A9E-D53D-4756-896B-9B950ECF6E01}"/>
              </a:ext>
            </a:extLst>
          </p:cNvPr>
          <p:cNvSpPr txBox="1"/>
          <p:nvPr/>
        </p:nvSpPr>
        <p:spPr>
          <a:xfrm>
            <a:off x="2927648" y="3824066"/>
            <a:ext cx="7488832" cy="1938992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it-IT" sz="2400" i="1" dirty="0"/>
              <a:t>&lt;ul&gt;</a:t>
            </a:r>
          </a:p>
          <a:p>
            <a:pPr marL="637200" lvl="1"/>
            <a:r>
              <a:rPr lang="it-IT" sz="2400" i="1" dirty="0"/>
              <a:t>&lt;li&gt; Elemento Uno &lt;/li&gt;</a:t>
            </a:r>
          </a:p>
          <a:p>
            <a:pPr marL="637200" lvl="1"/>
            <a:r>
              <a:rPr lang="it-IT" sz="2400" i="1" dirty="0"/>
              <a:t>&lt;li&gt; Elemento Dos &lt;/li&gt;</a:t>
            </a:r>
          </a:p>
          <a:p>
            <a:pPr marL="637200" lvl="1"/>
            <a:r>
              <a:rPr lang="it-IT" sz="2400" i="1" dirty="0"/>
              <a:t>&lt;li&gt; Elemento Tres &lt;/li&gt;</a:t>
            </a:r>
          </a:p>
          <a:p>
            <a:pPr marL="180000"/>
            <a:r>
              <a:rPr lang="it-IT" sz="2400" i="1" dirty="0"/>
              <a:t>&lt;/ul&gt;</a:t>
            </a:r>
          </a:p>
        </p:txBody>
      </p:sp>
    </p:spTree>
    <p:extLst>
      <p:ext uri="{BB962C8B-B14F-4D97-AF65-F5344CB8AC3E}">
        <p14:creationId xmlns:p14="http://schemas.microsoft.com/office/powerpoint/2010/main" val="24159977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F5BD6-310D-48ED-9908-5154C8DB1E74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&lt;dl&gt; &lt;/dl&gt;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063552" y="764704"/>
            <a:ext cx="9217024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Las listas de definición consisten en una relación de términos con una descripción, un diccionario podría considerarse un ejemplo.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Las etiquetas &lt;</a:t>
            </a:r>
            <a:r>
              <a:rPr lang="es-ES" sz="2400" dirty="0" err="1"/>
              <a:t>dt</a:t>
            </a:r>
            <a:r>
              <a:rPr lang="es-ES" sz="2400" dirty="0"/>
              <a:t>&gt; ... &lt;/</a:t>
            </a:r>
            <a:r>
              <a:rPr lang="es-ES" sz="2400" dirty="0" err="1"/>
              <a:t>dt</a:t>
            </a:r>
            <a:r>
              <a:rPr lang="es-ES" sz="2400" dirty="0"/>
              <a:t>&gt; definen los términos a describir.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Las etiquetas &lt;</a:t>
            </a:r>
            <a:r>
              <a:rPr lang="es-ES" sz="2400" dirty="0" err="1"/>
              <a:t>dd</a:t>
            </a:r>
            <a:r>
              <a:rPr lang="es-ES" sz="2400" dirty="0"/>
              <a:t>&gt; ... &lt;/</a:t>
            </a:r>
            <a:r>
              <a:rPr lang="es-ES" sz="2400" dirty="0" err="1"/>
              <a:t>dd</a:t>
            </a:r>
            <a:r>
              <a:rPr lang="es-ES" sz="2400" dirty="0"/>
              <a:t>&gt; enmarcan las descripción de cada elemento.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Tanto la etiqueta &lt;dl&gt;, como &lt;</a:t>
            </a:r>
            <a:r>
              <a:rPr lang="es-ES" sz="2400" dirty="0" err="1"/>
              <a:t>dt</a:t>
            </a:r>
            <a:r>
              <a:rPr lang="es-ES" sz="2400" dirty="0"/>
              <a:t>&gt; y &lt;</a:t>
            </a:r>
            <a:r>
              <a:rPr lang="es-ES" sz="2400" dirty="0" err="1"/>
              <a:t>dd</a:t>
            </a:r>
            <a:r>
              <a:rPr lang="es-ES" sz="2400" dirty="0"/>
              <a:t>&gt; son elementos de bloque.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BC8A9E-D53D-4756-896B-9B950ECF6E01}"/>
              </a:ext>
            </a:extLst>
          </p:cNvPr>
          <p:cNvSpPr txBox="1"/>
          <p:nvPr/>
        </p:nvSpPr>
        <p:spPr>
          <a:xfrm>
            <a:off x="2927648" y="3760247"/>
            <a:ext cx="7488832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it-IT" sz="2400" i="1" dirty="0"/>
              <a:t>&lt;dl&gt;</a:t>
            </a:r>
          </a:p>
          <a:p>
            <a:pPr marL="637200" lvl="1"/>
            <a:r>
              <a:rPr lang="it-IT" sz="2400" i="1" dirty="0"/>
              <a:t>&lt;dt&gt;Coffee&lt;/dt&gt;</a:t>
            </a:r>
          </a:p>
          <a:p>
            <a:pPr marL="637200" lvl="1"/>
            <a:r>
              <a:rPr lang="it-IT" sz="2400" i="1" dirty="0"/>
              <a:t>	&lt;dd&gt;Black hot drink&lt;/dd&gt;</a:t>
            </a:r>
          </a:p>
          <a:p>
            <a:pPr marL="637200" lvl="1"/>
            <a:r>
              <a:rPr lang="it-IT" sz="2400" i="1" dirty="0"/>
              <a:t>&lt;dt&gt;Milk&lt;/dt&gt;</a:t>
            </a:r>
          </a:p>
          <a:p>
            <a:pPr marL="637200" lvl="1"/>
            <a:r>
              <a:rPr lang="it-IT" sz="2400" i="1" dirty="0"/>
              <a:t>	&lt;dd&gt;White cold drink&lt;/dd&gt;</a:t>
            </a:r>
          </a:p>
          <a:p>
            <a:pPr marL="180000"/>
            <a:r>
              <a:rPr lang="it-IT" sz="2400" i="1" dirty="0"/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16060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BC8A9E-D53D-4756-896B-9B950ECF6E01}"/>
              </a:ext>
            </a:extLst>
          </p:cNvPr>
          <p:cNvSpPr txBox="1"/>
          <p:nvPr/>
        </p:nvSpPr>
        <p:spPr>
          <a:xfrm>
            <a:off x="3040604" y="2274838"/>
            <a:ext cx="7488832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it-IT" sz="2400" i="1" dirty="0"/>
              <a:t>&lt;dl&gt;</a:t>
            </a:r>
          </a:p>
          <a:p>
            <a:pPr marL="637200" lvl="1"/>
            <a:r>
              <a:rPr lang="it-IT" sz="2400" i="1" dirty="0"/>
              <a:t>&lt;dt&gt;Coffee&lt;/dt&gt;</a:t>
            </a:r>
          </a:p>
          <a:p>
            <a:pPr marL="637200" lvl="1"/>
            <a:r>
              <a:rPr lang="it-IT" sz="2400" i="1" dirty="0"/>
              <a:t>	&lt;dd&gt;Black hot drink&lt;/dd&gt;</a:t>
            </a:r>
          </a:p>
          <a:p>
            <a:pPr marL="637200" lvl="1"/>
            <a:r>
              <a:rPr lang="it-IT" sz="2400" i="1" dirty="0"/>
              <a:t>&lt;dt&gt;Milk&lt;/dt&gt;</a:t>
            </a:r>
          </a:p>
          <a:p>
            <a:pPr marL="637200" lvl="1"/>
            <a:r>
              <a:rPr lang="it-IT" sz="2400" i="1" dirty="0"/>
              <a:t>	&lt;dd&gt;White cold drink&lt;/dd&gt;</a:t>
            </a:r>
          </a:p>
          <a:p>
            <a:pPr marL="180000"/>
            <a:r>
              <a:rPr lang="it-IT" sz="2400" i="1" dirty="0"/>
              <a:t>&lt;/dl&gt;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9608913-D96E-4207-B21C-C083F6AB4EAD}"/>
              </a:ext>
            </a:extLst>
          </p:cNvPr>
          <p:cNvSpPr txBox="1"/>
          <p:nvPr/>
        </p:nvSpPr>
        <p:spPr>
          <a:xfrm>
            <a:off x="2289464" y="620688"/>
            <a:ext cx="8991112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En las listas nombre-valor, puede existir más de un nombre para un solo valor y viceversa. Estas variantes son arbitrarias y se dejan a consideración del autor.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F7B996DA-4EBD-44B0-B2C6-40E14289D63E}"/>
              </a:ext>
            </a:extLst>
          </p:cNvPr>
          <p:cNvSpPr txBox="1"/>
          <p:nvPr/>
        </p:nvSpPr>
        <p:spPr>
          <a:xfrm>
            <a:off x="3042056" y="5172877"/>
            <a:ext cx="7488832" cy="461665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it-IT" sz="2400" i="1" dirty="0"/>
              <a:t>VER EJEMPLO</a:t>
            </a:r>
          </a:p>
        </p:txBody>
      </p:sp>
    </p:spTree>
    <p:extLst>
      <p:ext uri="{BB962C8B-B14F-4D97-AF65-F5344CB8AC3E}">
        <p14:creationId xmlns:p14="http://schemas.microsoft.com/office/powerpoint/2010/main" val="1591929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F5BD6-310D-48ED-9908-5154C8DB1E74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&lt;blockquote&gt; &lt;/ blockquote&gt;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063552" y="764704"/>
            <a:ext cx="9217024" cy="9079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Es un elemento de bloque que se emplea para citas de fuentes externas.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Esta etiqueta puede llevar el atributo cite con la </a:t>
            </a:r>
            <a:r>
              <a:rPr lang="es-ES" sz="2400" dirty="0" err="1"/>
              <a:t>url</a:t>
            </a:r>
            <a:r>
              <a:rPr lang="es-ES" sz="2400" dirty="0"/>
              <a:t> original de la cita.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BC8A9E-D53D-4756-896B-9B950ECF6E01}"/>
              </a:ext>
            </a:extLst>
          </p:cNvPr>
          <p:cNvSpPr txBox="1"/>
          <p:nvPr/>
        </p:nvSpPr>
        <p:spPr>
          <a:xfrm>
            <a:off x="3021848" y="1975565"/>
            <a:ext cx="7488832" cy="1938992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i="1" dirty="0"/>
              <a:t>&lt;blockquote cite=”www.pagina.es”&gt;</a:t>
            </a:r>
          </a:p>
          <a:p>
            <a:pPr marL="637200" lvl="1"/>
            <a:r>
              <a:rPr lang="es-ES" sz="2400" i="1" dirty="0" err="1"/>
              <a:t>Pellentesque</a:t>
            </a:r>
            <a:r>
              <a:rPr lang="es-ES" sz="2400" i="1" dirty="0"/>
              <a:t> </a:t>
            </a:r>
            <a:r>
              <a:rPr lang="es-ES" sz="2400" i="1" dirty="0" err="1"/>
              <a:t>ipsum</a:t>
            </a:r>
            <a:r>
              <a:rPr lang="es-ES" sz="2400" i="1" dirty="0"/>
              <a:t> libero, </a:t>
            </a:r>
            <a:r>
              <a:rPr lang="es-ES" sz="2400" i="1" dirty="0" err="1"/>
              <a:t>lobortis</a:t>
            </a:r>
            <a:r>
              <a:rPr lang="es-ES" sz="2400" i="1" dirty="0"/>
              <a:t> vitae</a:t>
            </a:r>
          </a:p>
          <a:p>
            <a:pPr marL="637200" lvl="1"/>
            <a:r>
              <a:rPr lang="es-ES" sz="2400" i="1" dirty="0" err="1"/>
              <a:t>sollicitudin</a:t>
            </a:r>
            <a:r>
              <a:rPr lang="es-ES" sz="2400" i="1" dirty="0"/>
              <a:t> at, </a:t>
            </a:r>
            <a:r>
              <a:rPr lang="es-ES" sz="2400" i="1" dirty="0" err="1"/>
              <a:t>ultricies</a:t>
            </a:r>
            <a:r>
              <a:rPr lang="es-ES" sz="2400" i="1" dirty="0"/>
              <a:t> </a:t>
            </a:r>
            <a:r>
              <a:rPr lang="es-ES" sz="2400" i="1" dirty="0" err="1"/>
              <a:t>eu</a:t>
            </a:r>
            <a:r>
              <a:rPr lang="es-ES" sz="2400" i="1" dirty="0"/>
              <a:t> </a:t>
            </a:r>
            <a:r>
              <a:rPr lang="es-ES" sz="2400" i="1" dirty="0" err="1"/>
              <a:t>massa</a:t>
            </a:r>
            <a:r>
              <a:rPr lang="es-ES" sz="2400" i="1" dirty="0"/>
              <a:t>.</a:t>
            </a:r>
          </a:p>
          <a:p>
            <a:pPr marL="637200" lvl="1"/>
            <a:r>
              <a:rPr lang="es-ES" sz="2400" i="1" dirty="0"/>
              <a:t>Quisque at </a:t>
            </a:r>
            <a:r>
              <a:rPr lang="es-ES" sz="2400" i="1" dirty="0" err="1"/>
              <a:t>lobortis</a:t>
            </a:r>
            <a:r>
              <a:rPr lang="es-ES" sz="2400" i="1" dirty="0"/>
              <a:t> justo</a:t>
            </a:r>
          </a:p>
          <a:p>
            <a:pPr marL="180000"/>
            <a:r>
              <a:rPr lang="es-ES" sz="2400" i="1" dirty="0"/>
              <a:t>&lt;/blockquote&gt;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AB9B76-A1DD-471A-AC1A-A152F5A919C6}"/>
              </a:ext>
            </a:extLst>
          </p:cNvPr>
          <p:cNvSpPr txBox="1"/>
          <p:nvPr/>
        </p:nvSpPr>
        <p:spPr>
          <a:xfrm>
            <a:off x="2145065" y="4105894"/>
            <a:ext cx="8991112" cy="22467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Aun que no es requerido por el estándar, los navegadores pueden formatear el texto en la cita de alguna manera. La forma más común de representar a los elementos &lt;blockquote&gt; es con una sangría.</a:t>
            </a:r>
          </a:p>
          <a:p>
            <a:pPr algn="just">
              <a:lnSpc>
                <a:spcPts val="2400"/>
              </a:lnSpc>
            </a:pPr>
            <a:endParaRPr lang="es-ES" sz="2000" dirty="0"/>
          </a:p>
          <a:p>
            <a:pPr algn="just">
              <a:lnSpc>
                <a:spcPts val="2400"/>
              </a:lnSpc>
            </a:pPr>
            <a:r>
              <a:rPr lang="es-ES" sz="2000" dirty="0"/>
              <a:t>Cualquier atribución del trabajo a su autor debe colocarse fuera del elemento &lt;blockquote&gt; . Los contenidos de este elemento deberían pertenecer al trabajo citado únicamente.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3ED2AE0-5AFD-4C6F-ACAE-5FCE5C744DA9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0486186B-4DCB-48B4-8296-1D963BC2AF6C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CuadroTexto 18">
              <a:hlinkClick r:id="rId2" action="ppaction://hlinksldjump"/>
              <a:extLst>
                <a:ext uri="{FF2B5EF4-FFF2-40B4-BE49-F238E27FC236}">
                  <a16:creationId xmlns:a16="http://schemas.microsoft.com/office/drawing/2014/main" id="{DE699445-A64E-4AE8-9477-4E6BE3BF77B8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314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F5BD6-310D-48ED-9908-5154C8DB1E74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&lt;pre&gt; &lt;/pre&gt;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063552" y="764704"/>
            <a:ext cx="9217024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Texto </a:t>
            </a:r>
            <a:r>
              <a:rPr lang="es-ES" sz="2400" dirty="0" err="1"/>
              <a:t>preformateado</a:t>
            </a:r>
            <a:r>
              <a:rPr lang="es-ES" sz="2400" dirty="0"/>
              <a:t>, muestra el contenido tal y como fue escrito en el documento HTML, conservando los espacios y los saltos de línea.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El elemento &lt;pre&gt; es comúnmente utilizado para mostrar código de computadora, texto plano o arte </a:t>
            </a:r>
            <a:r>
              <a:rPr lang="es-ES" sz="2400" dirty="0" err="1"/>
              <a:t>ascii</a:t>
            </a:r>
            <a:r>
              <a:rPr lang="es-ES" sz="2400" dirty="0"/>
              <a:t>. En algunos casos, es acompañado por otros elementos como &lt;code&gt;, &lt;samp&gt; o &lt;kbd&gt;.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BC8A9E-D53D-4756-896B-9B950ECF6E01}"/>
              </a:ext>
            </a:extLst>
          </p:cNvPr>
          <p:cNvSpPr txBox="1"/>
          <p:nvPr/>
        </p:nvSpPr>
        <p:spPr>
          <a:xfrm>
            <a:off x="3215680" y="2967131"/>
            <a:ext cx="7488832" cy="2308324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es-ES" sz="2400" i="1" dirty="0"/>
              <a:t>&lt;pre&gt;</a:t>
            </a:r>
          </a:p>
          <a:p>
            <a:pPr marL="637200" lvl="1"/>
            <a:r>
              <a:rPr lang="es-ES" sz="2400" i="1" dirty="0" err="1"/>
              <a:t>Pellentesque</a:t>
            </a:r>
            <a:r>
              <a:rPr lang="es-ES" sz="2400" i="1" dirty="0"/>
              <a:t> </a:t>
            </a:r>
            <a:r>
              <a:rPr lang="es-ES" sz="2400" i="1" dirty="0" err="1"/>
              <a:t>ipsum</a:t>
            </a:r>
            <a:r>
              <a:rPr lang="es-ES" sz="2400" i="1" dirty="0"/>
              <a:t> libero,</a:t>
            </a:r>
          </a:p>
          <a:p>
            <a:pPr marL="637200" lvl="1"/>
            <a:r>
              <a:rPr lang="es-ES" sz="2400" i="1" dirty="0" err="1"/>
              <a:t>lobortis</a:t>
            </a:r>
            <a:r>
              <a:rPr lang="es-ES" sz="2400" i="1" dirty="0"/>
              <a:t> vitae </a:t>
            </a:r>
            <a:r>
              <a:rPr lang="es-ES" sz="2400" i="1" dirty="0" err="1"/>
              <a:t>sollicitudin</a:t>
            </a:r>
            <a:r>
              <a:rPr lang="es-ES" sz="2400" i="1" dirty="0"/>
              <a:t> at,</a:t>
            </a:r>
          </a:p>
          <a:p>
            <a:pPr marL="637200" lvl="1"/>
            <a:r>
              <a:rPr lang="es-ES" sz="2400" i="1" dirty="0"/>
              <a:t> </a:t>
            </a:r>
            <a:r>
              <a:rPr lang="es-ES" sz="2400" i="1" dirty="0" err="1"/>
              <a:t>ultricies</a:t>
            </a:r>
            <a:r>
              <a:rPr lang="es-ES" sz="2400" i="1" dirty="0"/>
              <a:t> </a:t>
            </a:r>
            <a:r>
              <a:rPr lang="es-ES" sz="2400" i="1" dirty="0" err="1"/>
              <a:t>eu</a:t>
            </a:r>
            <a:r>
              <a:rPr lang="es-ES" sz="2400" i="1" dirty="0"/>
              <a:t> </a:t>
            </a:r>
            <a:r>
              <a:rPr lang="es-ES" sz="2400" i="1" dirty="0" err="1"/>
              <a:t>massa</a:t>
            </a:r>
            <a:r>
              <a:rPr lang="es-ES" sz="2400" i="1" dirty="0"/>
              <a:t>. Quisque at </a:t>
            </a:r>
            <a:r>
              <a:rPr lang="es-ES" sz="2400" i="1" dirty="0" err="1"/>
              <a:t>lobortis</a:t>
            </a:r>
            <a:endParaRPr lang="es-ES" sz="2400" i="1" dirty="0"/>
          </a:p>
          <a:p>
            <a:pPr marL="637200" lvl="1"/>
            <a:r>
              <a:rPr lang="es-ES" sz="2400" i="1" dirty="0"/>
              <a:t>justo</a:t>
            </a:r>
          </a:p>
          <a:p>
            <a:pPr marL="180000"/>
            <a:r>
              <a:rPr lang="es-ES" sz="2400" i="1" dirty="0"/>
              <a:t>&lt;/pre&gt;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3ED2AE0-5AFD-4C6F-ACAE-5FCE5C744DA9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16" name="Flecha derecha 6">
              <a:extLst>
                <a:ext uri="{FF2B5EF4-FFF2-40B4-BE49-F238E27FC236}">
                  <a16:creationId xmlns:a16="http://schemas.microsoft.com/office/drawing/2014/main" id="{0486186B-4DCB-48B4-8296-1D963BC2AF6C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CuadroTexto 18">
              <a:hlinkClick r:id="rId2" action="ppaction://hlinksldjump"/>
              <a:extLst>
                <a:ext uri="{FF2B5EF4-FFF2-40B4-BE49-F238E27FC236}">
                  <a16:creationId xmlns:a16="http://schemas.microsoft.com/office/drawing/2014/main" id="{DE699445-A64E-4AE8-9477-4E6BE3BF77B8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2346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F5BD6-310D-48ED-9908-5154C8DB1E74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br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063552" y="764704"/>
            <a:ext cx="9217024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Es un elemento separador, provoca un salto de línea. Se aconseja no abusar de ella y utilizar otros métodos para provocar ese salto (mediante CSS).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Esta es una de las etiquetas que no tienen cierre. Puede verse en algunas webs con este otro formato &lt;</a:t>
            </a:r>
            <a:r>
              <a:rPr lang="es-ES" sz="2400" dirty="0" err="1"/>
              <a:t>br</a:t>
            </a:r>
            <a:r>
              <a:rPr lang="es-ES" sz="2400" dirty="0"/>
              <a:t> \&gt;</a:t>
            </a:r>
          </a:p>
        </p:txBody>
      </p:sp>
      <p:pic>
        <p:nvPicPr>
          <p:cNvPr id="15" name="Imagen 14">
            <a:hlinkClick r:id="rId2" action="ppaction://hlinksldjump"/>
            <a:extLst>
              <a:ext uri="{FF2B5EF4-FFF2-40B4-BE49-F238E27FC236}">
                <a16:creationId xmlns:a16="http://schemas.microsoft.com/office/drawing/2014/main" id="{C3702641-FFDE-487E-9963-5555F62DFA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8" y="6007086"/>
            <a:ext cx="650250" cy="6502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CD7E564-C89F-48F3-BE64-D6FF46204F6B}"/>
              </a:ext>
            </a:extLst>
          </p:cNvPr>
          <p:cNvSpPr txBox="1"/>
          <p:nvPr/>
        </p:nvSpPr>
        <p:spPr>
          <a:xfrm>
            <a:off x="2279576" y="3198167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hr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FED1237-6B79-40ED-BBB0-E257FBD01525}"/>
              </a:ext>
            </a:extLst>
          </p:cNvPr>
          <p:cNvSpPr txBox="1"/>
          <p:nvPr/>
        </p:nvSpPr>
        <p:spPr>
          <a:xfrm>
            <a:off x="2063552" y="3884211"/>
            <a:ext cx="92170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Es otro elemento separador, pero lo hace mediante una línea horizontal. &lt;</a:t>
            </a:r>
            <a:r>
              <a:rPr lang="es-ES" sz="2400" dirty="0" err="1"/>
              <a:t>hr</a:t>
            </a:r>
            <a:r>
              <a:rPr lang="es-ES" sz="2400" dirty="0"/>
              <a:t> \&gt; también es otra representación.</a:t>
            </a:r>
          </a:p>
        </p:txBody>
      </p:sp>
    </p:spTree>
    <p:extLst>
      <p:ext uri="{BB962C8B-B14F-4D97-AF65-F5344CB8AC3E}">
        <p14:creationId xmlns:p14="http://schemas.microsoft.com/office/powerpoint/2010/main" val="3592073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0" y="0"/>
            <a:ext cx="1547664" cy="6858000"/>
            <a:chOff x="0" y="0"/>
            <a:chExt cx="1547664" cy="6858000"/>
          </a:xfrm>
        </p:grpSpPr>
        <p:sp>
          <p:nvSpPr>
            <p:cNvPr id="6" name="5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685800" y="260648"/>
            <a:ext cx="717848" cy="6480720"/>
          </a:xfrm>
        </p:spPr>
        <p:txBody>
          <a:bodyPr vert="vert270">
            <a:normAutofit fontScale="90000"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ÍNDICE</a:t>
            </a:r>
          </a:p>
        </p:txBody>
      </p:sp>
      <p:graphicFrame>
        <p:nvGraphicFramePr>
          <p:cNvPr id="10" name="Diagrama 9"/>
          <p:cNvGraphicFramePr/>
          <p:nvPr>
            <p:extLst>
              <p:ext uri="{D42A27DB-BD31-4B8C-83A1-F6EECF244321}">
                <p14:modId xmlns:p14="http://schemas.microsoft.com/office/powerpoint/2010/main" val="125740691"/>
              </p:ext>
            </p:extLst>
          </p:nvPr>
        </p:nvGraphicFramePr>
        <p:xfrm>
          <a:off x="1547664" y="146472"/>
          <a:ext cx="6912768" cy="6624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260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Títulos, &lt;h1&gt; &lt;h2&gt; … &lt;h6&gt;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970141" y="1412776"/>
            <a:ext cx="8037549" cy="36471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HTML proporciona 6 niveles de títulos, numerados del 1 al 6, que se corresponden con su importancia. Tienen también una configuración predeterminada con distintos tamaños.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&lt;h1&gt; es el de mayor nivel, y solo debería aparecer 1 en cada archivo </a:t>
            </a:r>
            <a:r>
              <a:rPr lang="es-ES" sz="2400" dirty="0" err="1"/>
              <a:t>html</a:t>
            </a:r>
            <a:r>
              <a:rPr lang="es-ES" sz="2400" dirty="0"/>
              <a:t>, que será el título principal.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No se recomienda abusar de estos elementos dentro de una página (no más de 3 niveles).</a:t>
            </a:r>
          </a:p>
          <a:p>
            <a:pPr algn="just">
              <a:spcAft>
                <a:spcPts val="600"/>
              </a:spcAft>
            </a:pPr>
            <a:r>
              <a:rPr lang="es-ES" sz="2400" dirty="0"/>
              <a:t>Estos elementos tienen etiqueta de apertura y etiqueta de cierre.</a:t>
            </a:r>
          </a:p>
        </p:txBody>
      </p:sp>
      <p:pic>
        <p:nvPicPr>
          <p:cNvPr id="1028" name="Picture 4" descr="3D model HTML 2 Logo v1 001 VR / AR / low-poly | CGTrader">
            <a:extLst>
              <a:ext uri="{FF2B5EF4-FFF2-40B4-BE49-F238E27FC236}">
                <a16:creationId xmlns:a16="http://schemas.microsoft.com/office/drawing/2014/main" id="{E1326238-6D5F-4CC4-BFF2-54456AEB9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t="15224" r="24296" b="15755"/>
          <a:stretch/>
        </p:blipFill>
        <p:spPr bwMode="auto">
          <a:xfrm>
            <a:off x="2027292" y="1700808"/>
            <a:ext cx="692967" cy="9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Títulos, &lt;h1&gt; &lt;h2&gt; … &lt;h6&gt;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6648A7-1FA0-462D-9BDE-0F8788CE416B}"/>
              </a:ext>
            </a:extLst>
          </p:cNvPr>
          <p:cNvSpPr txBox="1"/>
          <p:nvPr/>
        </p:nvSpPr>
        <p:spPr>
          <a:xfrm>
            <a:off x="2167640" y="1484784"/>
            <a:ext cx="8991112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Cuando los encabezados son combinados con el elemento &lt;</a:t>
            </a:r>
            <a:r>
              <a:rPr lang="es-ES" sz="2000" dirty="0" err="1"/>
              <a:t>section</a:t>
            </a:r>
            <a:r>
              <a:rPr lang="es-ES" sz="2000" dirty="0"/>
              <a:t>&gt; las secciones del documento dejan de ser implícitas para estar exactamente definidas. En tales casos, el encabezado de una sección debería preceder a todos los demás elementos de la misma.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91A2AF2-991E-4EC4-BA6D-DC4B575258EA}"/>
              </a:ext>
            </a:extLst>
          </p:cNvPr>
          <p:cNvSpPr txBox="1"/>
          <p:nvPr/>
        </p:nvSpPr>
        <p:spPr>
          <a:xfrm>
            <a:off x="2207568" y="3689737"/>
            <a:ext cx="8991112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A pesar de que el uso de encabezados &lt;h1&gt; como títulos para todas las secciones es absolutamente posible y correcto para el estándar, los autores deben considerar que, por defecto, los navegadores antiguos mostrarán todos los elementos &lt;h1&gt; con el mismo estilo.</a:t>
            </a:r>
          </a:p>
        </p:txBody>
      </p:sp>
    </p:spTree>
    <p:extLst>
      <p:ext uri="{BB962C8B-B14F-4D97-AF65-F5344CB8AC3E}">
        <p14:creationId xmlns:p14="http://schemas.microsoft.com/office/powerpoint/2010/main" val="399789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69038D6B-0AF0-42AE-96E6-4766165226FB}"/>
              </a:ext>
            </a:extLst>
          </p:cNvPr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22" name="Flecha derecha 6">
              <a:extLst>
                <a:ext uri="{FF2B5EF4-FFF2-40B4-BE49-F238E27FC236}">
                  <a16:creationId xmlns:a16="http://schemas.microsoft.com/office/drawing/2014/main" id="{F73A0FA1-E945-40EC-92AE-D6240221B073}"/>
                </a:ext>
              </a:extLst>
            </p:cNvPr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3" name="CuadroTexto 22">
              <a:hlinkClick r:id="rId2" action="ppaction://hlinksldjump"/>
              <a:extLst>
                <a:ext uri="{FF2B5EF4-FFF2-40B4-BE49-F238E27FC236}">
                  <a16:creationId xmlns:a16="http://schemas.microsoft.com/office/drawing/2014/main" id="{8D9DDD1D-3DF5-4CE8-BBD9-33BF96CBCF56}"/>
                </a:ext>
              </a:extLst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Párrafo - &lt;p&gt;&lt;/p&gt;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693AC1E-DC4A-4B65-802F-A6F4FE5676F2}"/>
              </a:ext>
            </a:extLst>
          </p:cNvPr>
          <p:cNvSpPr txBox="1"/>
          <p:nvPr/>
        </p:nvSpPr>
        <p:spPr>
          <a:xfrm>
            <a:off x="2970141" y="1412776"/>
            <a:ext cx="803754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2400" dirty="0"/>
              <a:t>La división de los textos en párrafos hace más comprensible la lectura y comprensión. Los párrafos son elementos de bloque, por lo que al cerrarse provoca un salto de línea (o bloque).</a:t>
            </a:r>
          </a:p>
        </p:txBody>
      </p:sp>
      <p:pic>
        <p:nvPicPr>
          <p:cNvPr id="1028" name="Picture 4" descr="3D model HTML 2 Logo v1 001 VR / AR / low-poly | CGTrader">
            <a:extLst>
              <a:ext uri="{FF2B5EF4-FFF2-40B4-BE49-F238E27FC236}">
                <a16:creationId xmlns:a16="http://schemas.microsoft.com/office/drawing/2014/main" id="{E1326238-6D5F-4CC4-BFF2-54456AEB9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t="15224" r="24296" b="15755"/>
          <a:stretch/>
        </p:blipFill>
        <p:spPr bwMode="auto">
          <a:xfrm>
            <a:off x="2027292" y="1412776"/>
            <a:ext cx="692967" cy="9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C6527B0F-BC32-4CE1-A8AD-7DEF5DD4C748}"/>
              </a:ext>
            </a:extLst>
          </p:cNvPr>
          <p:cNvSpPr txBox="1"/>
          <p:nvPr/>
        </p:nvSpPr>
        <p:spPr>
          <a:xfrm>
            <a:off x="2167640" y="3205425"/>
            <a:ext cx="8991112" cy="10156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Los autores no deberían utilizar al elemento p en ocasiones en que otros elementos más específicos, como </a:t>
            </a:r>
            <a:r>
              <a:rPr lang="es-ES" sz="2000" dirty="0" err="1"/>
              <a:t>address</a:t>
            </a:r>
            <a:r>
              <a:rPr lang="es-ES" sz="2000" dirty="0"/>
              <a:t> o blockquote, pueden transmitir un mayor significado.1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0E4B531-567A-4843-81E0-D7D8CDEB73AD}"/>
              </a:ext>
            </a:extLst>
          </p:cNvPr>
          <p:cNvSpPr txBox="1"/>
          <p:nvPr/>
        </p:nvSpPr>
        <p:spPr>
          <a:xfrm>
            <a:off x="2143400" y="4409817"/>
            <a:ext cx="8991112" cy="7078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dirty="0"/>
              <a:t>El uso de este atributo se ha vuelto obsoleto en HTML5 y, por lo tanto, su uso ya no es válido. Los autores deberían reemplazarlo con declaraciones de hojas de estilo.</a:t>
            </a:r>
          </a:p>
        </p:txBody>
      </p:sp>
    </p:spTree>
    <p:extLst>
      <p:ext uri="{BB962C8B-B14F-4D97-AF65-F5344CB8AC3E}">
        <p14:creationId xmlns:p14="http://schemas.microsoft.com/office/powerpoint/2010/main" val="61294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>
              <a:outerShdw blurRad="304800" dist="139700" dir="2700000" algn="ctr" rotWithShape="0">
                <a:schemeClr val="tx1">
                  <a:lumMod val="50000"/>
                  <a:lumOff val="50000"/>
                  <a:alpha val="6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7" name="Título 26"/>
          <p:cNvSpPr>
            <a:spLocks noGrp="1"/>
          </p:cNvSpPr>
          <p:nvPr>
            <p:ph type="title"/>
          </p:nvPr>
        </p:nvSpPr>
        <p:spPr>
          <a:xfrm rot="16200000">
            <a:off x="-2482826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Contenedores de TEXTO.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CF4020-5A6C-4735-B68F-D6B7B4A8C99B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Párrafo - &lt;p&gt;&lt;/p&gt;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09B7189-BE4B-4E24-8265-D88C8BDDD678}"/>
              </a:ext>
            </a:extLst>
          </p:cNvPr>
          <p:cNvSpPr txBox="1"/>
          <p:nvPr/>
        </p:nvSpPr>
        <p:spPr>
          <a:xfrm>
            <a:off x="3215680" y="1751325"/>
            <a:ext cx="7488832" cy="3477875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endParaRPr lang="es-ES" sz="2800" i="1" dirty="0"/>
          </a:p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+mj-lt"/>
              </a:rPr>
              <a:t>article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&lt;p&gt;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</a:rPr>
              <a:t>Producir un jardín interior </a:t>
            </a:r>
            <a:r>
              <a:rPr lang="es-ES" sz="2400" b="0" i="0" dirty="0" err="1">
                <a:solidFill>
                  <a:srgbClr val="000000"/>
                </a:solidFill>
                <a:effectLst/>
                <a:latin typeface="+mj-lt"/>
              </a:rPr>
              <a:t>existoso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</a:rPr>
              <a:t> requiere una técnica pulida y una profunda comprensión de estas criaturas vivientes verdes...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&lt;/p&gt;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637200" lvl="1"/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+mj-lt"/>
              </a:rPr>
              <a:t>footer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</a:rPr>
              <a:t>&amp;</a:t>
            </a:r>
            <a:r>
              <a:rPr lang="es-ES" sz="2400" b="0" i="0" dirty="0" err="1">
                <a:solidFill>
                  <a:srgbClr val="000000"/>
                </a:solidFill>
                <a:effectLst/>
                <a:latin typeface="+mj-lt"/>
              </a:rPr>
              <a:t>copy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</a:rPr>
              <a:t>; 2009 Clorofila.com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+mj-lt"/>
              </a:rPr>
              <a:t>footer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&lt;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+mj-lt"/>
              </a:rPr>
              <a:t>address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</a:rPr>
              <a:t>evergreenthumbs@clorofila.com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+mj-lt"/>
              </a:rPr>
              <a:t>address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r>
              <a:rPr lang="es-ES" sz="2400" b="0" i="0" dirty="0">
                <a:solidFill>
                  <a:srgbClr val="000000"/>
                </a:solidFill>
                <a:effectLst/>
                <a:latin typeface="+mj-lt"/>
              </a:rPr>
              <a:t> </a:t>
            </a:r>
          </a:p>
          <a:p>
            <a:pPr marL="180000"/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&lt;/</a:t>
            </a:r>
            <a:r>
              <a:rPr lang="es-ES" sz="2400" b="0" i="0" dirty="0" err="1">
                <a:solidFill>
                  <a:srgbClr val="000088"/>
                </a:solidFill>
                <a:effectLst/>
                <a:latin typeface="+mj-lt"/>
              </a:rPr>
              <a:t>article</a:t>
            </a:r>
            <a:r>
              <a:rPr lang="es-ES" sz="2400" b="0" i="0" dirty="0">
                <a:solidFill>
                  <a:srgbClr val="000088"/>
                </a:solidFill>
                <a:effectLst/>
                <a:latin typeface="+mj-lt"/>
              </a:rPr>
              <a:t>&gt;</a:t>
            </a:r>
            <a:endParaRPr lang="es-ES" sz="2400" dirty="0">
              <a:latin typeface="+mj-lt"/>
            </a:endParaRPr>
          </a:p>
        </p:txBody>
      </p:sp>
      <p:pic>
        <p:nvPicPr>
          <p:cNvPr id="12" name="Imagen 11">
            <a:hlinkClick r:id="rId2" action="ppaction://hlinksldjump"/>
            <a:extLst>
              <a:ext uri="{FF2B5EF4-FFF2-40B4-BE49-F238E27FC236}">
                <a16:creationId xmlns:a16="http://schemas.microsoft.com/office/drawing/2014/main" id="{1C94CE01-6E47-4093-A47A-83978923D2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667" y="6021288"/>
            <a:ext cx="650250" cy="65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157752" y="764704"/>
            <a:ext cx="91228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Las listas nos permite crear conjuntos de elementos en forma de lista dentro de una página, todos los cuales irán precedidos, generalmente, por un </a:t>
            </a:r>
            <a:r>
              <a:rPr lang="es-ES" sz="2400" dirty="0" err="1"/>
              <a:t>guión</a:t>
            </a:r>
            <a:r>
              <a:rPr lang="es-ES" sz="2400" dirty="0"/>
              <a:t> o número.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CD0281C-D93D-4B4C-AF29-C69AA8578309}"/>
              </a:ext>
            </a:extLst>
          </p:cNvPr>
          <p:cNvSpPr txBox="1"/>
          <p:nvPr/>
        </p:nvSpPr>
        <p:spPr>
          <a:xfrm>
            <a:off x="2063552" y="2611218"/>
            <a:ext cx="9217024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s-ES" sz="2400" dirty="0"/>
              <a:t>HTML incorpora 3 tipos de listas: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 Listas ordenadas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 Listas desordenadas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 Listas de definiciones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DB4770E-FAF0-4463-97B0-32523AC22D6C}"/>
              </a:ext>
            </a:extLst>
          </p:cNvPr>
          <p:cNvSpPr txBox="1"/>
          <p:nvPr/>
        </p:nvSpPr>
        <p:spPr>
          <a:xfrm>
            <a:off x="2157752" y="4365104"/>
            <a:ext cx="9217024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Primero se define el tipo de lista, y después todos los elementos. Cabe la posibilidad de “anidar” listas.</a:t>
            </a:r>
          </a:p>
        </p:txBody>
      </p:sp>
    </p:spTree>
    <p:extLst>
      <p:ext uri="{BB962C8B-B14F-4D97-AF65-F5344CB8AC3E}">
        <p14:creationId xmlns:p14="http://schemas.microsoft.com/office/powerpoint/2010/main" val="384671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F5BD6-310D-48ED-9908-5154C8DB1E74}"/>
              </a:ext>
            </a:extLst>
          </p:cNvPr>
          <p:cNvSpPr txBox="1"/>
          <p:nvPr/>
        </p:nvSpPr>
        <p:spPr>
          <a:xfrm>
            <a:off x="2373776" y="285580"/>
            <a:ext cx="87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latin typeface="+mj-lt"/>
              </a:rPr>
              <a:t>&lt;</a:t>
            </a:r>
            <a:r>
              <a:rPr lang="es-ES" sz="2400" b="1" dirty="0" err="1">
                <a:latin typeface="+mj-lt"/>
              </a:rPr>
              <a:t>ol</a:t>
            </a:r>
            <a:r>
              <a:rPr lang="es-ES" sz="2400" b="1" dirty="0">
                <a:latin typeface="+mj-lt"/>
              </a:rPr>
              <a:t>&gt; &lt;/</a:t>
            </a:r>
            <a:r>
              <a:rPr lang="es-ES" sz="2400" b="1" dirty="0" err="1">
                <a:latin typeface="+mj-lt"/>
              </a:rPr>
              <a:t>ol</a:t>
            </a:r>
            <a:r>
              <a:rPr lang="es-ES" sz="2400" b="1" dirty="0">
                <a:latin typeface="+mj-lt"/>
              </a:rPr>
              <a:t>&gt;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0BC3EA2-E5E3-4EC6-B364-1916845633A6}"/>
              </a:ext>
            </a:extLst>
          </p:cNvPr>
          <p:cNvSpPr txBox="1"/>
          <p:nvPr/>
        </p:nvSpPr>
        <p:spPr>
          <a:xfrm>
            <a:off x="2927648" y="764704"/>
            <a:ext cx="83529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Esta es la definición de las listas ordenadas, esta ordenación viene dada por el indicativo del elemento (número o letra que antecede al elemento).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6BC8A9E-D53D-4756-896B-9B950ECF6E01}"/>
              </a:ext>
            </a:extLst>
          </p:cNvPr>
          <p:cNvSpPr txBox="1"/>
          <p:nvPr/>
        </p:nvSpPr>
        <p:spPr>
          <a:xfrm>
            <a:off x="2927648" y="3824066"/>
            <a:ext cx="7488832" cy="1938992"/>
          </a:xfrm>
          <a:prstGeom prst="rect">
            <a:avLst/>
          </a:prstGeom>
          <a:solidFill>
            <a:schemeClr val="accent1">
              <a:lumMod val="20000"/>
              <a:lumOff val="80000"/>
              <a:alpha val="94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80000"/>
            <a:r>
              <a:rPr lang="it-IT" sz="2400" i="1" dirty="0"/>
              <a:t>&lt;ol&gt;</a:t>
            </a:r>
          </a:p>
          <a:p>
            <a:pPr marL="637200" lvl="1"/>
            <a:r>
              <a:rPr lang="it-IT" sz="2400" i="1" dirty="0"/>
              <a:t>&lt;li&gt; Zona Uno &lt;/li&gt;</a:t>
            </a:r>
          </a:p>
          <a:p>
            <a:pPr marL="637200" lvl="1"/>
            <a:r>
              <a:rPr lang="it-IT" sz="2400" i="1" dirty="0"/>
              <a:t>&lt;li&gt; Zona Dos &lt;/li&gt;</a:t>
            </a:r>
          </a:p>
          <a:p>
            <a:pPr marL="637200" lvl="1"/>
            <a:r>
              <a:rPr lang="it-IT" sz="2400" i="1" dirty="0"/>
              <a:t>&lt;li&gt; Zona Tres &lt;/li&gt;</a:t>
            </a:r>
          </a:p>
          <a:p>
            <a:pPr marL="180000"/>
            <a:r>
              <a:rPr lang="it-IT" sz="2400" i="1" dirty="0"/>
              <a:t>&lt;/ol&gt;</a:t>
            </a:r>
          </a:p>
        </p:txBody>
      </p:sp>
      <p:pic>
        <p:nvPicPr>
          <p:cNvPr id="15" name="Picture 4" descr="3D model HTML 2 Logo v1 001 VR / AR / low-poly | CGTrader">
            <a:extLst>
              <a:ext uri="{FF2B5EF4-FFF2-40B4-BE49-F238E27FC236}">
                <a16:creationId xmlns:a16="http://schemas.microsoft.com/office/drawing/2014/main" id="{4DD91A5B-387B-4A2A-92AB-8DBB149C03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8" t="15224" r="24296" b="15755"/>
          <a:stretch/>
        </p:blipFill>
        <p:spPr bwMode="auto">
          <a:xfrm>
            <a:off x="2096507" y="885573"/>
            <a:ext cx="692967" cy="95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752FF36-27F1-484D-9615-E82C430FF0EA}"/>
              </a:ext>
            </a:extLst>
          </p:cNvPr>
          <p:cNvSpPr txBox="1"/>
          <p:nvPr/>
        </p:nvSpPr>
        <p:spPr>
          <a:xfrm>
            <a:off x="2063552" y="2164848"/>
            <a:ext cx="9217024" cy="15081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Las etiquetas </a:t>
            </a:r>
            <a:r>
              <a:rPr lang="es-ES" sz="2400" b="1" dirty="0"/>
              <a:t>&lt;</a:t>
            </a:r>
            <a:r>
              <a:rPr lang="es-ES" sz="2400" b="1" dirty="0" err="1"/>
              <a:t>li</a:t>
            </a:r>
            <a:r>
              <a:rPr lang="es-ES" sz="2400" b="1" dirty="0"/>
              <a:t>&gt; </a:t>
            </a:r>
            <a:r>
              <a:rPr lang="es-ES" sz="2400" dirty="0"/>
              <a:t>... </a:t>
            </a:r>
            <a:r>
              <a:rPr lang="es-ES" sz="2400" b="1" dirty="0"/>
              <a:t>&lt;/</a:t>
            </a:r>
            <a:r>
              <a:rPr lang="es-ES" sz="2400" b="1" dirty="0" err="1"/>
              <a:t>li</a:t>
            </a:r>
            <a:r>
              <a:rPr lang="es-ES" sz="2400" b="1" dirty="0"/>
              <a:t>&gt; </a:t>
            </a:r>
            <a:r>
              <a:rPr lang="es-ES" sz="2400" dirty="0"/>
              <a:t>definen los elementos que formarán parte de la lista.</a:t>
            </a:r>
          </a:p>
          <a:p>
            <a:pPr algn="just">
              <a:spcAft>
                <a:spcPts val="2400"/>
              </a:spcAft>
            </a:pPr>
            <a:r>
              <a:rPr lang="es-ES" sz="2400" dirty="0"/>
              <a:t>Tanto la etiqueta </a:t>
            </a:r>
            <a:r>
              <a:rPr lang="es-ES" sz="2400" b="1" dirty="0"/>
              <a:t>&lt;</a:t>
            </a:r>
            <a:r>
              <a:rPr lang="es-ES" sz="2400" b="1" dirty="0" err="1"/>
              <a:t>ol</a:t>
            </a:r>
            <a:r>
              <a:rPr lang="es-ES" sz="2400" b="1" dirty="0"/>
              <a:t>&gt;</a:t>
            </a:r>
            <a:r>
              <a:rPr lang="es-ES" sz="2400" dirty="0"/>
              <a:t>, como la </a:t>
            </a:r>
            <a:r>
              <a:rPr lang="es-ES" sz="2400" b="1" dirty="0"/>
              <a:t>&lt;</a:t>
            </a:r>
            <a:r>
              <a:rPr lang="es-ES" sz="2400" b="1" dirty="0" err="1"/>
              <a:t>li</a:t>
            </a:r>
            <a:r>
              <a:rPr lang="es-ES" sz="2400" b="1" dirty="0"/>
              <a:t>&gt; </a:t>
            </a:r>
            <a:r>
              <a:rPr lang="es-ES" sz="2400" dirty="0"/>
              <a:t>son elementos de bloque .</a:t>
            </a:r>
          </a:p>
        </p:txBody>
      </p:sp>
    </p:spTree>
    <p:extLst>
      <p:ext uri="{BB962C8B-B14F-4D97-AF65-F5344CB8AC3E}">
        <p14:creationId xmlns:p14="http://schemas.microsoft.com/office/powerpoint/2010/main" val="242793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3 Grupo"/>
          <p:cNvGrpSpPr/>
          <p:nvPr/>
        </p:nvGrpSpPr>
        <p:grpSpPr>
          <a:xfrm>
            <a:off x="-24680" y="0"/>
            <a:ext cx="1547664" cy="6858000"/>
            <a:chOff x="0" y="0"/>
            <a:chExt cx="1547664" cy="6858000"/>
          </a:xfrm>
        </p:grpSpPr>
        <p:sp>
          <p:nvSpPr>
            <p:cNvPr id="5" name="4 Rectángulo"/>
            <p:cNvSpPr/>
            <p:nvPr/>
          </p:nvSpPr>
          <p:spPr>
            <a:xfrm>
              <a:off x="0" y="0"/>
              <a:ext cx="1152128" cy="6858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5 Rectángulo"/>
            <p:cNvSpPr/>
            <p:nvPr/>
          </p:nvSpPr>
          <p:spPr>
            <a:xfrm>
              <a:off x="395536" y="0"/>
              <a:ext cx="1152128" cy="68580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4" name="Título 13"/>
          <p:cNvSpPr>
            <a:spLocks noGrp="1"/>
          </p:cNvSpPr>
          <p:nvPr>
            <p:ph type="title"/>
          </p:nvPr>
        </p:nvSpPr>
        <p:spPr>
          <a:xfrm rot="16200000">
            <a:off x="-2496627" y="2857500"/>
            <a:ext cx="6858000" cy="114300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rPr>
              <a:t>LISTAS</a:t>
            </a:r>
            <a:endParaRPr lang="es-ES" dirty="0"/>
          </a:p>
        </p:txBody>
      </p:sp>
      <p:grpSp>
        <p:nvGrpSpPr>
          <p:cNvPr id="9" name="Grupo 8"/>
          <p:cNvGrpSpPr/>
          <p:nvPr/>
        </p:nvGrpSpPr>
        <p:grpSpPr>
          <a:xfrm>
            <a:off x="9768408" y="6201792"/>
            <a:ext cx="1512168" cy="539576"/>
            <a:chOff x="7356648" y="6201792"/>
            <a:chExt cx="1512168" cy="539576"/>
          </a:xfrm>
        </p:grpSpPr>
        <p:sp>
          <p:nvSpPr>
            <p:cNvPr id="7" name="Flecha derecha 6"/>
            <p:cNvSpPr/>
            <p:nvPr/>
          </p:nvSpPr>
          <p:spPr>
            <a:xfrm>
              <a:off x="7356648" y="6201792"/>
              <a:ext cx="1512168" cy="539576"/>
            </a:xfrm>
            <a:prstGeom prst="rightArrow">
              <a:avLst>
                <a:gd name="adj1" fmla="val 50000"/>
                <a:gd name="adj2" fmla="val 106489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CuadroTexto 7">
              <a:hlinkClick r:id="rId2" action="ppaction://hlinksldjump"/>
            </p:cNvPr>
            <p:cNvSpPr txBox="1"/>
            <p:nvPr/>
          </p:nvSpPr>
          <p:spPr>
            <a:xfrm>
              <a:off x="7464660" y="6286914"/>
              <a:ext cx="1296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Continua…</a:t>
              </a:r>
            </a:p>
          </p:txBody>
        </p:sp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050BFCB-BA0D-4C1D-BD2A-622AEAF9F70F}"/>
              </a:ext>
            </a:extLst>
          </p:cNvPr>
          <p:cNvSpPr txBox="1"/>
          <p:nvPr/>
        </p:nvSpPr>
        <p:spPr>
          <a:xfrm>
            <a:off x="2063552" y="692696"/>
            <a:ext cx="9217024" cy="5139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spcAft>
                <a:spcPts val="2400"/>
              </a:spcAft>
            </a:pPr>
            <a:r>
              <a:rPr lang="es-ES" sz="2400" dirty="0"/>
              <a:t>Los atributos que se pueden utilizar con la etiqueta &lt;</a:t>
            </a:r>
            <a:r>
              <a:rPr lang="es-ES" sz="2400" dirty="0" err="1"/>
              <a:t>ol</a:t>
            </a:r>
            <a:r>
              <a:rPr lang="es-ES" sz="2400" dirty="0"/>
              <a:t>&gt; son:</a:t>
            </a:r>
          </a:p>
          <a:p>
            <a:pPr algn="just">
              <a:spcAft>
                <a:spcPts val="2400"/>
              </a:spcAft>
            </a:pPr>
            <a:r>
              <a:rPr lang="es-ES" sz="2400" b="1" dirty="0" err="1"/>
              <a:t>type</a:t>
            </a:r>
            <a:r>
              <a:rPr lang="es-ES" sz="2400" dirty="0"/>
              <a:t> – Indica el tipo de marcador que usará la lista (usar </a:t>
            </a:r>
            <a:r>
              <a:rPr lang="es-ES" sz="2400" dirty="0" err="1"/>
              <a:t>list-style-type</a:t>
            </a:r>
            <a:r>
              <a:rPr lang="es-ES" sz="2400" dirty="0"/>
              <a:t> de CSS), números, letras mayúsculas, letras minúsculas, números romanos en mayúsculas o números romanos en minúsculas.</a:t>
            </a:r>
          </a:p>
          <a:p>
            <a:pPr algn="just"/>
            <a:r>
              <a:rPr lang="es-ES" sz="2400" dirty="0"/>
              <a:t>Existen cinco posibles valores, todos insensibles a mayúsculas/minúsculas:</a:t>
            </a:r>
          </a:p>
          <a:p>
            <a:pPr algn="just"/>
            <a:endParaRPr lang="es-E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1: enteros (1, 2, 3...).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a: letras minúsculas (a, b, c...).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A: letras mayúsculas (A, B, C...).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i: números romanos en minúsculas (i, </a:t>
            </a:r>
            <a:r>
              <a:rPr lang="es-ES" sz="2400" dirty="0" err="1"/>
              <a:t>ii</a:t>
            </a:r>
            <a:r>
              <a:rPr lang="es-ES" sz="2400" dirty="0"/>
              <a:t>, </a:t>
            </a:r>
            <a:r>
              <a:rPr lang="es-ES" sz="2400" dirty="0" err="1"/>
              <a:t>iii</a:t>
            </a:r>
            <a:r>
              <a:rPr lang="es-ES" sz="2400" dirty="0"/>
              <a:t>...).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I: números romanos en mayúsculas (I, II, III...).</a:t>
            </a:r>
          </a:p>
        </p:txBody>
      </p:sp>
    </p:spTree>
    <p:extLst>
      <p:ext uri="{BB962C8B-B14F-4D97-AF65-F5344CB8AC3E}">
        <p14:creationId xmlns:p14="http://schemas.microsoft.com/office/powerpoint/2010/main" val="3352858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/>
      </p:transition>
    </mc:Choice>
    <mc:Fallback>
      <p:transition spd="slow">
        <p:wip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7584</TotalTime>
  <Words>1569</Words>
  <Application>Microsoft Office PowerPoint</Application>
  <PresentationFormat>Panorámica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de Office</vt:lpstr>
      <vt:lpstr>HTML TITULOS Y LISTAS</vt:lpstr>
      <vt:lpstr>ÍNDICE</vt:lpstr>
      <vt:lpstr>Contenedores de TEXTO.</vt:lpstr>
      <vt:lpstr>Contenedores de TEXTO.</vt:lpstr>
      <vt:lpstr>Contenedores de TEXTO.</vt:lpstr>
      <vt:lpstr>Contenedores de TEXTO.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Competencias TIC y trabajo en equipo en entornos virtuales</dc:title>
  <dc:creator>Alumno</dc:creator>
  <cp:lastModifiedBy>Ana María Alvarez Veloso</cp:lastModifiedBy>
  <cp:revision>219</cp:revision>
  <dcterms:created xsi:type="dcterms:W3CDTF">2018-01-19T09:27:32Z</dcterms:created>
  <dcterms:modified xsi:type="dcterms:W3CDTF">2022-01-26T20:29:43Z</dcterms:modified>
</cp:coreProperties>
</file>