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9" r:id="rId3"/>
    <p:sldId id="257" r:id="rId4"/>
    <p:sldId id="314" r:id="rId5"/>
    <p:sldId id="326" r:id="rId6"/>
    <p:sldId id="327" r:id="rId7"/>
    <p:sldId id="313" r:id="rId8"/>
    <p:sldId id="331" r:id="rId9"/>
    <p:sldId id="329" r:id="rId10"/>
    <p:sldId id="330" r:id="rId11"/>
    <p:sldId id="328" r:id="rId12"/>
    <p:sldId id="332" r:id="rId13"/>
    <p:sldId id="333" r:id="rId14"/>
    <p:sldId id="334" r:id="rId15"/>
    <p:sldId id="315" r:id="rId16"/>
    <p:sldId id="288" r:id="rId17"/>
    <p:sldId id="335" r:id="rId18"/>
    <p:sldId id="292" r:id="rId19"/>
    <p:sldId id="336" r:id="rId20"/>
    <p:sldId id="337" r:id="rId21"/>
    <p:sldId id="324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D84FA91-D27E-42E2-BB5A-FA62F15F97F8}">
          <p14:sldIdLst>
            <p14:sldId id="256"/>
            <p14:sldId id="259"/>
          </p14:sldIdLst>
        </p14:section>
        <p14:section name="Contenedores de Texto" id="{3244B7E2-1D31-40EC-BF5F-B825C3EAEABA}">
          <p14:sldIdLst>
            <p14:sldId id="257"/>
            <p14:sldId id="314"/>
            <p14:sldId id="326"/>
            <p14:sldId id="327"/>
            <p14:sldId id="313"/>
            <p14:sldId id="331"/>
            <p14:sldId id="329"/>
            <p14:sldId id="330"/>
            <p14:sldId id="328"/>
            <p14:sldId id="332"/>
            <p14:sldId id="333"/>
            <p14:sldId id="334"/>
            <p14:sldId id="315"/>
          </p14:sldIdLst>
        </p14:section>
        <p14:section name="Enlaces de HIpertexto" id="{CC48963A-58B5-40D6-AF2D-6ADD5BFC9621}">
          <p14:sldIdLst>
            <p14:sldId id="288"/>
            <p14:sldId id="335"/>
            <p14:sldId id="292"/>
            <p14:sldId id="336"/>
            <p14:sldId id="337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07" autoAdjust="0"/>
  </p:normalViewPr>
  <p:slideViewPr>
    <p:cSldViewPr>
      <p:cViewPr varScale="1">
        <p:scale>
          <a:sx n="48" d="100"/>
          <a:sy n="48" d="100"/>
        </p:scale>
        <p:origin x="77" y="7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29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99245-CCA7-40DA-AE58-6DD3C04A0597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s-ES"/>
        </a:p>
      </dgm:t>
    </dgm:pt>
    <dgm:pt modelId="{93A1258A-2DBD-4D6A-8C9B-8744F1669A57}">
      <dgm:prSet phldrT="[Texto]" custT="1"/>
      <dgm:spPr>
        <a:effectLst>
          <a:outerShdw blurRad="40000" dist="20000" dir="5400000" rotWithShape="0">
            <a:srgbClr val="000000">
              <a:alpha val="55000"/>
            </a:srgbClr>
          </a:outerShdw>
        </a:effectLst>
      </dgm:spPr>
      <dgm:t>
        <a:bodyPr/>
        <a:lstStyle/>
        <a:p>
          <a:r>
            <a:rPr lang="es-ES" sz="2800" dirty="0">
              <a:solidFill>
                <a:schemeClr val="bg1">
                  <a:lumMod val="9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rPr>
            <a:t>Formato semántico de Texto</a:t>
          </a:r>
          <a:endParaRPr lang="es-ES" sz="2800" dirty="0">
            <a:effectLst>
              <a:outerShdw blurRad="50800" dist="38100" dir="10800000" algn="r" rotWithShape="0">
                <a:prstClr val="black">
                  <a:alpha val="55000"/>
                </a:prstClr>
              </a:outerShdw>
            </a:effectLst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22AE069-3E56-4FF2-B32A-0DA64AE7C319}" type="parTrans" cxnId="{A6D4D9C2-DBED-440A-8D38-B6E11265E820}">
      <dgm:prSet/>
      <dgm:spPr/>
      <dgm:t>
        <a:bodyPr/>
        <a:lstStyle/>
        <a:p>
          <a:endParaRPr lang="es-ES"/>
        </a:p>
      </dgm:t>
    </dgm:pt>
    <dgm:pt modelId="{44CDDA20-BD83-4122-8E92-37CABF604C45}" type="sibTrans" cxnId="{A6D4D9C2-DBED-440A-8D38-B6E11265E820}">
      <dgm:prSet/>
      <dgm:spPr/>
      <dgm:t>
        <a:bodyPr/>
        <a:lstStyle/>
        <a:p>
          <a:endParaRPr lang="es-ES"/>
        </a:p>
      </dgm:t>
    </dgm:pt>
    <dgm:pt modelId="{74857CFB-00CF-44B0-BFFD-39DD5E466E08}">
      <dgm:prSet phldrT="[Texto]" custT="1"/>
      <dgm:spPr>
        <a:effectLst>
          <a:outerShdw blurRad="40000" dist="20000" dir="5400000" rotWithShape="0">
            <a:srgbClr val="000000">
              <a:alpha val="55000"/>
            </a:srgbClr>
          </a:outerShdw>
        </a:effectLst>
      </dgm:spPr>
      <dgm:t>
        <a:bodyPr/>
        <a:lstStyle/>
        <a:p>
          <a:r>
            <a:rPr lang="es-ES" sz="2800">
              <a:solidFill>
                <a:schemeClr val="bg1">
                  <a:lumMod val="9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rPr>
            <a:t>ENLACES DE HIPERTEXTO</a:t>
          </a:r>
          <a:endParaRPr lang="es-ES" sz="2800" dirty="0">
            <a:effectLst>
              <a:outerShdw blurRad="50800" dist="38100" dir="10800000" algn="r" rotWithShape="0">
                <a:prstClr val="black">
                  <a:alpha val="55000"/>
                </a:prstClr>
              </a:outerShdw>
            </a:effectLst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DB994E85-F140-4B61-8E57-A206AABA4792}" type="parTrans" cxnId="{1D40D6CE-2FFA-407A-BA4B-E747E63B16EE}">
      <dgm:prSet/>
      <dgm:spPr/>
      <dgm:t>
        <a:bodyPr/>
        <a:lstStyle/>
        <a:p>
          <a:endParaRPr lang="es-ES"/>
        </a:p>
      </dgm:t>
    </dgm:pt>
    <dgm:pt modelId="{E7254014-B436-430A-8FFF-F69DB2180630}" type="sibTrans" cxnId="{1D40D6CE-2FFA-407A-BA4B-E747E63B16EE}">
      <dgm:prSet/>
      <dgm:spPr/>
      <dgm:t>
        <a:bodyPr/>
        <a:lstStyle/>
        <a:p>
          <a:endParaRPr lang="es-ES"/>
        </a:p>
      </dgm:t>
    </dgm:pt>
    <dgm:pt modelId="{AAEC26E3-44CC-4506-9DA9-DB1588CFADF3}" type="pres">
      <dgm:prSet presAssocID="{AA399245-CCA7-40DA-AE58-6DD3C04A0597}" presName="Name0" presStyleCnt="0">
        <dgm:presLayoutVars>
          <dgm:chMax val="7"/>
          <dgm:chPref val="7"/>
          <dgm:dir/>
        </dgm:presLayoutVars>
      </dgm:prSet>
      <dgm:spPr/>
    </dgm:pt>
    <dgm:pt modelId="{40C4BFD7-C51D-4776-A255-6AED6E3E3E1A}" type="pres">
      <dgm:prSet presAssocID="{AA399245-CCA7-40DA-AE58-6DD3C04A0597}" presName="Name1" presStyleCnt="0"/>
      <dgm:spPr/>
    </dgm:pt>
    <dgm:pt modelId="{78F6E819-4E46-485D-9F43-AD10B6836719}" type="pres">
      <dgm:prSet presAssocID="{AA399245-CCA7-40DA-AE58-6DD3C04A0597}" presName="cycle" presStyleCnt="0"/>
      <dgm:spPr/>
    </dgm:pt>
    <dgm:pt modelId="{28E81D90-04DF-4E0D-B6EA-8B1196ECFE09}" type="pres">
      <dgm:prSet presAssocID="{AA399245-CCA7-40DA-AE58-6DD3C04A0597}" presName="srcNode" presStyleLbl="node1" presStyleIdx="0" presStyleCnt="2"/>
      <dgm:spPr/>
    </dgm:pt>
    <dgm:pt modelId="{61DEB03C-7F27-4600-89D1-D2E99439056B}" type="pres">
      <dgm:prSet presAssocID="{AA399245-CCA7-40DA-AE58-6DD3C04A0597}" presName="conn" presStyleLbl="parChTrans1D2" presStyleIdx="0" presStyleCnt="1"/>
      <dgm:spPr/>
    </dgm:pt>
    <dgm:pt modelId="{E069A4AD-B2AC-44E8-8089-CA793827266F}" type="pres">
      <dgm:prSet presAssocID="{AA399245-CCA7-40DA-AE58-6DD3C04A0597}" presName="extraNode" presStyleLbl="node1" presStyleIdx="0" presStyleCnt="2"/>
      <dgm:spPr/>
    </dgm:pt>
    <dgm:pt modelId="{6FC1C3A4-4CC5-410A-A4C2-DC395BEC1758}" type="pres">
      <dgm:prSet presAssocID="{AA399245-CCA7-40DA-AE58-6DD3C04A0597}" presName="dstNode" presStyleLbl="node1" presStyleIdx="0" presStyleCnt="2"/>
      <dgm:spPr/>
    </dgm:pt>
    <dgm:pt modelId="{EB90F51E-3597-436A-AE30-47877B402625}" type="pres">
      <dgm:prSet presAssocID="{93A1258A-2DBD-4D6A-8C9B-8744F1669A57}" presName="text_1" presStyleLbl="node1" presStyleIdx="0" presStyleCnt="2" custScaleX="100931" custScaleY="124838" custLinFactNeighborX="-442" custLinFactNeighborY="-1885">
        <dgm:presLayoutVars>
          <dgm:bulletEnabled val="1"/>
        </dgm:presLayoutVars>
      </dgm:prSet>
      <dgm:spPr/>
    </dgm:pt>
    <dgm:pt modelId="{472C00D6-BE8D-4DBD-BE7C-F2945EF6BE23}" type="pres">
      <dgm:prSet presAssocID="{93A1258A-2DBD-4D6A-8C9B-8744F1669A57}" presName="accent_1" presStyleCnt="0"/>
      <dgm:spPr/>
    </dgm:pt>
    <dgm:pt modelId="{51F00841-97A1-4828-99EB-5BC77EB14D0D}" type="pres">
      <dgm:prSet presAssocID="{93A1258A-2DBD-4D6A-8C9B-8744F1669A57}" presName="accentRepeatNode" presStyleLbl="solidFgAcc1" presStyleIdx="0" presStyleCnt="2"/>
      <dgm:spPr/>
    </dgm:pt>
    <dgm:pt modelId="{4939364F-4715-46E2-933C-8DE27371E21B}" type="pres">
      <dgm:prSet presAssocID="{74857CFB-00CF-44B0-BFFD-39DD5E466E08}" presName="text_2" presStyleLbl="node1" presStyleIdx="1" presStyleCnt="2" custScaleX="99596" custScaleY="121166" custLinFactNeighborX="362" custLinFactNeighborY="-2295">
        <dgm:presLayoutVars>
          <dgm:bulletEnabled val="1"/>
        </dgm:presLayoutVars>
      </dgm:prSet>
      <dgm:spPr/>
    </dgm:pt>
    <dgm:pt modelId="{1DF39994-8CB1-4847-869E-5BC5F79BC3B2}" type="pres">
      <dgm:prSet presAssocID="{74857CFB-00CF-44B0-BFFD-39DD5E466E08}" presName="accent_2" presStyleCnt="0"/>
      <dgm:spPr/>
    </dgm:pt>
    <dgm:pt modelId="{2DC957FA-F80A-4F2C-98FA-A5C0747367A1}" type="pres">
      <dgm:prSet presAssocID="{74857CFB-00CF-44B0-BFFD-39DD5E466E08}" presName="accentRepeatNode" presStyleLbl="solidFgAcc1" presStyleIdx="1" presStyleCnt="2"/>
      <dgm:spPr/>
    </dgm:pt>
  </dgm:ptLst>
  <dgm:cxnLst>
    <dgm:cxn modelId="{DBD25F17-C0D3-4903-ADA9-B50630988F5E}" type="presOf" srcId="{44CDDA20-BD83-4122-8E92-37CABF604C45}" destId="{61DEB03C-7F27-4600-89D1-D2E99439056B}" srcOrd="0" destOrd="0" presId="urn:microsoft.com/office/officeart/2008/layout/VerticalCurvedList"/>
    <dgm:cxn modelId="{F22A5B73-BA33-4467-B79A-6CC416D5C8EF}" type="presOf" srcId="{74857CFB-00CF-44B0-BFFD-39DD5E466E08}" destId="{4939364F-4715-46E2-933C-8DE27371E21B}" srcOrd="0" destOrd="0" presId="urn:microsoft.com/office/officeart/2008/layout/VerticalCurvedList"/>
    <dgm:cxn modelId="{A6D4D9C2-DBED-440A-8D38-B6E11265E820}" srcId="{AA399245-CCA7-40DA-AE58-6DD3C04A0597}" destId="{93A1258A-2DBD-4D6A-8C9B-8744F1669A57}" srcOrd="0" destOrd="0" parTransId="{422AE069-3E56-4FF2-B32A-0DA64AE7C319}" sibTransId="{44CDDA20-BD83-4122-8E92-37CABF604C45}"/>
    <dgm:cxn modelId="{866720C8-C02D-46C3-9BF7-9299219DDD4C}" type="presOf" srcId="{93A1258A-2DBD-4D6A-8C9B-8744F1669A57}" destId="{EB90F51E-3597-436A-AE30-47877B402625}" srcOrd="0" destOrd="0" presId="urn:microsoft.com/office/officeart/2008/layout/VerticalCurvedList"/>
    <dgm:cxn modelId="{1D40D6CE-2FFA-407A-BA4B-E747E63B16EE}" srcId="{AA399245-CCA7-40DA-AE58-6DD3C04A0597}" destId="{74857CFB-00CF-44B0-BFFD-39DD5E466E08}" srcOrd="1" destOrd="0" parTransId="{DB994E85-F140-4B61-8E57-A206AABA4792}" sibTransId="{E7254014-B436-430A-8FFF-F69DB2180630}"/>
    <dgm:cxn modelId="{64F429EB-63BC-4C48-ACB0-01AF01809B4B}" type="presOf" srcId="{AA399245-CCA7-40DA-AE58-6DD3C04A0597}" destId="{AAEC26E3-44CC-4506-9DA9-DB1588CFADF3}" srcOrd="0" destOrd="0" presId="urn:microsoft.com/office/officeart/2008/layout/VerticalCurvedList"/>
    <dgm:cxn modelId="{858B11E3-BA25-475C-8753-A598B98F4D1F}" type="presParOf" srcId="{AAEC26E3-44CC-4506-9DA9-DB1588CFADF3}" destId="{40C4BFD7-C51D-4776-A255-6AED6E3E3E1A}" srcOrd="0" destOrd="0" presId="urn:microsoft.com/office/officeart/2008/layout/VerticalCurvedList"/>
    <dgm:cxn modelId="{A931FAA0-90D9-4DCC-9404-66B0CFB096B8}" type="presParOf" srcId="{40C4BFD7-C51D-4776-A255-6AED6E3E3E1A}" destId="{78F6E819-4E46-485D-9F43-AD10B6836719}" srcOrd="0" destOrd="0" presId="urn:microsoft.com/office/officeart/2008/layout/VerticalCurvedList"/>
    <dgm:cxn modelId="{4CC4C5F2-559E-4446-8081-47F3BB9932BA}" type="presParOf" srcId="{78F6E819-4E46-485D-9F43-AD10B6836719}" destId="{28E81D90-04DF-4E0D-B6EA-8B1196ECFE09}" srcOrd="0" destOrd="0" presId="urn:microsoft.com/office/officeart/2008/layout/VerticalCurvedList"/>
    <dgm:cxn modelId="{EBD2828F-8021-4F58-B448-5C2EFF2C7BDC}" type="presParOf" srcId="{78F6E819-4E46-485D-9F43-AD10B6836719}" destId="{61DEB03C-7F27-4600-89D1-D2E99439056B}" srcOrd="1" destOrd="0" presId="urn:microsoft.com/office/officeart/2008/layout/VerticalCurvedList"/>
    <dgm:cxn modelId="{E80A62B1-4A02-454F-9EF2-200770F57CAB}" type="presParOf" srcId="{78F6E819-4E46-485D-9F43-AD10B6836719}" destId="{E069A4AD-B2AC-44E8-8089-CA793827266F}" srcOrd="2" destOrd="0" presId="urn:microsoft.com/office/officeart/2008/layout/VerticalCurvedList"/>
    <dgm:cxn modelId="{2FCFF3E8-DF78-41D0-AB77-B50AFB790BFC}" type="presParOf" srcId="{78F6E819-4E46-485D-9F43-AD10B6836719}" destId="{6FC1C3A4-4CC5-410A-A4C2-DC395BEC1758}" srcOrd="3" destOrd="0" presId="urn:microsoft.com/office/officeart/2008/layout/VerticalCurvedList"/>
    <dgm:cxn modelId="{286AF18C-43D5-4D53-A2B2-1405BCC76AF7}" type="presParOf" srcId="{40C4BFD7-C51D-4776-A255-6AED6E3E3E1A}" destId="{EB90F51E-3597-436A-AE30-47877B402625}" srcOrd="1" destOrd="0" presId="urn:microsoft.com/office/officeart/2008/layout/VerticalCurvedList"/>
    <dgm:cxn modelId="{912A879E-9C84-4ECE-A251-4821DF861618}" type="presParOf" srcId="{40C4BFD7-C51D-4776-A255-6AED6E3E3E1A}" destId="{472C00D6-BE8D-4DBD-BE7C-F2945EF6BE23}" srcOrd="2" destOrd="0" presId="urn:microsoft.com/office/officeart/2008/layout/VerticalCurvedList"/>
    <dgm:cxn modelId="{E740B169-C0D5-4C0E-9E6A-6E93B532BFD5}" type="presParOf" srcId="{472C00D6-BE8D-4DBD-BE7C-F2945EF6BE23}" destId="{51F00841-97A1-4828-99EB-5BC77EB14D0D}" srcOrd="0" destOrd="0" presId="urn:microsoft.com/office/officeart/2008/layout/VerticalCurvedList"/>
    <dgm:cxn modelId="{0DAB66D5-7D15-4536-8244-768C3EEB014D}" type="presParOf" srcId="{40C4BFD7-C51D-4776-A255-6AED6E3E3E1A}" destId="{4939364F-4715-46E2-933C-8DE27371E21B}" srcOrd="3" destOrd="0" presId="urn:microsoft.com/office/officeart/2008/layout/VerticalCurvedList"/>
    <dgm:cxn modelId="{12346624-84C3-47DD-B685-767E8531D32A}" type="presParOf" srcId="{40C4BFD7-C51D-4776-A255-6AED6E3E3E1A}" destId="{1DF39994-8CB1-4847-869E-5BC5F79BC3B2}" srcOrd="4" destOrd="0" presId="urn:microsoft.com/office/officeart/2008/layout/VerticalCurvedList"/>
    <dgm:cxn modelId="{7401A370-5586-4B1C-8121-FDFBDE43A408}" type="presParOf" srcId="{1DF39994-8CB1-4847-869E-5BC5F79BC3B2}" destId="{2DC957FA-F80A-4F2C-98FA-A5C0747367A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B03C-7F27-4600-89D1-D2E99439056B}">
      <dsp:nvSpPr>
        <dsp:cNvPr id="0" name=""/>
        <dsp:cNvSpPr/>
      </dsp:nvSpPr>
      <dsp:spPr>
        <a:xfrm>
          <a:off x="-7443994" y="-1144854"/>
          <a:ext cx="8914445" cy="8914445"/>
        </a:xfrm>
        <a:prstGeom prst="blockArc">
          <a:avLst>
            <a:gd name="adj1" fmla="val 18900000"/>
            <a:gd name="adj2" fmla="val 2700000"/>
            <a:gd name="adj3" fmla="val 242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0F51E-3597-436A-AE30-47877B402625}">
      <dsp:nvSpPr>
        <dsp:cNvPr id="0" name=""/>
        <dsp:cNvSpPr/>
      </dsp:nvSpPr>
      <dsp:spPr>
        <a:xfrm>
          <a:off x="1153253" y="675698"/>
          <a:ext cx="5712725" cy="2362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5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0221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rPr>
            <a:t>Formato semántico de Texto</a:t>
          </a:r>
          <a:endParaRPr lang="es-ES" sz="2800" kern="1200" dirty="0">
            <a:effectLst>
              <a:outerShdw blurRad="50800" dist="38100" dir="10800000" algn="r" rotWithShape="0">
                <a:prstClr val="black">
                  <a:alpha val="55000"/>
                </a:prstClr>
              </a:outerShdw>
            </a:effectLst>
          </a:endParaRPr>
        </a:p>
      </dsp:txBody>
      <dsp:txXfrm>
        <a:off x="1153253" y="675698"/>
        <a:ext cx="5712725" cy="2362627"/>
      </dsp:txXfrm>
    </dsp:sp>
    <dsp:sp modelId="{51F00841-97A1-4828-99EB-5BC77EB14D0D}">
      <dsp:nvSpPr>
        <dsp:cNvPr id="0" name=""/>
        <dsp:cNvSpPr/>
      </dsp:nvSpPr>
      <dsp:spPr>
        <a:xfrm>
          <a:off x="21771" y="709840"/>
          <a:ext cx="2365693" cy="2365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9364F-4715-46E2-933C-8DE27371E21B}">
      <dsp:nvSpPr>
        <dsp:cNvPr id="0" name=""/>
        <dsp:cNvSpPr/>
      </dsp:nvSpPr>
      <dsp:spPr>
        <a:xfrm>
          <a:off x="1236540" y="3542048"/>
          <a:ext cx="5637163" cy="22931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5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0221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solidFill>
                <a:schemeClr val="bg1">
                  <a:lumMod val="9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rPr>
            <a:t>ENLACES DE HIPERTEXTO</a:t>
          </a:r>
          <a:endParaRPr lang="es-ES" sz="2800" kern="1200" dirty="0">
            <a:effectLst>
              <a:outerShdw blurRad="50800" dist="38100" dir="10800000" algn="r" rotWithShape="0">
                <a:prstClr val="black">
                  <a:alpha val="55000"/>
                </a:prstClr>
              </a:outerShdw>
            </a:effectLst>
          </a:endParaRPr>
        </a:p>
      </dsp:txBody>
      <dsp:txXfrm>
        <a:off x="1236540" y="3542048"/>
        <a:ext cx="5637163" cy="2293132"/>
      </dsp:txXfrm>
    </dsp:sp>
    <dsp:sp modelId="{2DC957FA-F80A-4F2C-98FA-A5C0747367A1}">
      <dsp:nvSpPr>
        <dsp:cNvPr id="0" name=""/>
        <dsp:cNvSpPr/>
      </dsp:nvSpPr>
      <dsp:spPr>
        <a:xfrm>
          <a:off x="21771" y="3549202"/>
          <a:ext cx="2365693" cy="2365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14CC1-64A7-4F06-A5CE-E048F303CF84}" type="datetimeFigureOut">
              <a:rPr lang="es-ES" smtClean="0"/>
              <a:pPr/>
              <a:t>27/01/2022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122A-B674-4917-A9D0-D45C0071754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0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27/01/2022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27/01/2022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27/01/2022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27/01/2022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27/01/2022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27/01/2022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27/01/2022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27/01/2022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27/01/2022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27/01/2022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27/01/2022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91F9C-3752-4EC7-A0D1-FED6C674728E}" type="datetimeFigureOut">
              <a:rPr lang="es-ES" smtClean="0"/>
              <a:pPr/>
              <a:t>27/01/2022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47528" y="1844824"/>
            <a:ext cx="9577064" cy="2368424"/>
          </a:xfrm>
        </p:spPr>
        <p:txBody>
          <a:bodyPr>
            <a:normAutofit/>
          </a:bodyPr>
          <a:lstStyle/>
          <a:p>
            <a:r>
              <a:rPr lang="es-ES" sz="6700">
                <a:ln w="63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HTML TITULOS Y LISTAS</a:t>
            </a:r>
            <a:endParaRPr lang="es-ES" dirty="0"/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547664" cy="6858000"/>
            <a:chOff x="0" y="0"/>
            <a:chExt cx="1547664" cy="6858000"/>
          </a:xfrm>
        </p:grpSpPr>
        <p:sp>
          <p:nvSpPr>
            <p:cNvPr id="6" name="5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de TEXTO.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&lt;q&gt;  &lt;/q&gt;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819AA2-3970-4714-AB81-748776AEE845}"/>
              </a:ext>
            </a:extLst>
          </p:cNvPr>
          <p:cNvSpPr txBox="1"/>
          <p:nvPr/>
        </p:nvSpPr>
        <p:spPr>
          <a:xfrm>
            <a:off x="2517792" y="1772816"/>
            <a:ext cx="8496944" cy="1938992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Nuevamente, se arriesga a dejarles saber que no le agrada mucho la idea de traicionar a sus hermanos cuando él interrumpe 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&lt;q</a:t>
            </a:r>
            <a:r>
              <a:rPr lang="es-ES" sz="2400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cite=</a:t>
            </a:r>
            <a:r>
              <a:rPr lang="es-ES" sz="2400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"http://www.georgerrmartin.com/grrm_book/a-clash-of-kings-a-song-of-ice-and-fire-book-two/"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plan audaz, Padre, pero los Lores en sus castillos...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&lt;/q&gt;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6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de TEXTO.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</a:t>
            </a:r>
            <a:r>
              <a:rPr lang="es-ES" sz="2400" b="1" dirty="0" err="1">
                <a:latin typeface="+mj-lt"/>
              </a:rPr>
              <a:t>sup</a:t>
            </a:r>
            <a:r>
              <a:rPr lang="es-ES" sz="2400" b="1" dirty="0">
                <a:latin typeface="+mj-lt"/>
              </a:rPr>
              <a:t>&gt;&lt;/</a:t>
            </a:r>
            <a:r>
              <a:rPr lang="es-ES" sz="2400" b="1" dirty="0" err="1">
                <a:latin typeface="+mj-lt"/>
              </a:rPr>
              <a:t>sup</a:t>
            </a:r>
            <a:r>
              <a:rPr lang="es-ES" sz="2400" b="1" dirty="0">
                <a:latin typeface="+mj-lt"/>
              </a:rPr>
              <a:t>&gt; / &lt;sub&gt;&lt;/sub&gt;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819AA2-3970-4714-AB81-748776AEE845}"/>
              </a:ext>
            </a:extLst>
          </p:cNvPr>
          <p:cNvSpPr txBox="1"/>
          <p:nvPr/>
        </p:nvSpPr>
        <p:spPr>
          <a:xfrm>
            <a:off x="2517792" y="4163596"/>
            <a:ext cx="8496944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Será un momento clave en la historia, como cuando Albert Einstein presentó su fórmula 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F273CD-5324-4507-BB4B-3E58F07654A9}"/>
              </a:ext>
            </a:extLst>
          </p:cNvPr>
          <p:cNvSpPr txBox="1"/>
          <p:nvPr/>
        </p:nvSpPr>
        <p:spPr>
          <a:xfrm>
            <a:off x="2970141" y="1124744"/>
            <a:ext cx="80375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Superíndice y subíndice respectivamente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7DE6546-CC9A-47E8-864A-E1473B92D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64" t="8849" r="19606" b="14807"/>
          <a:stretch/>
        </p:blipFill>
        <p:spPr>
          <a:xfrm>
            <a:off x="2021397" y="991159"/>
            <a:ext cx="936104" cy="119049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4C6D16A-B1C8-4FCE-96C6-ADC0B88FB496}"/>
              </a:ext>
            </a:extLst>
          </p:cNvPr>
          <p:cNvSpPr txBox="1"/>
          <p:nvPr/>
        </p:nvSpPr>
        <p:spPr>
          <a:xfrm>
            <a:off x="2167640" y="2649106"/>
            <a:ext cx="8991112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Aunque este elemento resulta útil para fórmulas pequeñas, se alienta a los autores a usar el más apropiado MathML, para etiquetar expresiones matemáticas.</a:t>
            </a:r>
          </a:p>
        </p:txBody>
      </p:sp>
    </p:spTree>
    <p:extLst>
      <p:ext uri="{BB962C8B-B14F-4D97-AF65-F5344CB8AC3E}">
        <p14:creationId xmlns:p14="http://schemas.microsoft.com/office/powerpoint/2010/main" val="147094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de TEXTO.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</a:t>
            </a:r>
            <a:r>
              <a:rPr lang="es-ES" sz="2400" b="1" dirty="0" err="1">
                <a:latin typeface="+mj-lt"/>
              </a:rPr>
              <a:t>mark</a:t>
            </a:r>
            <a:r>
              <a:rPr lang="es-ES" sz="2400" b="1" dirty="0">
                <a:latin typeface="+mj-lt"/>
              </a:rPr>
              <a:t>&gt;&lt;/</a:t>
            </a:r>
            <a:r>
              <a:rPr lang="es-ES" sz="2400" b="1" dirty="0" err="1">
                <a:latin typeface="+mj-lt"/>
              </a:rPr>
              <a:t>mark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93AC1E-DC4A-4B65-802F-A6F4FE5676F2}"/>
              </a:ext>
            </a:extLst>
          </p:cNvPr>
          <p:cNvSpPr txBox="1"/>
          <p:nvPr/>
        </p:nvSpPr>
        <p:spPr>
          <a:xfrm>
            <a:off x="2970141" y="1412776"/>
            <a:ext cx="8037549" cy="20159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Usada para marcar el contenido de manera que pueda resaltarse y diferenciarse de los demás.</a:t>
            </a:r>
          </a:p>
          <a:p>
            <a:pPr algn="just">
              <a:spcAft>
                <a:spcPts val="600"/>
              </a:spcAft>
            </a:pPr>
            <a:r>
              <a:rPr lang="es-ES" sz="2400" dirty="0"/>
              <a:t>Si marcamos las palabras que el usuario introdujo en una casilla de búsqueda le resultará mucho más sencillo identificar el párrafo o sección donde se habla del tema buscado.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955CF56-2880-4096-B26B-DC3F27C05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093" y="1539333"/>
            <a:ext cx="953563" cy="9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74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de TEXTO.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</a:t>
            </a:r>
            <a:r>
              <a:rPr lang="es-ES" sz="2400" b="1" dirty="0" err="1">
                <a:latin typeface="+mj-lt"/>
              </a:rPr>
              <a:t>mark</a:t>
            </a:r>
            <a:r>
              <a:rPr lang="es-ES" sz="2400" b="1" dirty="0">
                <a:latin typeface="+mj-lt"/>
              </a:rPr>
              <a:t>&gt;&lt;/</a:t>
            </a:r>
            <a:r>
              <a:rPr lang="es-ES" sz="2400" b="1" dirty="0" err="1">
                <a:latin typeface="+mj-lt"/>
              </a:rPr>
              <a:t>mark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819AA2-3970-4714-AB81-748776AEE845}"/>
              </a:ext>
            </a:extLst>
          </p:cNvPr>
          <p:cNvSpPr txBox="1"/>
          <p:nvPr/>
        </p:nvSpPr>
        <p:spPr>
          <a:xfrm>
            <a:off x="2517792" y="980728"/>
            <a:ext cx="8496944" cy="1938992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sz="2400" b="0" i="0" dirty="0">
                <a:solidFill>
                  <a:srgbClr val="000088"/>
                </a:solidFill>
                <a:effectLst/>
              </a:rPr>
              <a:t>&lt;p&gt;</a:t>
            </a:r>
            <a:r>
              <a:rPr lang="es-ES" sz="2400" b="0" i="0" dirty="0">
                <a:solidFill>
                  <a:srgbClr val="000000"/>
                </a:solidFill>
                <a:effectLst/>
              </a:rPr>
              <a:t>Luego sigue:</a:t>
            </a:r>
            <a:r>
              <a:rPr lang="es-ES" sz="2400" b="0" i="0" dirty="0">
                <a:solidFill>
                  <a:srgbClr val="000088"/>
                </a:solidFill>
                <a:effectLst/>
              </a:rPr>
              <a:t>&lt;/p&gt;</a:t>
            </a:r>
            <a:r>
              <a:rPr lang="es-E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400" b="0" i="0" dirty="0">
                <a:solidFill>
                  <a:srgbClr val="000088"/>
                </a:solidFill>
                <a:effectLst/>
              </a:rPr>
              <a:t>&lt;blockquote&gt;</a:t>
            </a:r>
            <a:r>
              <a:rPr lang="es-ES" sz="2400" b="0" i="0" dirty="0">
                <a:solidFill>
                  <a:srgbClr val="000000"/>
                </a:solidFill>
                <a:effectLst/>
              </a:rPr>
              <a:t>El ingeniero y </a:t>
            </a:r>
            <a:r>
              <a:rPr lang="es-ES" sz="2400" b="0" i="0" dirty="0" err="1">
                <a:solidFill>
                  <a:srgbClr val="000000"/>
                </a:solidFill>
                <a:effectLst/>
              </a:rPr>
              <a:t>Pencroft</a:t>
            </a:r>
            <a:r>
              <a:rPr lang="es-ES" sz="2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400" b="0" i="0" dirty="0">
                <a:solidFill>
                  <a:srgbClr val="000088"/>
                </a:solidFill>
                <a:effectLst/>
              </a:rPr>
              <a:t>&lt;</a:t>
            </a:r>
            <a:r>
              <a:rPr lang="es-ES" sz="2400" b="0" i="0" dirty="0" err="1">
                <a:solidFill>
                  <a:srgbClr val="000088"/>
                </a:solidFill>
                <a:effectLst/>
              </a:rPr>
              <a:t>mark</a:t>
            </a:r>
            <a:r>
              <a:rPr lang="es-ES" sz="2400" b="0" i="0" dirty="0">
                <a:solidFill>
                  <a:srgbClr val="000088"/>
                </a:solidFill>
                <a:effectLst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</a:rPr>
              <a:t>cada uno armado con un arma de doble barril</a:t>
            </a:r>
            <a:r>
              <a:rPr lang="es-ES" sz="2400" b="0" i="0" dirty="0">
                <a:solidFill>
                  <a:srgbClr val="000088"/>
                </a:solidFill>
                <a:effectLst/>
              </a:rPr>
              <a:t>&lt;/</a:t>
            </a:r>
            <a:r>
              <a:rPr lang="es-ES" sz="2400" b="0" i="0" dirty="0" err="1">
                <a:solidFill>
                  <a:srgbClr val="000088"/>
                </a:solidFill>
                <a:effectLst/>
              </a:rPr>
              <a:t>mark</a:t>
            </a:r>
            <a:r>
              <a:rPr lang="es-ES" sz="2400" b="0" i="0" dirty="0">
                <a:solidFill>
                  <a:srgbClr val="000088"/>
                </a:solidFill>
                <a:effectLst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</a:rPr>
              <a:t>, y Gideon </a:t>
            </a:r>
            <a:r>
              <a:rPr lang="es-ES" sz="2400" b="0" i="0" dirty="0" err="1">
                <a:solidFill>
                  <a:srgbClr val="000000"/>
                </a:solidFill>
                <a:effectLst/>
              </a:rPr>
              <a:t>Spilett</a:t>
            </a:r>
            <a:r>
              <a:rPr lang="es-ES" sz="2400" b="0" i="0" dirty="0">
                <a:solidFill>
                  <a:srgbClr val="000000"/>
                </a:solidFill>
                <a:effectLst/>
              </a:rPr>
              <a:t> cargando su rifle, no tenían más que comenzar.</a:t>
            </a:r>
            <a:r>
              <a:rPr lang="es-ES" sz="2400" b="0" i="0" dirty="0">
                <a:solidFill>
                  <a:srgbClr val="000088"/>
                </a:solidFill>
                <a:effectLst/>
              </a:rPr>
              <a:t>&lt;/blockquote&gt;</a:t>
            </a:r>
            <a:r>
              <a:rPr lang="es-E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400" b="0" i="0" dirty="0">
                <a:solidFill>
                  <a:srgbClr val="000088"/>
                </a:solidFill>
                <a:effectLst/>
              </a:rPr>
              <a:t>&lt;p&gt;</a:t>
            </a:r>
            <a:r>
              <a:rPr lang="es-ES" sz="2400" b="0" i="0" dirty="0">
                <a:solidFill>
                  <a:srgbClr val="000000"/>
                </a:solidFill>
                <a:effectLst/>
              </a:rPr>
              <a:t>Queda muy claro que no esperaban otra cosa más que problemas...</a:t>
            </a:r>
            <a:r>
              <a:rPr lang="es-ES" sz="2400" b="0" i="0" dirty="0">
                <a:solidFill>
                  <a:srgbClr val="000088"/>
                </a:solidFill>
                <a:effectLst/>
              </a:rPr>
              <a:t>&lt;/p&gt;</a:t>
            </a:r>
            <a:endParaRPr lang="es-ES" sz="2400" dirty="0"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1E4C1EE-47AB-4C50-A7EB-0AC9FC1F87D0}"/>
              </a:ext>
            </a:extLst>
          </p:cNvPr>
          <p:cNvSpPr txBox="1"/>
          <p:nvPr/>
        </p:nvSpPr>
        <p:spPr>
          <a:xfrm>
            <a:off x="2495600" y="3068960"/>
            <a:ext cx="8496944" cy="3046988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</a:rPr>
              <a:t>&lt;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  <a:cs typeface="Calibri" panose="020F0502020204030204" pitchFamily="34" charset="0"/>
              </a:rPr>
              <a:t>p&gt;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Aquí está la función como era antes de arreglarla. Puedes ver el error por ti mismo: el nombre real de la función es </a:t>
            </a:r>
            <a:r>
              <a:rPr lang="es-ES" sz="2400" b="0" i="0" dirty="0">
                <a:solidFill>
                  <a:srgbClr val="008800"/>
                </a:solidFill>
                <a:effectLst/>
                <a:latin typeface="+mj-lt"/>
                <a:cs typeface="Calibri" panose="020F0502020204030204" pitchFamily="34" charset="0"/>
              </a:rPr>
              <a:t>"</a:t>
            </a:r>
            <a:r>
              <a:rPr lang="es-ES" sz="2400" b="0" i="0" dirty="0" err="1">
                <a:solidFill>
                  <a:srgbClr val="008800"/>
                </a:solidFill>
                <a:effectLst/>
                <a:latin typeface="+mj-lt"/>
                <a:cs typeface="Calibri" panose="020F0502020204030204" pitchFamily="34" charset="0"/>
              </a:rPr>
              <a:t>establecerColor</a:t>
            </a:r>
            <a:r>
              <a:rPr lang="es-ES" sz="2400" b="0" i="0" dirty="0">
                <a:solidFill>
                  <a:srgbClr val="008800"/>
                </a:solidFill>
                <a:effectLst/>
                <a:latin typeface="+mj-lt"/>
                <a:cs typeface="Calibri" panose="020F0502020204030204" pitchFamily="34" charset="0"/>
              </a:rPr>
              <a:t>"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.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  <a:cs typeface="Calibri" panose="020F0502020204030204" pitchFamily="34" charset="0"/>
              </a:rPr>
              <a:t>&lt;/p&gt;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  <a:cs typeface="Calibri" panose="020F0502020204030204" pitchFamily="34" charset="0"/>
              </a:rPr>
              <a:t>&lt;pre&gt;&lt;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+mj-lt"/>
                <a:cs typeface="Calibri" panose="020F0502020204030204" pitchFamily="34" charset="0"/>
              </a:rPr>
              <a:t>code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  <a:cs typeface="Calibri" panose="020F0502020204030204" pitchFamily="34" charset="0"/>
              </a:rPr>
              <a:t>&gt;</a:t>
            </a:r>
            <a:r>
              <a:rPr lang="es-ES" sz="2400" b="0" i="0" dirty="0" err="1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function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 pintar(color) { </a:t>
            </a:r>
          </a:p>
          <a:p>
            <a:pPr marL="180000"/>
            <a:r>
              <a:rPr lang="es-ES" sz="24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	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  <a:cs typeface="Calibri" panose="020F0502020204030204" pitchFamily="34" charset="0"/>
              </a:rPr>
              <a:t>&lt;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+mj-lt"/>
                <a:cs typeface="Calibri" panose="020F0502020204030204" pitchFamily="34" charset="0"/>
              </a:rPr>
              <a:t>mark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  <a:cs typeface="Calibri" panose="020F0502020204030204" pitchFamily="34" charset="0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color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  <a:cs typeface="Calibri" panose="020F0502020204030204" pitchFamily="34" charset="0"/>
              </a:rPr>
              <a:t>&lt;/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+mj-lt"/>
                <a:cs typeface="Calibri" panose="020F0502020204030204" pitchFamily="34" charset="0"/>
              </a:rPr>
              <a:t>mark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  <a:cs typeface="Calibri" panose="020F0502020204030204" pitchFamily="34" charset="0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(color); </a:t>
            </a:r>
          </a:p>
          <a:p>
            <a:pPr marL="180000"/>
            <a:r>
              <a:rPr lang="es-ES" sz="24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	</a:t>
            </a:r>
            <a:r>
              <a:rPr lang="es-ES" sz="2400" b="0" i="0" dirty="0" err="1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rellenarFondo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(); </a:t>
            </a:r>
          </a:p>
          <a:p>
            <a:pPr marL="180000"/>
            <a:r>
              <a:rPr lang="es-ES" sz="2400" b="0" i="0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} </a:t>
            </a:r>
          </a:p>
          <a:p>
            <a:pPr marL="180000"/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  <a:cs typeface="Calibri" panose="020F0502020204030204" pitchFamily="34" charset="0"/>
              </a:rPr>
              <a:t>&lt;/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+mj-lt"/>
                <a:cs typeface="Calibri" panose="020F0502020204030204" pitchFamily="34" charset="0"/>
              </a:rPr>
              <a:t>code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  <a:cs typeface="Calibri" panose="020F0502020204030204" pitchFamily="34" charset="0"/>
              </a:rPr>
              <a:t>&gt;&lt;/pre&gt;</a:t>
            </a:r>
            <a:endParaRPr lang="es-ES" sz="24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47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de TEXTO.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</a:t>
            </a:r>
            <a:r>
              <a:rPr lang="es-ES" sz="2400" b="1" dirty="0" err="1">
                <a:latin typeface="+mj-lt"/>
              </a:rPr>
              <a:t>span</a:t>
            </a:r>
            <a:r>
              <a:rPr lang="es-ES" sz="2400" b="1" dirty="0">
                <a:latin typeface="+mj-lt"/>
              </a:rPr>
              <a:t>&gt;&lt;/</a:t>
            </a:r>
            <a:r>
              <a:rPr lang="es-ES" sz="2400" b="1" dirty="0" err="1">
                <a:latin typeface="+mj-lt"/>
              </a:rPr>
              <a:t>span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93AC1E-DC4A-4B65-802F-A6F4FE5676F2}"/>
              </a:ext>
            </a:extLst>
          </p:cNvPr>
          <p:cNvSpPr txBox="1"/>
          <p:nvPr/>
        </p:nvSpPr>
        <p:spPr>
          <a:xfrm>
            <a:off x="2970141" y="1052736"/>
            <a:ext cx="8037549" cy="312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Esta etiqueta es comparable al </a:t>
            </a:r>
            <a:r>
              <a:rPr lang="es-ES" sz="2400" dirty="0" err="1"/>
              <a:t>div</a:t>
            </a:r>
            <a:r>
              <a:rPr lang="es-ES" sz="2400" dirty="0"/>
              <a:t>, pero como elemento de línea, no de bloque. Se utiliza para la maquetación cuando ninguna de las anteriores cumple con las necesidades.</a:t>
            </a:r>
          </a:p>
          <a:p>
            <a:pPr algn="just">
              <a:spcAft>
                <a:spcPts val="600"/>
              </a:spcAft>
            </a:pPr>
            <a:r>
              <a:rPr lang="es-ES" sz="2400" dirty="0"/>
              <a:t>es un contenedor genérico sin un significado semántico en particular. Es comúnmente usado en la creación de páginas con propósitos estilísticos, en conjunto con los atributos </a:t>
            </a:r>
            <a:r>
              <a:rPr lang="es-ES" sz="2400" dirty="0" err="1"/>
              <a:t>style</a:t>
            </a:r>
            <a:r>
              <a:rPr lang="es-ES" sz="2400" dirty="0"/>
              <a:t> y </a:t>
            </a:r>
            <a:r>
              <a:rPr lang="es-ES" sz="2400" dirty="0" err="1"/>
              <a:t>class</a:t>
            </a:r>
            <a:r>
              <a:rPr lang="es-ES" sz="2400" dirty="0"/>
              <a:t>. También puede ser útil para proveer atributos, como </a:t>
            </a:r>
            <a:r>
              <a:rPr lang="es-ES" sz="2400" dirty="0" err="1"/>
              <a:t>lang</a:t>
            </a:r>
            <a:r>
              <a:rPr lang="es-ES" sz="2400" dirty="0"/>
              <a:t> o </a:t>
            </a:r>
            <a:r>
              <a:rPr lang="es-ES" sz="2400" dirty="0" err="1"/>
              <a:t>title</a:t>
            </a:r>
            <a:r>
              <a:rPr lang="es-ES" sz="2400" dirty="0"/>
              <a:t>, a porciones aisladas de texto.</a:t>
            </a:r>
          </a:p>
        </p:txBody>
      </p:sp>
      <p:pic>
        <p:nvPicPr>
          <p:cNvPr id="13" name="Picture 2" descr="3D model HTML 4 Logo v1 001 VR / AR / low-poly | CGTrader">
            <a:extLst>
              <a:ext uri="{FF2B5EF4-FFF2-40B4-BE49-F238E27FC236}">
                <a16:creationId xmlns:a16="http://schemas.microsoft.com/office/drawing/2014/main" id="{88720E16-87C6-4F4C-8620-EEAB6D7E3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9" t="16736" r="22784" b="16736"/>
          <a:stretch/>
        </p:blipFill>
        <p:spPr bwMode="auto">
          <a:xfrm>
            <a:off x="2135560" y="1196752"/>
            <a:ext cx="714263" cy="92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93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de TEXTO.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</a:t>
            </a:r>
            <a:r>
              <a:rPr lang="es-ES" sz="2400" b="1" dirty="0" err="1">
                <a:latin typeface="+mj-lt"/>
              </a:rPr>
              <a:t>span</a:t>
            </a:r>
            <a:r>
              <a:rPr lang="es-ES" sz="2400" b="1" dirty="0">
                <a:latin typeface="+mj-lt"/>
              </a:rPr>
              <a:t>&gt;&lt;/</a:t>
            </a:r>
            <a:r>
              <a:rPr lang="es-ES" sz="2400" b="1" dirty="0" err="1">
                <a:latin typeface="+mj-lt"/>
              </a:rPr>
              <a:t>span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9B7189-BE4B-4E24-8265-D88C8BDDD678}"/>
              </a:ext>
            </a:extLst>
          </p:cNvPr>
          <p:cNvSpPr txBox="1"/>
          <p:nvPr/>
        </p:nvSpPr>
        <p:spPr>
          <a:xfrm>
            <a:off x="3215680" y="1751325"/>
            <a:ext cx="7488832" cy="3416320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&lt;h1&gt;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Pintando el arcoíris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Chicos, esta vez usaremos los siguientes colores: 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s-ES" sz="2400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s-ES" sz="2400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2400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"color: #ed1b24"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rojo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&lt;/span&gt;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s-ES" sz="2400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s-ES" sz="2400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2400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"color: #d9cc00"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amarillo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&lt;/span&gt;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s-ES" sz="2400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s-ES" sz="2400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2400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"color: #00a3e8"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azul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&lt;/span&gt;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s-ES" sz="2400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s-ES" sz="2400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2400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"color: #a349a3"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violeta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&lt;/span&gt;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s-ES" sz="2400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s-ES" sz="2400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2400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"color: #ff7f26"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naranja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&lt;/span&gt;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s-ES" sz="2400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s-ES" sz="2400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2400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"color: #a1cc1b"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verde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&lt;/span&gt;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s-ES" sz="2400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s-ES" sz="2400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2400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"color: #5701ae"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índigo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&lt;/span&gt;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n 11">
            <a:hlinkClick r:id="rId2" action="ppaction://hlinksldjump"/>
            <a:extLst>
              <a:ext uri="{FF2B5EF4-FFF2-40B4-BE49-F238E27FC236}">
                <a16:creationId xmlns:a16="http://schemas.microsoft.com/office/drawing/2014/main" id="{1C94CE01-6E47-4093-A47A-83978923D2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667" y="6021288"/>
            <a:ext cx="650250" cy="6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ENLACES DE HIPERTEXTO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rId2" action="ppaction://hlinksldjump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BC3EA2-E5E3-4EC6-B364-1916845633A6}"/>
              </a:ext>
            </a:extLst>
          </p:cNvPr>
          <p:cNvSpPr txBox="1"/>
          <p:nvPr/>
        </p:nvSpPr>
        <p:spPr>
          <a:xfrm>
            <a:off x="2157752" y="764704"/>
            <a:ext cx="9122824" cy="4462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También puede utilizarse como enlace una imagen. En HTML5 se permite que los contenedores de enlaces sean elementos de bloque.</a:t>
            </a:r>
          </a:p>
          <a:p>
            <a:pPr algn="just">
              <a:spcAft>
                <a:spcPts val="2400"/>
              </a:spcAft>
            </a:pPr>
            <a:r>
              <a:rPr lang="es-ES" sz="2400" dirty="0"/>
              <a:t>Los vínculos pueden ser utilizados, no solo para enlazar otros documentos, sino también para referenciar a una parte específica de su contenido. Para establecer este tipo de vínculos, el documento enlazado debe tener un elemento o sección que presente un valor en su atributo id. Luego, los vínculos que quieran referirse a esta sección deberán anexar a la URI del documento un signo numeral ("#") y el valor del atributo id de dicha sección. Cuando un vínculo de este tipo es seguido, los navegadores se dirigen a esa parte del documento luego de que éste se haya cargado.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9B74883-094A-45C5-9AB7-E49076DEFAC7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&lt;a&gt;&lt;/a&gt;</a:t>
            </a:r>
          </a:p>
        </p:txBody>
      </p:sp>
    </p:spTree>
    <p:extLst>
      <p:ext uri="{BB962C8B-B14F-4D97-AF65-F5344CB8AC3E}">
        <p14:creationId xmlns:p14="http://schemas.microsoft.com/office/powerpoint/2010/main" val="38467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ENLACES DE HIPERTEXTO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rId2" action="ppaction://hlinksldjump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BC3EA2-E5E3-4EC6-B364-1916845633A6}"/>
              </a:ext>
            </a:extLst>
          </p:cNvPr>
          <p:cNvSpPr txBox="1"/>
          <p:nvPr/>
        </p:nvSpPr>
        <p:spPr>
          <a:xfrm>
            <a:off x="2157752" y="764704"/>
            <a:ext cx="91228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Para que funcione correctamente necesita atributos: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D0281C-D93D-4B4C-AF29-C69AA8578309}"/>
              </a:ext>
            </a:extLst>
          </p:cNvPr>
          <p:cNvSpPr txBox="1"/>
          <p:nvPr/>
        </p:nvSpPr>
        <p:spPr>
          <a:xfrm>
            <a:off x="2182142" y="1276590"/>
            <a:ext cx="9217024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err="1"/>
              <a:t>href</a:t>
            </a:r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target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err="1"/>
              <a:t>Title</a:t>
            </a:r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err="1"/>
              <a:t>Accesskey</a:t>
            </a:r>
            <a:endParaRPr lang="es-ES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4A87AA0-F4EF-4100-B9C3-D35BE17233AF}"/>
              </a:ext>
            </a:extLst>
          </p:cNvPr>
          <p:cNvSpPr txBox="1"/>
          <p:nvPr/>
        </p:nvSpPr>
        <p:spPr>
          <a:xfrm>
            <a:off x="2289464" y="3545721"/>
            <a:ext cx="8991112" cy="1323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La especificación de HTML5 ahora permite que a encierre bloques enteros de contenido (con elementos como &lt;p&gt;, &lt;</a:t>
            </a:r>
            <a:r>
              <a:rPr lang="es-ES" sz="2000" dirty="0" err="1"/>
              <a:t>section</a:t>
            </a:r>
            <a:r>
              <a:rPr lang="es-ES" sz="2000" dirty="0"/>
              <a:t>&gt; y &lt;</a:t>
            </a:r>
            <a:r>
              <a:rPr lang="es-ES" sz="2000" dirty="0" err="1"/>
              <a:t>article</a:t>
            </a:r>
            <a:r>
              <a:rPr lang="es-ES" sz="2000" dirty="0"/>
              <a:t>&gt;, anteriormente considerados "de nivel de bloque"), siempre que no presenten ningún elemento interactivo como botones u otros vínculos.</a:t>
            </a:r>
          </a:p>
        </p:txBody>
      </p:sp>
    </p:spTree>
    <p:extLst>
      <p:ext uri="{BB962C8B-B14F-4D97-AF65-F5344CB8AC3E}">
        <p14:creationId xmlns:p14="http://schemas.microsoft.com/office/powerpoint/2010/main" val="357132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ENLACES DE HIPERTEXTO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rId2" action="ppaction://hlinksldjump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C9F5BD6-310D-48ED-9908-5154C8DB1E74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+mj-lt"/>
              </a:rPr>
              <a:t>href</a:t>
            </a:r>
            <a:endParaRPr lang="es-ES" sz="2400" b="1" dirty="0">
              <a:latin typeface="+mj-l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BC3EA2-E5E3-4EC6-B364-1916845633A6}"/>
              </a:ext>
            </a:extLst>
          </p:cNvPr>
          <p:cNvSpPr txBox="1"/>
          <p:nvPr/>
        </p:nvSpPr>
        <p:spPr>
          <a:xfrm>
            <a:off x="2063552" y="1259175"/>
            <a:ext cx="921702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Es un atributo imprescindible, y contendrá el destino del enlace. Este destino puede ser: </a:t>
            </a:r>
          </a:p>
          <a:p>
            <a:pPr marL="342900" indent="-34290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s-ES" sz="2400" b="1" dirty="0"/>
              <a:t>Local a la página</a:t>
            </a:r>
            <a:r>
              <a:rPr lang="es-ES" sz="2400" dirty="0"/>
              <a:t> – dentro de la dirección debemos incluir el símbolo # y el id de la etiqueta a donde direccionamos el enlace (#inicio). Se denominan anclas internas.</a:t>
            </a:r>
          </a:p>
          <a:p>
            <a:pPr marL="342900" indent="-34290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s-ES" sz="2400" b="1" dirty="0"/>
              <a:t>Local al sitio web </a:t>
            </a:r>
            <a:r>
              <a:rPr lang="es-ES" sz="2400" dirty="0"/>
              <a:t>– son enlaces a páginas dentro del mismo sitio web, con lo que la dirección es relativa al sitio (contacto.html) </a:t>
            </a:r>
          </a:p>
          <a:p>
            <a:pPr marL="342900" indent="-34290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s-ES" sz="2400" b="1" dirty="0"/>
              <a:t>Externas al sitio web</a:t>
            </a:r>
            <a:r>
              <a:rPr lang="es-ES" sz="2400" dirty="0"/>
              <a:t> – aquí debemos incluir la </a:t>
            </a:r>
            <a:r>
              <a:rPr lang="es-ES" sz="2400" dirty="0" err="1"/>
              <a:t>url</a:t>
            </a:r>
            <a:r>
              <a:rPr lang="es-ES" sz="2400" dirty="0"/>
              <a:t> completa y el protocolo que </a:t>
            </a:r>
            <a:r>
              <a:rPr lang="es-ES" sz="2400" dirty="0" err="1"/>
              <a:t>seutilizará</a:t>
            </a:r>
            <a:r>
              <a:rPr lang="es-ES" sz="2400" dirty="0"/>
              <a:t> para llegar a ellas (http://google.es) </a:t>
            </a:r>
          </a:p>
        </p:txBody>
      </p:sp>
    </p:spTree>
    <p:extLst>
      <p:ext uri="{BB962C8B-B14F-4D97-AF65-F5344CB8AC3E}">
        <p14:creationId xmlns:p14="http://schemas.microsoft.com/office/powerpoint/2010/main" val="24279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ENLACES DE HIPERTEXTO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" action="ppaction://noaction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BC3EA2-E5E3-4EC6-B364-1916845633A6}"/>
              </a:ext>
            </a:extLst>
          </p:cNvPr>
          <p:cNvSpPr txBox="1"/>
          <p:nvPr/>
        </p:nvSpPr>
        <p:spPr>
          <a:xfrm>
            <a:off x="2063552" y="764704"/>
            <a:ext cx="9217024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s-ES" sz="2400" b="1" dirty="0"/>
              <a:t>A un email </a:t>
            </a:r>
            <a:r>
              <a:rPr lang="es-ES" sz="2400" dirty="0"/>
              <a:t>– se indica una dirección de correo, y el sistema inicia el gestor de correo electrónico que tengamos activado en nuestro equipo. El enlace se hace incorporando </a:t>
            </a:r>
            <a:r>
              <a:rPr lang="es-ES" sz="2400" dirty="0" err="1"/>
              <a:t>mailto</a:t>
            </a:r>
            <a:r>
              <a:rPr lang="es-ES" sz="2400" dirty="0"/>
              <a:t> (‘mailto:email@algo.es’) </a:t>
            </a:r>
          </a:p>
          <a:p>
            <a:pPr marL="342900" indent="-34290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s-ES" sz="2400" b="1" dirty="0"/>
              <a:t>A un fichero </a:t>
            </a:r>
            <a:r>
              <a:rPr lang="es-ES" sz="2400" dirty="0"/>
              <a:t>– cuando se quiere abrir un archivo (</a:t>
            </a:r>
            <a:r>
              <a:rPr lang="es-ES" sz="2400" dirty="0" err="1"/>
              <a:t>pdf</a:t>
            </a:r>
            <a:r>
              <a:rPr lang="es-ES" sz="2400" dirty="0"/>
              <a:t>, imagen, </a:t>
            </a:r>
            <a:r>
              <a:rPr lang="es-ES" sz="2400" dirty="0" err="1"/>
              <a:t>etc</a:t>
            </a:r>
            <a:r>
              <a:rPr lang="es-ES" sz="2400" dirty="0"/>
              <a:t>), se indica en la </a:t>
            </a:r>
            <a:r>
              <a:rPr lang="es-ES" sz="2400" dirty="0" err="1"/>
              <a:t>url</a:t>
            </a:r>
            <a:r>
              <a:rPr lang="es-ES" sz="2400" dirty="0"/>
              <a:t> la ubicación y el nombre del archivo a abrir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BC8A9E-D53D-4756-896B-9B950ECF6E01}"/>
              </a:ext>
            </a:extLst>
          </p:cNvPr>
          <p:cNvSpPr txBox="1"/>
          <p:nvPr/>
        </p:nvSpPr>
        <p:spPr>
          <a:xfrm>
            <a:off x="2927648" y="3824066"/>
            <a:ext cx="7488832" cy="1200329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Hola, disfruta de estos 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&lt;a</a:t>
            </a:r>
            <a:r>
              <a:rPr lang="es-ES" sz="2400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0" i="0" dirty="0" err="1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ES" sz="2400" b="0" i="0" dirty="0">
                <a:solidFill>
                  <a:srgbClr val="660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2400" b="0" i="0" dirty="0">
                <a:solidFill>
                  <a:srgbClr val="0088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"https://www.picuino.com/"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tutoriales sobre HTML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&lt;/a&gt;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 HTMLQuick.com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endParaRPr lang="it-IT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1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0" y="0"/>
            <a:ext cx="1547664" cy="6858000"/>
            <a:chOff x="0" y="0"/>
            <a:chExt cx="1547664" cy="6858000"/>
          </a:xfrm>
        </p:grpSpPr>
        <p:sp>
          <p:nvSpPr>
            <p:cNvPr id="6" name="5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17848" cy="6480720"/>
          </a:xfrm>
        </p:spPr>
        <p:txBody>
          <a:bodyPr vert="vert270"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ÍNDICE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684330472"/>
              </p:ext>
            </p:extLst>
          </p:nvPr>
        </p:nvGraphicFramePr>
        <p:xfrm>
          <a:off x="1547664" y="146472"/>
          <a:ext cx="6912768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6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ENLACES DE HIPERTEXTO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" action="ppaction://noaction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C9F5BD6-310D-48ED-9908-5154C8DB1E74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target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BC3EA2-E5E3-4EC6-B364-1916845633A6}"/>
              </a:ext>
            </a:extLst>
          </p:cNvPr>
          <p:cNvSpPr txBox="1"/>
          <p:nvPr/>
        </p:nvSpPr>
        <p:spPr>
          <a:xfrm>
            <a:off x="2063552" y="908720"/>
            <a:ext cx="92170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Permite abrir el enlace en otra ventana (‘target: _</a:t>
            </a:r>
            <a:r>
              <a:rPr lang="es-ES" sz="2400" dirty="0" err="1"/>
              <a:t>blank</a:t>
            </a:r>
            <a:r>
              <a:rPr lang="es-ES" sz="2400" dirty="0"/>
              <a:t>’), en la misma _</a:t>
            </a:r>
            <a:r>
              <a:rPr lang="es-ES" sz="2400" dirty="0" err="1"/>
              <a:t>self</a:t>
            </a:r>
            <a:r>
              <a:rPr lang="es-ES" sz="2400" dirty="0"/>
              <a:t>, _top en la parte superior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D805474-EB15-402C-96EC-6A466E8B4886}"/>
              </a:ext>
            </a:extLst>
          </p:cNvPr>
          <p:cNvSpPr txBox="1"/>
          <p:nvPr/>
        </p:nvSpPr>
        <p:spPr>
          <a:xfrm>
            <a:off x="2373776" y="1480099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+mj-lt"/>
              </a:rPr>
              <a:t>title</a:t>
            </a:r>
            <a:endParaRPr lang="es-ES" sz="2400" b="1" dirty="0"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8F65B3-17B0-44B0-A9E4-0F364CCBC5FA}"/>
              </a:ext>
            </a:extLst>
          </p:cNvPr>
          <p:cNvSpPr txBox="1"/>
          <p:nvPr/>
        </p:nvSpPr>
        <p:spPr>
          <a:xfrm>
            <a:off x="2063552" y="2103239"/>
            <a:ext cx="92170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Permite mostrar un texto descriptivo que se mostrará al pasar el cursor por encima (‘</a:t>
            </a:r>
            <a:r>
              <a:rPr lang="es-ES" sz="2400" dirty="0" err="1"/>
              <a:t>title</a:t>
            </a:r>
            <a:r>
              <a:rPr lang="es-ES" sz="2400" dirty="0"/>
              <a:t>: Ir a la página principal’). Este atributo se puede usar otros elementos.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628E430-F515-4808-80DA-1670E86AAAD3}"/>
              </a:ext>
            </a:extLst>
          </p:cNvPr>
          <p:cNvSpPr txBox="1"/>
          <p:nvPr/>
        </p:nvSpPr>
        <p:spPr>
          <a:xfrm>
            <a:off x="2354666" y="3283515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latin typeface="+mj-lt"/>
              </a:rPr>
              <a:t>Accesskey</a:t>
            </a:r>
            <a:endParaRPr lang="es-ES" sz="2400" b="1" dirty="0">
              <a:latin typeface="+mj-lt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60C269-E981-4D38-9062-DA742300DF1D}"/>
              </a:ext>
            </a:extLst>
          </p:cNvPr>
          <p:cNvSpPr txBox="1"/>
          <p:nvPr/>
        </p:nvSpPr>
        <p:spPr>
          <a:xfrm>
            <a:off x="2044442" y="3906655"/>
            <a:ext cx="9217024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Especifica una tecla de acceso directo para activar o enfocar un elemento.</a:t>
            </a:r>
          </a:p>
          <a:p>
            <a:pPr algn="just"/>
            <a:r>
              <a:rPr lang="es-ES" sz="2400" dirty="0"/>
              <a:t>Dependiendo del navegador usado la combinación de teclas varía</a:t>
            </a:r>
          </a:p>
          <a:p>
            <a:pPr algn="just"/>
            <a:r>
              <a:rPr lang="es-ES" sz="2400" dirty="0"/>
              <a:t>Explorer [Alt] + </a:t>
            </a:r>
            <a:r>
              <a:rPr lang="es-ES" sz="2400" dirty="0" err="1"/>
              <a:t>accesskey</a:t>
            </a:r>
            <a:endParaRPr lang="es-ES" sz="2400" dirty="0"/>
          </a:p>
          <a:p>
            <a:pPr algn="just"/>
            <a:r>
              <a:rPr lang="es-ES" sz="2400" dirty="0"/>
              <a:t>Chrome [Alt] + </a:t>
            </a:r>
            <a:r>
              <a:rPr lang="es-ES" sz="2400" dirty="0" err="1"/>
              <a:t>accesskey</a:t>
            </a:r>
            <a:endParaRPr lang="es-ES" sz="2400" dirty="0"/>
          </a:p>
          <a:p>
            <a:pPr algn="just"/>
            <a:r>
              <a:rPr lang="es-ES" sz="2400" dirty="0"/>
              <a:t>Firefox [Alt] [Shift] + </a:t>
            </a:r>
            <a:r>
              <a:rPr lang="es-ES" sz="2400" dirty="0" err="1"/>
              <a:t>accesskey</a:t>
            </a:r>
            <a:endParaRPr lang="es-ES" sz="2400" dirty="0"/>
          </a:p>
          <a:p>
            <a:pPr algn="just"/>
            <a:r>
              <a:rPr lang="es-ES" sz="2400" dirty="0"/>
              <a:t>Safari [Alt] + </a:t>
            </a:r>
            <a:r>
              <a:rPr lang="es-ES" sz="2400" dirty="0" err="1"/>
              <a:t>accesskey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31216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ENLACES DE HIPERTEXTO</a:t>
            </a:r>
            <a:endParaRPr lang="es-ES" dirty="0"/>
          </a:p>
        </p:txBody>
      </p:sp>
      <p:pic>
        <p:nvPicPr>
          <p:cNvPr id="15" name="Imagen 14">
            <a:hlinkClick r:id="rId2" action="ppaction://hlinksldjump"/>
            <a:extLst>
              <a:ext uri="{FF2B5EF4-FFF2-40B4-BE49-F238E27FC236}">
                <a16:creationId xmlns:a16="http://schemas.microsoft.com/office/drawing/2014/main" id="{C3702641-FFDE-487E-9963-5555F62DFA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8" y="6007086"/>
            <a:ext cx="650250" cy="65025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3C989A3-CA2B-4CEC-8375-4FCD81833AB4}"/>
              </a:ext>
            </a:extLst>
          </p:cNvPr>
          <p:cNvSpPr txBox="1"/>
          <p:nvPr/>
        </p:nvSpPr>
        <p:spPr>
          <a:xfrm>
            <a:off x="3215680" y="1751325"/>
            <a:ext cx="7488832" cy="3785652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s-ES" sz="2400" b="0" i="0" dirty="0">
                <a:solidFill>
                  <a:srgbClr val="F8F8F2"/>
                </a:solidFill>
                <a:effectLst/>
                <a:latin typeface="Source Code Pro" panose="020B0604020202020204" pitchFamily="49" charset="0"/>
              </a:rPr>
              <a:t> </a:t>
            </a:r>
          </a:p>
          <a:p>
            <a:pPr algn="l" fontAlgn="base"/>
            <a:r>
              <a:rPr lang="es-ES" sz="2400" b="0" i="0" dirty="0">
                <a:solidFill>
                  <a:srgbClr val="75715E"/>
                </a:solidFill>
                <a:effectLst/>
                <a:latin typeface="inherit"/>
              </a:rPr>
              <a:t>&lt;!-- En el navegador Google Chrome presiona las teclas ALT + h te enviará al home del Blog --&gt;</a:t>
            </a:r>
            <a:endParaRPr lang="es-ES" sz="2400" b="0" i="0" dirty="0">
              <a:solidFill>
                <a:srgbClr val="F8F8F2"/>
              </a:solidFill>
              <a:effectLst/>
              <a:latin typeface="Source Code Pro" panose="020B0604020202020204" pitchFamily="49" charset="0"/>
            </a:endParaRPr>
          </a:p>
          <a:p>
            <a:pPr algn="l" fontAlgn="base"/>
            <a:r>
              <a:rPr lang="es-ES" sz="2400" b="0" i="0" dirty="0">
                <a:effectLst/>
                <a:latin typeface="inherit"/>
              </a:rPr>
              <a:t>&lt;a </a:t>
            </a:r>
            <a:r>
              <a:rPr lang="es-ES" sz="2400" b="0" i="0" dirty="0" err="1">
                <a:effectLst/>
                <a:latin typeface="inherit"/>
              </a:rPr>
              <a:t>href</a:t>
            </a:r>
            <a:r>
              <a:rPr lang="es-ES" sz="2400" b="0" i="0" dirty="0">
                <a:effectLst/>
                <a:latin typeface="inherit"/>
              </a:rPr>
              <a:t>="https://blog.nubecolectiva.com" </a:t>
            </a:r>
            <a:r>
              <a:rPr lang="es-ES" sz="2400" b="0" i="0" dirty="0" err="1">
                <a:effectLst/>
                <a:latin typeface="inherit"/>
              </a:rPr>
              <a:t>accesskey</a:t>
            </a:r>
            <a:r>
              <a:rPr lang="es-ES" sz="2400" b="0" i="0" dirty="0">
                <a:effectLst/>
                <a:latin typeface="inherit"/>
              </a:rPr>
              <a:t>="h"&gt;Home&lt;/a&gt;&lt;</a:t>
            </a:r>
            <a:r>
              <a:rPr lang="es-ES" sz="2400" b="0" i="0" dirty="0" err="1">
                <a:effectLst/>
                <a:latin typeface="inherit"/>
              </a:rPr>
              <a:t>br</a:t>
            </a:r>
            <a:r>
              <a:rPr lang="es-ES" sz="2400" b="0" i="0" dirty="0">
                <a:effectLst/>
                <a:latin typeface="inherit"/>
              </a:rPr>
              <a:t>&gt;</a:t>
            </a:r>
            <a:endParaRPr lang="es-ES" sz="2400" b="0" i="0" dirty="0">
              <a:effectLst/>
              <a:latin typeface="Source Code Pro" panose="020B0604020202020204" pitchFamily="49" charset="0"/>
            </a:endParaRPr>
          </a:p>
          <a:p>
            <a:pPr algn="l" fontAlgn="base"/>
            <a:r>
              <a:rPr lang="es-ES" sz="2400" b="0" i="0" dirty="0">
                <a:solidFill>
                  <a:srgbClr val="F8F8F2"/>
                </a:solidFill>
                <a:effectLst/>
                <a:latin typeface="Source Code Pro" panose="020B0604020202020204" pitchFamily="49" charset="0"/>
              </a:rPr>
              <a:t> </a:t>
            </a:r>
          </a:p>
          <a:p>
            <a:pPr algn="l" fontAlgn="base"/>
            <a:r>
              <a:rPr lang="es-ES" sz="2400" b="0" i="0" dirty="0">
                <a:solidFill>
                  <a:srgbClr val="75715E"/>
                </a:solidFill>
                <a:effectLst/>
                <a:latin typeface="inherit"/>
              </a:rPr>
              <a:t>&lt;!-- En el navegador Google Chrome presiona las teclas ALT + g te enviará a la página del buscador Google --&gt;</a:t>
            </a:r>
            <a:endParaRPr lang="es-ES" sz="2400" b="0" i="0" dirty="0">
              <a:solidFill>
                <a:srgbClr val="F8F8F2"/>
              </a:solidFill>
              <a:effectLst/>
              <a:latin typeface="Source Code Pro" panose="020B0604020202020204" pitchFamily="49" charset="0"/>
            </a:endParaRPr>
          </a:p>
          <a:p>
            <a:pPr algn="l" fontAlgn="base"/>
            <a:r>
              <a:rPr lang="es-ES" sz="2400" b="0" i="0" dirty="0">
                <a:effectLst/>
                <a:latin typeface="inherit"/>
              </a:rPr>
              <a:t>&lt;a </a:t>
            </a:r>
            <a:r>
              <a:rPr lang="es-ES" sz="2400" b="0" i="0" dirty="0" err="1">
                <a:effectLst/>
                <a:latin typeface="inherit"/>
              </a:rPr>
              <a:t>href</a:t>
            </a:r>
            <a:r>
              <a:rPr lang="es-ES" sz="2400" b="0" i="0" dirty="0">
                <a:effectLst/>
                <a:latin typeface="inherit"/>
              </a:rPr>
              <a:t>="https://www.google.com" </a:t>
            </a:r>
            <a:r>
              <a:rPr lang="es-ES" sz="2400" b="0" i="0" dirty="0" err="1">
                <a:effectLst/>
                <a:latin typeface="inherit"/>
              </a:rPr>
              <a:t>accesskey</a:t>
            </a:r>
            <a:r>
              <a:rPr lang="es-ES" sz="2400" b="0" i="0" dirty="0">
                <a:effectLst/>
                <a:latin typeface="inherit"/>
              </a:rPr>
              <a:t>="c"&gt;Google&lt;/a&gt;</a:t>
            </a:r>
            <a:endParaRPr lang="es-ES" sz="2400" b="0" i="0" dirty="0">
              <a:effectLst/>
              <a:latin typeface="Source Code Pro" panose="020B0604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0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de TEXTO.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 &lt;b&gt; &lt;/b&gt;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93AC1E-DC4A-4B65-802F-A6F4FE5676F2}"/>
              </a:ext>
            </a:extLst>
          </p:cNvPr>
          <p:cNvSpPr txBox="1"/>
          <p:nvPr/>
        </p:nvSpPr>
        <p:spPr>
          <a:xfrm>
            <a:off x="2970141" y="1412776"/>
            <a:ext cx="8037549" cy="47551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Texto en negrita, carece de valor semántico y se utiliza para realzar el contenido.</a:t>
            </a:r>
          </a:p>
          <a:p>
            <a:pPr algn="just">
              <a:spcAft>
                <a:spcPts val="600"/>
              </a:spcAft>
            </a:pPr>
            <a:r>
              <a:rPr lang="es-ES" sz="2400" dirty="0"/>
              <a:t>Evidentemente esto se puede conseguir también mediante CSS.</a:t>
            </a:r>
          </a:p>
          <a:p>
            <a:pPr algn="just">
              <a:spcAft>
                <a:spcPts val="600"/>
              </a:spcAft>
            </a:pPr>
            <a:r>
              <a:rPr lang="es-ES" sz="2400" dirty="0"/>
              <a:t>Su propósito es llamar la atención del lector al texto que contiene sin ninguna otra implicación.</a:t>
            </a:r>
          </a:p>
          <a:p>
            <a:pPr algn="just">
              <a:spcAft>
                <a:spcPts val="600"/>
              </a:spcAft>
            </a:pPr>
            <a:r>
              <a:rPr lang="es-ES" sz="2400" dirty="0"/>
              <a:t>Podrás encontrar normalmente al elemento &lt;b&gt; etiquetando palabras clave, marcas o productos, nombres de personas, el texto inicial en una frase o la entradilla de un artículo. Asimismo, es normal que el texto dentro del elemento &lt;b&gt; sea representado en estilo de fuente negrita, por convenciones tipográficas.</a:t>
            </a:r>
          </a:p>
        </p:txBody>
      </p:sp>
      <p:pic>
        <p:nvPicPr>
          <p:cNvPr id="1028" name="Picture 4" descr="3D model HTML 2 Logo v1 001 VR / AR / low-poly | CGTrader">
            <a:extLst>
              <a:ext uri="{FF2B5EF4-FFF2-40B4-BE49-F238E27FC236}">
                <a16:creationId xmlns:a16="http://schemas.microsoft.com/office/drawing/2014/main" id="{E1326238-6D5F-4CC4-BFF2-54456AEB9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8" t="15224" r="24296" b="15755"/>
          <a:stretch/>
        </p:blipFill>
        <p:spPr bwMode="auto">
          <a:xfrm>
            <a:off x="2027292" y="1700808"/>
            <a:ext cx="692967" cy="9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de TEXTO.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 &lt;b&gt; &lt;/b&gt;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6648A7-1FA0-462D-9BDE-0F8788CE416B}"/>
              </a:ext>
            </a:extLst>
          </p:cNvPr>
          <p:cNvSpPr txBox="1"/>
          <p:nvPr/>
        </p:nvSpPr>
        <p:spPr>
          <a:xfrm>
            <a:off x="2167640" y="1052736"/>
            <a:ext cx="8991112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Se debería tener en cuenta que el elemento &lt;b&gt; no provee ningún tipo de énfasis o importancia al texto que envuelve. Para lograr estos efectos los elementos &lt;em&gt; y &lt;strong&gt; son más apropiados.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819AA2-3970-4714-AB81-748776AEE845}"/>
              </a:ext>
            </a:extLst>
          </p:cNvPr>
          <p:cNvSpPr txBox="1"/>
          <p:nvPr/>
        </p:nvSpPr>
        <p:spPr>
          <a:xfrm>
            <a:off x="2495600" y="2420888"/>
            <a:ext cx="8496944" cy="3046988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Esas estadísticas son mejores que las del mismo cuatrimestre del año pasado, cuando 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&lt;b&gt;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Samsung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&lt;/b&gt;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producía 92.5 millones de unidades para el 24.5% del mercado.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&lt;p&gt;&lt;b&gt;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Nokia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&lt;/b&gt;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quien fuera una vez el líder del mercado siguió viendo cómo el pasado se escurría, mientras la producción de móviles del primer cuatrimestre caía a 61.9 millones de unidades, contra 82.7 millones de unidades en el mismo cuatrimestre del año pasado.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89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de TEXTO.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&lt;strong&gt; &lt;/strong&gt;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93AC1E-DC4A-4B65-802F-A6F4FE5676F2}"/>
              </a:ext>
            </a:extLst>
          </p:cNvPr>
          <p:cNvSpPr txBox="1"/>
          <p:nvPr/>
        </p:nvSpPr>
        <p:spPr>
          <a:xfrm>
            <a:off x="2970141" y="1124744"/>
            <a:ext cx="8037549" cy="2754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Texto en negrita, pero con el valor semántico de reforzamiento del texto.</a:t>
            </a:r>
          </a:p>
          <a:p>
            <a:pPr algn="just">
              <a:spcAft>
                <a:spcPts val="600"/>
              </a:spcAft>
            </a:pPr>
            <a:r>
              <a:rPr lang="es-ES" sz="2400" dirty="0"/>
              <a:t>El elemento &lt;strong&gt;  provee importancia, seriedad o urgencia al texto que contiene. Por lo tanto, se vuelve útil para distinguir la parte importante o seria de un encabezado o párrafo, o para encerrar texto que el autor necesita que sea </a:t>
            </a:r>
            <a:r>
              <a:rPr lang="es-ES" sz="2400" dirty="0" err="1"/>
              <a:t>leido</a:t>
            </a:r>
            <a:r>
              <a:rPr lang="es-ES" sz="2400" dirty="0"/>
              <a:t> primero o con urgencia.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BDD2D85-3F93-48C4-AF44-739968B7F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268760"/>
            <a:ext cx="953563" cy="9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82CD3F1-96B0-409A-A277-004A28345BD5}"/>
              </a:ext>
            </a:extLst>
          </p:cNvPr>
          <p:cNvSpPr txBox="1"/>
          <p:nvPr/>
        </p:nvSpPr>
        <p:spPr>
          <a:xfrm>
            <a:off x="2167640" y="4501569"/>
            <a:ext cx="8991112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Los contenidos del elemento &lt;strong&gt;  son tradicionalmente representados por los navegadores con texto en </a:t>
            </a:r>
            <a:r>
              <a:rPr lang="es-ES" sz="2000" b="1" dirty="0"/>
              <a:t>negrita</a:t>
            </a:r>
            <a:r>
              <a:rPr lang="es-ES" sz="2000" dirty="0"/>
              <a:t>. Sin embargo, esta conducta puede ser alterada mediante hojas de estilos.</a:t>
            </a:r>
          </a:p>
        </p:txBody>
      </p:sp>
    </p:spTree>
    <p:extLst>
      <p:ext uri="{BB962C8B-B14F-4D97-AF65-F5344CB8AC3E}">
        <p14:creationId xmlns:p14="http://schemas.microsoft.com/office/powerpoint/2010/main" val="3306221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de TEXTO.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&lt;strong&gt; &lt;/strong&gt;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819AA2-3970-4714-AB81-748776AEE845}"/>
              </a:ext>
            </a:extLst>
          </p:cNvPr>
          <p:cNvSpPr txBox="1"/>
          <p:nvPr/>
        </p:nvSpPr>
        <p:spPr>
          <a:xfrm>
            <a:off x="2495600" y="908720"/>
            <a:ext cx="8496944" cy="4524315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&lt;h1&gt;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Cosmos: Un viaje personal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&lt;h2&gt;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Episodio 8: 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&lt;strong&gt;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Viajes en el espacio y el tiempo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&lt;/strong&gt;&lt;/h2&gt;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0000"/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Ideas acerca del tiempo y del espacio son exploradas en los cambios que las constelaciones sufren a través del tiempo, los corrimientos al rojo y al azul medidos en los objetos interestelares, la dilatación del tiempo en la teoría de la relatividad de Albert Einstein, los diseños de Leonardo da Vinci y de una nave espacial que pueda viajar a una velocidad cercana a la de la luz, el viaje en el tiempo y sus hipotéticos efectos en la historia de la humanidad, los orígenes del Sistema Solar, la historia de la vida, y la inmensidad del espacio.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9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de TEXTO.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&lt;cite&gt;  &lt;/cite&gt;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93AC1E-DC4A-4B65-802F-A6F4FE5676F2}"/>
              </a:ext>
            </a:extLst>
          </p:cNvPr>
          <p:cNvSpPr txBox="1"/>
          <p:nvPr/>
        </p:nvSpPr>
        <p:spPr>
          <a:xfrm>
            <a:off x="2970141" y="1412776"/>
            <a:ext cx="803754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Usado para el título de una obra, un documento o un evento, por lo tanto aporta valor semántico. Por defecto pone el texto en cursiva.</a:t>
            </a:r>
          </a:p>
        </p:txBody>
      </p:sp>
      <p:pic>
        <p:nvPicPr>
          <p:cNvPr id="1028" name="Picture 4" descr="3D model HTML 2 Logo v1 001 VR / AR / low-poly | CGTrader">
            <a:extLst>
              <a:ext uri="{FF2B5EF4-FFF2-40B4-BE49-F238E27FC236}">
                <a16:creationId xmlns:a16="http://schemas.microsoft.com/office/drawing/2014/main" id="{E1326238-6D5F-4CC4-BFF2-54456AEB9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8" t="15224" r="24296" b="15755"/>
          <a:stretch/>
        </p:blipFill>
        <p:spPr bwMode="auto">
          <a:xfrm>
            <a:off x="2027292" y="1412776"/>
            <a:ext cx="692967" cy="9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6527B0F-BC32-4CE1-A8AD-7DEF5DD4C748}"/>
              </a:ext>
            </a:extLst>
          </p:cNvPr>
          <p:cNvSpPr txBox="1"/>
          <p:nvPr/>
        </p:nvSpPr>
        <p:spPr>
          <a:xfrm>
            <a:off x="2167640" y="3205425"/>
            <a:ext cx="8991112" cy="19389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En versiones previas de HTML, el elemento &lt;cite&gt;  podía ser usado para encerrar al nombre de una persona. HTML5 considera a esta práctica obsoleta y, por lo tanto, su implementación no es aconsejable.</a:t>
            </a:r>
          </a:p>
          <a:p>
            <a:pPr algn="just">
              <a:lnSpc>
                <a:spcPts val="2400"/>
              </a:lnSpc>
            </a:pPr>
            <a:r>
              <a:rPr lang="es-ES" sz="2000" dirty="0"/>
              <a:t>El elemento cite no está diseñado para citar partes de una obra, sino sólo a su nombre. Para citar una parte de una obra se cuenta con los elementos &lt;q&gt; y &lt;blockquote&gt;.</a:t>
            </a:r>
          </a:p>
        </p:txBody>
      </p:sp>
    </p:spTree>
    <p:extLst>
      <p:ext uri="{BB962C8B-B14F-4D97-AF65-F5344CB8AC3E}">
        <p14:creationId xmlns:p14="http://schemas.microsoft.com/office/powerpoint/2010/main" val="61294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de TEXTO.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&lt;cite&gt;  &lt;/cite&gt;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819AA2-3970-4714-AB81-748776AEE845}"/>
              </a:ext>
            </a:extLst>
          </p:cNvPr>
          <p:cNvSpPr txBox="1"/>
          <p:nvPr/>
        </p:nvSpPr>
        <p:spPr>
          <a:xfrm>
            <a:off x="2517792" y="1772816"/>
            <a:ext cx="8496944" cy="1569660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Cuatro años </a:t>
            </a:r>
            <a:r>
              <a:rPr lang="es-E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despuñes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Asimov añadió aún otra secuela, 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&lt;cite&gt;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Fundación y Tierra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&lt;/cite&gt;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(1986), la cual fue seguida por las precuelas 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&lt;cite&gt;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Preludio a la Fundación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&lt;/cite&gt;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(1988) y 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&lt;cite&gt;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Hacia la Fundación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&lt;/cite&gt;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(1993).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de TEXTO.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&lt;q&gt;&lt;/q&gt;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93AC1E-DC4A-4B65-802F-A6F4FE5676F2}"/>
              </a:ext>
            </a:extLst>
          </p:cNvPr>
          <p:cNvSpPr txBox="1"/>
          <p:nvPr/>
        </p:nvSpPr>
        <p:spPr>
          <a:xfrm>
            <a:off x="2970141" y="1412776"/>
            <a:ext cx="803754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Usado para el título de una obra, un documento o un evento, por lo tanto aporta valor semántico. Por defecto pone el texto en cursiva.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527B0F-BC32-4CE1-A8AD-7DEF5DD4C748}"/>
              </a:ext>
            </a:extLst>
          </p:cNvPr>
          <p:cNvSpPr txBox="1"/>
          <p:nvPr/>
        </p:nvSpPr>
        <p:spPr>
          <a:xfrm>
            <a:off x="2167640" y="3205425"/>
            <a:ext cx="8991112" cy="22467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El elemento &lt;q&gt; permite a los autores insertar citas en forma de líneas cortas de texto, a diferencia de &lt;blockquote&gt; que permite citar bloques de contenido. Asimismo, el recurso de donde se ha </a:t>
            </a:r>
            <a:r>
              <a:rPr lang="es-ES" sz="2000" dirty="0" err="1"/>
              <a:t>extraido</a:t>
            </a:r>
            <a:r>
              <a:rPr lang="es-ES" sz="2000" dirty="0"/>
              <a:t> la cita puede ser especificado en el atributo cite, al proveer su URL.</a:t>
            </a:r>
          </a:p>
          <a:p>
            <a:pPr algn="just">
              <a:lnSpc>
                <a:spcPts val="2400"/>
              </a:lnSpc>
            </a:pPr>
            <a:r>
              <a:rPr lang="es-ES" sz="2000" dirty="0"/>
              <a:t>En la mayoría de los casos, los navegadores agregarán automáticamente comillas alrededor del contenido de este elemento, tal como lo requiere la especificación de HTML5.</a:t>
            </a:r>
          </a:p>
        </p:txBody>
      </p:sp>
      <p:pic>
        <p:nvPicPr>
          <p:cNvPr id="1026" name="Picture 2" descr="3D model HTML 4 Logo v1 001 VR / AR / low-poly | CGTrader">
            <a:extLst>
              <a:ext uri="{FF2B5EF4-FFF2-40B4-BE49-F238E27FC236}">
                <a16:creationId xmlns:a16="http://schemas.microsoft.com/office/drawing/2014/main" id="{452BDA2B-7CCA-44DC-BE1C-46F27161C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9" t="16736" r="22784" b="16736"/>
          <a:stretch/>
        </p:blipFill>
        <p:spPr bwMode="auto">
          <a:xfrm>
            <a:off x="2135560" y="1556489"/>
            <a:ext cx="714263" cy="92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40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7679</TotalTime>
  <Words>2053</Words>
  <Application>Microsoft Office PowerPoint</Application>
  <PresentationFormat>Panorámica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inherit</vt:lpstr>
      <vt:lpstr>Source Code Pro</vt:lpstr>
      <vt:lpstr>Tema de Office</vt:lpstr>
      <vt:lpstr>HTML TITULOS Y LISTAS</vt:lpstr>
      <vt:lpstr>ÍNDICE</vt:lpstr>
      <vt:lpstr>Contenedores de TEXTO.</vt:lpstr>
      <vt:lpstr>Contenedores de TEXTO.</vt:lpstr>
      <vt:lpstr>Contenedores de TEXTO.</vt:lpstr>
      <vt:lpstr>Contenedores de TEXTO.</vt:lpstr>
      <vt:lpstr>Contenedores de TEXTO.</vt:lpstr>
      <vt:lpstr>Contenedores de TEXTO.</vt:lpstr>
      <vt:lpstr>Contenedores de TEXTO.</vt:lpstr>
      <vt:lpstr>Contenedores de TEXTO.</vt:lpstr>
      <vt:lpstr>Contenedores de TEXTO.</vt:lpstr>
      <vt:lpstr>Contenedores de TEXTO.</vt:lpstr>
      <vt:lpstr>Contenedores de TEXTO.</vt:lpstr>
      <vt:lpstr>Contenedores de TEXTO.</vt:lpstr>
      <vt:lpstr>Contenedores de TEXTO.</vt:lpstr>
      <vt:lpstr>ENLACES DE HIPERTEXTO</vt:lpstr>
      <vt:lpstr>ENLACES DE HIPERTEXTO</vt:lpstr>
      <vt:lpstr>ENLACES DE HIPERTEXTO</vt:lpstr>
      <vt:lpstr>ENLACES DE HIPERTEXTO</vt:lpstr>
      <vt:lpstr>ENLACES DE HIPERTEXTO</vt:lpstr>
      <vt:lpstr>ENLACES DE HIPERTEXTO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Competencias TIC y trabajo en equipo en entornos virtuales</dc:title>
  <dc:creator>Alumno</dc:creator>
  <cp:lastModifiedBy>Ana María Alvarez Veloso</cp:lastModifiedBy>
  <cp:revision>242</cp:revision>
  <dcterms:created xsi:type="dcterms:W3CDTF">2018-01-19T09:27:32Z</dcterms:created>
  <dcterms:modified xsi:type="dcterms:W3CDTF">2022-01-27T19:55:07Z</dcterms:modified>
</cp:coreProperties>
</file>