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hqlwPtKWwUBEu9W3vmkdtc1PR6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8"/>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9"/>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9"/>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9"/>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2389717" y="612775"/>
            <a:ext cx="7315200" cy="4114800"/>
          </a:xfrm>
          <a:prstGeom prst="rect">
            <a:avLst/>
          </a:prstGeom>
          <a:noFill/>
          <a:ln>
            <a:noFill/>
          </a:ln>
        </p:spPr>
      </p:sp>
      <p:sp>
        <p:nvSpPr>
          <p:cNvPr id="64" name="Google Shape;64;p23"/>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slide" Target="/ppt/slides/slide1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847528" y="1844824"/>
            <a:ext cx="9577064" cy="236842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366092"/>
              </a:buClr>
              <a:buSzPts val="6700"/>
              <a:buFont typeface="Calibri"/>
              <a:buNone/>
            </a:pPr>
            <a:r>
              <a:rPr lang="es-ES" sz="6700">
                <a:solidFill>
                  <a:srgbClr val="366092"/>
                </a:solidFill>
              </a:rPr>
              <a:t>HTML IMAGENES</a:t>
            </a:r>
            <a:endParaRPr/>
          </a:p>
        </p:txBody>
      </p:sp>
      <p:grpSp>
        <p:nvGrpSpPr>
          <p:cNvPr id="85" name="Google Shape;85;p1"/>
          <p:cNvGrpSpPr/>
          <p:nvPr/>
        </p:nvGrpSpPr>
        <p:grpSpPr>
          <a:xfrm>
            <a:off x="0" y="0"/>
            <a:ext cx="1547664" cy="6858000"/>
            <a:chOff x="0" y="0"/>
            <a:chExt cx="1547664" cy="6858000"/>
          </a:xfrm>
        </p:grpSpPr>
        <p:sp>
          <p:nvSpPr>
            <p:cNvPr id="86" name="Google Shape;86;p1"/>
            <p:cNvSpPr/>
            <p:nvPr/>
          </p:nvSpPr>
          <p:spPr>
            <a:xfrm>
              <a:off x="0" y="0"/>
              <a:ext cx="1152128" cy="6858000"/>
            </a:xfrm>
            <a:prstGeom prst="rect">
              <a:avLst/>
            </a:prstGeom>
            <a:solidFill>
              <a:srgbClr val="244061"/>
            </a:solidFill>
            <a:ln cap="flat" cmpd="sng" w="25400">
              <a:solidFill>
                <a:srgbClr val="395E89"/>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p:nvPr/>
          </p:nvSpPr>
          <p:spPr>
            <a:xfrm>
              <a:off x="395536" y="0"/>
              <a:ext cx="1152128" cy="6858000"/>
            </a:xfrm>
            <a:prstGeom prst="rect">
              <a:avLst/>
            </a:prstGeom>
            <a:solidFill>
              <a:schemeClr val="accent1"/>
            </a:solidFill>
            <a:ln cap="flat" cmpd="sng" w="25400">
              <a:solidFill>
                <a:srgbClr val="395E89"/>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10"/>
          <p:cNvGrpSpPr/>
          <p:nvPr/>
        </p:nvGrpSpPr>
        <p:grpSpPr>
          <a:xfrm>
            <a:off x="-24680" y="0"/>
            <a:ext cx="1547664" cy="6858000"/>
            <a:chOff x="0" y="0"/>
            <a:chExt cx="1547664" cy="6858000"/>
          </a:xfrm>
        </p:grpSpPr>
        <p:sp>
          <p:nvSpPr>
            <p:cNvPr id="202" name="Google Shape;202;p10"/>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0"/>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4" name="Google Shape;204;p10"/>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205" name="Google Shape;205;p10"/>
          <p:cNvGrpSpPr/>
          <p:nvPr/>
        </p:nvGrpSpPr>
        <p:grpSpPr>
          <a:xfrm>
            <a:off x="9768408" y="6201792"/>
            <a:ext cx="1512168" cy="539576"/>
            <a:chOff x="7356648" y="6201792"/>
            <a:chExt cx="1512168" cy="539576"/>
          </a:xfrm>
        </p:grpSpPr>
        <p:sp>
          <p:nvSpPr>
            <p:cNvPr id="206" name="Google Shape;206;p10"/>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10">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208" name="Google Shape;208;p10"/>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Imagen con Mapa de Imagen (Image Map)</a:t>
            </a:r>
            <a:endParaRPr/>
          </a:p>
        </p:txBody>
      </p:sp>
      <p:sp>
        <p:nvSpPr>
          <p:cNvPr id="209" name="Google Shape;209;p10"/>
          <p:cNvSpPr txBox="1"/>
          <p:nvPr/>
        </p:nvSpPr>
        <p:spPr>
          <a:xfrm>
            <a:off x="2575181" y="1026617"/>
            <a:ext cx="8368074" cy="23852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Definir áreas específicas de una imagen que son interactivas, permitiendo diferentes acciones según la zona clicada.</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El atributo usemap enlaza la imagen con un mapa definido en la etiqueta &lt;map&gt;, donde se especifican áreas interactivas mediante &lt;area&gt;. Cada área puede tener forma (rectangular, circular, etc.) y coordinar acciones distintas al hacer clic.</a:t>
            </a:r>
            <a:endParaRPr/>
          </a:p>
        </p:txBody>
      </p:sp>
      <p:sp>
        <p:nvSpPr>
          <p:cNvPr id="210" name="Google Shape;210;p10"/>
          <p:cNvSpPr txBox="1"/>
          <p:nvPr/>
        </p:nvSpPr>
        <p:spPr>
          <a:xfrm>
            <a:off x="2510746" y="3517846"/>
            <a:ext cx="8496944" cy="1938992"/>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src="mapa.jpg" alt="Mapa interactivo" usemap="#mapa"&gt;&lt;map name="mapa"&gt;  &lt;area shape="rect" coords="34,44,270,350" alt="Zona 1" href="pagina1.html"&gt;  &lt;area shape="circle" coords="337,300,44" alt="Zona 2" href="pagina2.html"&gt;&lt;/map&gt;</a:t>
            </a:r>
            <a:endParaRPr/>
          </a:p>
        </p:txBody>
      </p:sp>
    </p:spTree>
  </p:cSld>
  <p:clrMapOvr>
    <a:masterClrMapping/>
  </p:clrMapOvr>
  <p:transition spd="slow" p14:dur="2000">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pSp>
        <p:nvGrpSpPr>
          <p:cNvPr id="215" name="Google Shape;215;p11"/>
          <p:cNvGrpSpPr/>
          <p:nvPr/>
        </p:nvGrpSpPr>
        <p:grpSpPr>
          <a:xfrm>
            <a:off x="-24680" y="0"/>
            <a:ext cx="1547664" cy="6858000"/>
            <a:chOff x="0" y="0"/>
            <a:chExt cx="1547664" cy="6858000"/>
          </a:xfrm>
        </p:grpSpPr>
        <p:sp>
          <p:nvSpPr>
            <p:cNvPr id="216" name="Google Shape;216;p11"/>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11"/>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18" name="Google Shape;218;p11"/>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219" name="Google Shape;219;p11"/>
          <p:cNvGrpSpPr/>
          <p:nvPr/>
        </p:nvGrpSpPr>
        <p:grpSpPr>
          <a:xfrm>
            <a:off x="9768408" y="6201792"/>
            <a:ext cx="1512168" cy="539576"/>
            <a:chOff x="7356648" y="6201792"/>
            <a:chExt cx="1512168" cy="539576"/>
          </a:xfrm>
        </p:grpSpPr>
        <p:sp>
          <p:nvSpPr>
            <p:cNvPr id="220" name="Google Shape;220;p11"/>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1">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222" name="Google Shape;222;p11"/>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&lt;figure&gt;&lt;/figure&gt;</a:t>
            </a:r>
            <a:endParaRPr/>
          </a:p>
        </p:txBody>
      </p:sp>
      <p:sp>
        <p:nvSpPr>
          <p:cNvPr id="223" name="Google Shape;223;p11"/>
          <p:cNvSpPr txBox="1"/>
          <p:nvPr/>
        </p:nvSpPr>
        <p:spPr>
          <a:xfrm>
            <a:off x="2639617" y="1052736"/>
            <a:ext cx="8368074" cy="16466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Sirve para agrupar ilustraciones, diagramas, fotos, listados de códigos, etc. Se acompaña de las etiquetas &lt;img&gt; y &lt;figcaption&gt;.</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Representa un contenido de flujo que es autónomo, pudiendo alejarse del contenido primario.</a:t>
            </a:r>
            <a:endParaRPr/>
          </a:p>
        </p:txBody>
      </p:sp>
      <p:sp>
        <p:nvSpPr>
          <p:cNvPr id="224" name="Google Shape;224;p11"/>
          <p:cNvSpPr txBox="1"/>
          <p:nvPr/>
        </p:nvSpPr>
        <p:spPr>
          <a:xfrm>
            <a:off x="2495600" y="3462099"/>
            <a:ext cx="8496944" cy="1569660"/>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&lt;figure&gt;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src="foto.jpg" alt="Paisaje" title="Paisaje de invierno"</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longdesc="http://wiki.com#paisaje"&gt;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&lt;/figure&gt;</a:t>
            </a:r>
            <a:endParaRPr/>
          </a:p>
        </p:txBody>
      </p:sp>
    </p:spTree>
  </p:cSld>
  <p:clrMapOvr>
    <a:masterClrMapping/>
  </p:clrMapOvr>
  <p:transition spd="slow" p14:dur="2000">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12"/>
          <p:cNvGrpSpPr/>
          <p:nvPr/>
        </p:nvGrpSpPr>
        <p:grpSpPr>
          <a:xfrm>
            <a:off x="-24680" y="0"/>
            <a:ext cx="1547664" cy="6858000"/>
            <a:chOff x="0" y="0"/>
            <a:chExt cx="1547664" cy="6858000"/>
          </a:xfrm>
        </p:grpSpPr>
        <p:sp>
          <p:nvSpPr>
            <p:cNvPr id="230" name="Google Shape;230;p12"/>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2"/>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2" name="Google Shape;232;p12"/>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233" name="Google Shape;233;p12"/>
          <p:cNvGrpSpPr/>
          <p:nvPr/>
        </p:nvGrpSpPr>
        <p:grpSpPr>
          <a:xfrm>
            <a:off x="9768408" y="6201792"/>
            <a:ext cx="1512168" cy="539576"/>
            <a:chOff x="7356648" y="6201792"/>
            <a:chExt cx="1512168" cy="539576"/>
          </a:xfrm>
        </p:grpSpPr>
        <p:sp>
          <p:nvSpPr>
            <p:cNvPr id="234" name="Google Shape;234;p12"/>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2"/>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236" name="Google Shape;236;p12"/>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&lt;figcaption&gt;&lt;/figcaption&gt;</a:t>
            </a:r>
            <a:endParaRPr/>
          </a:p>
        </p:txBody>
      </p:sp>
      <p:sp>
        <p:nvSpPr>
          <p:cNvPr id="237" name="Google Shape;237;p12"/>
          <p:cNvSpPr txBox="1"/>
          <p:nvPr/>
        </p:nvSpPr>
        <p:spPr>
          <a:xfrm>
            <a:off x="2639617" y="1052736"/>
            <a:ext cx="836807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Título o pie (depende del autor) de la imagen. Este bloque debe ir al inicio o al final de la etiqueta figure.</a:t>
            </a:r>
            <a:endParaRPr/>
          </a:p>
        </p:txBody>
      </p:sp>
      <p:sp>
        <p:nvSpPr>
          <p:cNvPr id="238" name="Google Shape;238;p12"/>
          <p:cNvSpPr txBox="1"/>
          <p:nvPr/>
        </p:nvSpPr>
        <p:spPr>
          <a:xfrm>
            <a:off x="2575182" y="2678312"/>
            <a:ext cx="8496944" cy="2677656"/>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&lt;figure&gt;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src="foto.jpg" alt="Paisaje" title="Paisaje de invierno"</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longdesc="http://wiki.com#paisaje"&gt;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&lt;figcaption&gt;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Pie de la foto</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&lt;/figcaption&gt;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&lt;/figure&gt;</a:t>
            </a:r>
            <a:endParaRPr/>
          </a:p>
        </p:txBody>
      </p:sp>
    </p:spTree>
  </p:cSld>
  <p:clrMapOvr>
    <a:masterClrMapping/>
  </p:clrMapOvr>
  <p:transition spd="slow" p14:dur="2000">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13"/>
          <p:cNvGrpSpPr/>
          <p:nvPr/>
        </p:nvGrpSpPr>
        <p:grpSpPr>
          <a:xfrm>
            <a:off x="-24680" y="0"/>
            <a:ext cx="1547664" cy="6858000"/>
            <a:chOff x="0" y="0"/>
            <a:chExt cx="1547664" cy="6858000"/>
          </a:xfrm>
        </p:grpSpPr>
        <p:sp>
          <p:nvSpPr>
            <p:cNvPr id="244" name="Google Shape;244;p13"/>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3"/>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6" name="Google Shape;246;p13"/>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sp>
        <p:nvSpPr>
          <p:cNvPr id="247" name="Google Shape;247;p13"/>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&lt;picture&gt;&lt;/picture&gt;</a:t>
            </a:r>
            <a:endParaRPr/>
          </a:p>
        </p:txBody>
      </p:sp>
      <p:sp>
        <p:nvSpPr>
          <p:cNvPr id="248" name="Google Shape;248;p13"/>
          <p:cNvSpPr txBox="1"/>
          <p:nvPr/>
        </p:nvSpPr>
        <p:spPr>
          <a:xfrm>
            <a:off x="2639617" y="1052736"/>
            <a:ext cx="8368074" cy="30315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200">
                <a:solidFill>
                  <a:schemeClr val="dk1"/>
                </a:solidFill>
                <a:latin typeface="Calibri"/>
                <a:ea typeface="Calibri"/>
                <a:cs typeface="Calibri"/>
                <a:sym typeface="Calibri"/>
              </a:rPr>
              <a:t>Gestión de imágenes basada en la resolución de la pantalla utilizada. Es un contenedor para la etiqueta &lt;img&gt;, que viene apoyada en la etiqueta &lt;source&gt; que define una imagen alternativa.</a:t>
            </a:r>
            <a:endParaRPr/>
          </a:p>
          <a:p>
            <a:pPr indent="0" lvl="0" marL="0" marR="0" rtl="0" algn="just">
              <a:spcBef>
                <a:spcPts val="600"/>
              </a:spcBef>
              <a:spcAft>
                <a:spcPts val="0"/>
              </a:spcAft>
              <a:buNone/>
            </a:pPr>
            <a:r>
              <a:rPr lang="es-ES" sz="2200">
                <a:solidFill>
                  <a:schemeClr val="dk1"/>
                </a:solidFill>
                <a:latin typeface="Calibri"/>
                <a:ea typeface="Calibri"/>
                <a:cs typeface="Calibri"/>
                <a:sym typeface="Calibri"/>
              </a:rPr>
              <a:t>La etiqueta source permite agregar uno o varios orígenes de la imagen mediante los siguientes atributos o parámetros.</a:t>
            </a:r>
            <a:endParaRPr/>
          </a:p>
          <a:p>
            <a:pPr indent="0" lvl="0" marL="0" marR="0" rtl="0" algn="just">
              <a:spcBef>
                <a:spcPts val="600"/>
              </a:spcBef>
              <a:spcAft>
                <a:spcPts val="0"/>
              </a:spcAft>
              <a:buNone/>
            </a:pPr>
            <a:r>
              <a:rPr b="1" lang="es-ES" sz="2200">
                <a:solidFill>
                  <a:schemeClr val="dk1"/>
                </a:solidFill>
                <a:latin typeface="Calibri"/>
                <a:ea typeface="Calibri"/>
                <a:cs typeface="Calibri"/>
                <a:sym typeface="Calibri"/>
              </a:rPr>
              <a:t>media</a:t>
            </a:r>
            <a:r>
              <a:rPr lang="es-ES" sz="2200">
                <a:solidFill>
                  <a:schemeClr val="dk1"/>
                </a:solidFill>
                <a:latin typeface="Calibri"/>
                <a:ea typeface="Calibri"/>
                <a:cs typeface="Calibri"/>
                <a:sym typeface="Calibri"/>
              </a:rPr>
              <a:t> – Permite indicar el tamaño del dispositivo (deberían coincidir con los puntos decorte de las media CSS).</a:t>
            </a:r>
            <a:endParaRPr/>
          </a:p>
          <a:p>
            <a:pPr indent="0" lvl="0" marL="0" marR="0" rtl="0" algn="just">
              <a:spcBef>
                <a:spcPts val="600"/>
              </a:spcBef>
              <a:spcAft>
                <a:spcPts val="0"/>
              </a:spcAft>
              <a:buNone/>
            </a:pPr>
            <a:r>
              <a:rPr b="1" lang="es-ES" sz="2200">
                <a:solidFill>
                  <a:schemeClr val="dk1"/>
                </a:solidFill>
                <a:latin typeface="Calibri"/>
                <a:ea typeface="Calibri"/>
                <a:cs typeface="Calibri"/>
                <a:sym typeface="Calibri"/>
              </a:rPr>
              <a:t>srcset</a:t>
            </a:r>
            <a:r>
              <a:rPr lang="es-ES" sz="2200">
                <a:solidFill>
                  <a:schemeClr val="dk1"/>
                </a:solidFill>
                <a:latin typeface="Calibri"/>
                <a:ea typeface="Calibri"/>
                <a:cs typeface="Calibri"/>
                <a:sym typeface="Calibri"/>
              </a:rPr>
              <a:t> - Nombre de la imagen .</a:t>
            </a:r>
            <a:endParaRPr/>
          </a:p>
        </p:txBody>
      </p:sp>
      <p:sp>
        <p:nvSpPr>
          <p:cNvPr id="249" name="Google Shape;249;p13"/>
          <p:cNvSpPr txBox="1"/>
          <p:nvPr/>
        </p:nvSpPr>
        <p:spPr>
          <a:xfrm>
            <a:off x="2675620" y="4221088"/>
            <a:ext cx="8496944" cy="1938992"/>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&lt;picture&gt;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&lt;source media=“(min-width: 1024px)” srcset=“foto2.jpg”&gt;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&lt;source media=“(min-width: 650px)” srcset=“foto3.jpg”&gt;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src=“foto1.jpg” alt=”Foto número 1”&gt;</a:t>
            </a:r>
            <a:endParaRPr/>
          </a:p>
          <a:p>
            <a:pPr indent="0" lvl="0" marL="180000" marR="0" rtl="0" algn="l">
              <a:spcBef>
                <a:spcPts val="0"/>
              </a:spcBef>
              <a:spcAft>
                <a:spcPts val="0"/>
              </a:spcAft>
              <a:buNone/>
            </a:pPr>
            <a:r>
              <a:rPr lang="es-ES" sz="2400">
                <a:solidFill>
                  <a:schemeClr val="dk1"/>
                </a:solidFill>
                <a:latin typeface="Calibri"/>
                <a:ea typeface="Calibri"/>
                <a:cs typeface="Calibri"/>
                <a:sym typeface="Calibri"/>
              </a:rPr>
              <a:t>&lt;/picture&gt;</a:t>
            </a:r>
            <a:endParaRPr/>
          </a:p>
        </p:txBody>
      </p:sp>
      <p:pic>
        <p:nvPicPr>
          <p:cNvPr id="250" name="Google Shape;250;p13">
            <a:hlinkClick action="ppaction://hlinksldjump" r:id="rId3"/>
          </p:cNvPr>
          <p:cNvPicPr preferRelativeResize="0"/>
          <p:nvPr/>
        </p:nvPicPr>
        <p:blipFill rotWithShape="1">
          <a:blip r:embed="rId4">
            <a:alphaModFix/>
          </a:blip>
          <a:srcRect b="0" l="0" r="0" t="0"/>
          <a:stretch/>
        </p:blipFill>
        <p:spPr>
          <a:xfrm>
            <a:off x="11273667" y="6021288"/>
            <a:ext cx="650250" cy="650250"/>
          </a:xfrm>
          <a:prstGeom prst="rect">
            <a:avLst/>
          </a:prstGeom>
          <a:noFill/>
          <a:ln>
            <a:noFill/>
          </a:ln>
        </p:spPr>
      </p:pic>
    </p:spTree>
  </p:cSld>
  <p:clrMapOvr>
    <a:masterClrMapping/>
  </p:clrMapOvr>
  <p:transition spd="slow" p14:dur="2000">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pSp>
        <p:nvGrpSpPr>
          <p:cNvPr id="92" name="Google Shape;92;p2"/>
          <p:cNvGrpSpPr/>
          <p:nvPr/>
        </p:nvGrpSpPr>
        <p:grpSpPr>
          <a:xfrm>
            <a:off x="-24680" y="0"/>
            <a:ext cx="1547664" cy="6858000"/>
            <a:chOff x="0" y="0"/>
            <a:chExt cx="1547664" cy="6858000"/>
          </a:xfrm>
        </p:grpSpPr>
        <p:sp>
          <p:nvSpPr>
            <p:cNvPr id="93" name="Google Shape;93;p2"/>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95" name="Google Shape;95;p2"/>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96" name="Google Shape;96;p2"/>
          <p:cNvGrpSpPr/>
          <p:nvPr/>
        </p:nvGrpSpPr>
        <p:grpSpPr>
          <a:xfrm>
            <a:off x="9768408" y="6201792"/>
            <a:ext cx="1512168" cy="539576"/>
            <a:chOff x="7356648" y="6201792"/>
            <a:chExt cx="1512168" cy="539576"/>
          </a:xfrm>
        </p:grpSpPr>
        <p:sp>
          <p:nvSpPr>
            <p:cNvPr id="97" name="Google Shape;97;p2"/>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u="none" cap="none" strike="noStrike">
                  <a:solidFill>
                    <a:srgbClr val="595959"/>
                  </a:solidFill>
                  <a:latin typeface="Calibri"/>
                  <a:ea typeface="Calibri"/>
                  <a:cs typeface="Calibri"/>
                  <a:sym typeface="Calibri"/>
                </a:rPr>
                <a:t>Continua…</a:t>
              </a:r>
              <a:endParaRPr/>
            </a:p>
          </p:txBody>
        </p:sp>
      </p:grpSp>
      <p:sp>
        <p:nvSpPr>
          <p:cNvPr id="99" name="Google Shape;99;p2"/>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Formatos de Imagen</a:t>
            </a:r>
            <a:endParaRPr/>
          </a:p>
        </p:txBody>
      </p:sp>
      <p:sp>
        <p:nvSpPr>
          <p:cNvPr id="100" name="Google Shape;100;p2"/>
          <p:cNvSpPr txBox="1"/>
          <p:nvPr/>
        </p:nvSpPr>
        <p:spPr>
          <a:xfrm>
            <a:off x="2639617" y="1412776"/>
            <a:ext cx="8368074" cy="46782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400">
                <a:solidFill>
                  <a:schemeClr val="dk1"/>
                </a:solidFill>
                <a:latin typeface="Calibri"/>
                <a:ea typeface="Calibri"/>
                <a:cs typeface="Calibri"/>
                <a:sym typeface="Calibri"/>
              </a:rPr>
              <a:t>GIF</a:t>
            </a:r>
            <a:r>
              <a:rPr lang="es-ES" sz="2400">
                <a:solidFill>
                  <a:schemeClr val="dk1"/>
                </a:solidFill>
                <a:latin typeface="Calibri"/>
                <a:ea typeface="Calibri"/>
                <a:cs typeface="Calibri"/>
                <a:sym typeface="Calibri"/>
              </a:rPr>
              <a:t> – Hasta un máximo de 256 colores, se reduce el tamaño de la imagen quitando colores. Permite convertir un color a transparente, se pueden hacer animaciones. No es buen formato para fotos, pero si para logos, botones, etc.</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JPEG</a:t>
            </a:r>
            <a:r>
              <a:rPr lang="es-ES" sz="2400">
                <a:solidFill>
                  <a:schemeClr val="dk1"/>
                </a:solidFill>
                <a:latin typeface="Calibri"/>
                <a:ea typeface="Calibri"/>
                <a:cs typeface="Calibri"/>
                <a:sym typeface="Calibri"/>
              </a:rPr>
              <a:t> – Óptimo para fotografía digital. Hasta 16.7 millones de colores. Emplea un algorítmo de compresión que reduce el peso de la imagen, como contrapartida se produce una perdida de calidad de la imagen. Estos archivos pueden aparecer con la extensión .jpg o .jpeg.</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PNG</a:t>
            </a:r>
            <a:r>
              <a:rPr lang="es-ES" sz="2400">
                <a:solidFill>
                  <a:schemeClr val="dk1"/>
                </a:solidFill>
                <a:latin typeface="Calibri"/>
                <a:ea typeface="Calibri"/>
                <a:cs typeface="Calibri"/>
                <a:sym typeface="Calibri"/>
              </a:rPr>
              <a:t> – Hasta 16.7 millones de colores. Compresión sin pérdidas, pero menos eficiente que jpeg. Permite transparencia, pero no animaciones.</a:t>
            </a:r>
            <a:endParaRPr/>
          </a:p>
        </p:txBody>
      </p:sp>
    </p:spTree>
  </p:cSld>
  <p:clrMapOvr>
    <a:masterClrMapping/>
  </p:clrMapOvr>
  <p:transition spd="slow" p14:dur="2000">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3"/>
          <p:cNvGrpSpPr/>
          <p:nvPr/>
        </p:nvGrpSpPr>
        <p:grpSpPr>
          <a:xfrm>
            <a:off x="-24680" y="0"/>
            <a:ext cx="1547664" cy="6858000"/>
            <a:chOff x="0" y="0"/>
            <a:chExt cx="1547664" cy="6858000"/>
          </a:xfrm>
        </p:grpSpPr>
        <p:sp>
          <p:nvSpPr>
            <p:cNvPr id="106" name="Google Shape;106;p3"/>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3"/>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8" name="Google Shape;108;p3"/>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09" name="Google Shape;109;p3"/>
          <p:cNvGrpSpPr/>
          <p:nvPr/>
        </p:nvGrpSpPr>
        <p:grpSpPr>
          <a:xfrm>
            <a:off x="9768408" y="6201792"/>
            <a:ext cx="1512168" cy="539576"/>
            <a:chOff x="7356648" y="6201792"/>
            <a:chExt cx="1512168" cy="539576"/>
          </a:xfrm>
        </p:grpSpPr>
        <p:sp>
          <p:nvSpPr>
            <p:cNvPr id="110" name="Google Shape;110;p3"/>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12" name="Google Shape;112;p3"/>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Formatos de Imagen</a:t>
            </a:r>
            <a:endParaRPr/>
          </a:p>
        </p:txBody>
      </p:sp>
      <p:sp>
        <p:nvSpPr>
          <p:cNvPr id="113" name="Google Shape;113;p3"/>
          <p:cNvSpPr txBox="1"/>
          <p:nvPr/>
        </p:nvSpPr>
        <p:spPr>
          <a:xfrm>
            <a:off x="2639617" y="1412776"/>
            <a:ext cx="8368074" cy="34932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400">
                <a:solidFill>
                  <a:schemeClr val="dk1"/>
                </a:solidFill>
                <a:latin typeface="Calibri"/>
                <a:ea typeface="Calibri"/>
                <a:cs typeface="Calibri"/>
                <a:sym typeface="Calibri"/>
              </a:rPr>
              <a:t>WebP – </a:t>
            </a:r>
            <a:r>
              <a:rPr lang="es-ES" sz="2400">
                <a:solidFill>
                  <a:schemeClr val="dk1"/>
                </a:solidFill>
                <a:latin typeface="Calibri"/>
                <a:ea typeface="Calibri"/>
                <a:cs typeface="Calibri"/>
                <a:sym typeface="Calibri"/>
              </a:rPr>
              <a:t>Desarrollado por google, se espera que sea el formato del futuro. Permite compresión con pérdida (con un peso menor del 30% del jpeg) y sin pérdida, en este se puede usar transparencia y secuencias de imágenes (a día de hoy 04/2020) no está soportado por Safari).</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SVG –</a:t>
            </a:r>
            <a:r>
              <a:rPr lang="es-ES" sz="2400">
                <a:solidFill>
                  <a:schemeClr val="dk1"/>
                </a:solidFill>
                <a:latin typeface="Calibri"/>
                <a:ea typeface="Calibri"/>
                <a:cs typeface="Calibri"/>
                <a:sym typeface="Calibri"/>
              </a:rPr>
              <a:t>Los ficheros SVG se definen en XML y permiten usar formas gráficas, mapas de bits o texto. Al mismo tiempo pueden ser estáticos o dinámicos. El escalado delas imágenes es óptimo tanto para aumentar la imagen como para disminuirla.</a:t>
            </a:r>
            <a:endParaRPr/>
          </a:p>
        </p:txBody>
      </p:sp>
    </p:spTree>
  </p:cSld>
  <p:clrMapOvr>
    <a:masterClrMapping/>
  </p:clrMapOvr>
  <p:transition spd="slow" p14:dur="2000">
    <p:wipe dir="l"/>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24680" y="0"/>
            <a:ext cx="1547664" cy="6858000"/>
            <a:chOff x="0" y="0"/>
            <a:chExt cx="1547664" cy="6858000"/>
          </a:xfrm>
        </p:grpSpPr>
        <p:sp>
          <p:nvSpPr>
            <p:cNvPr id="119" name="Google Shape;119;p4"/>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4"/>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1" name="Google Shape;121;p4"/>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22" name="Google Shape;122;p4"/>
          <p:cNvGrpSpPr/>
          <p:nvPr/>
        </p:nvGrpSpPr>
        <p:grpSpPr>
          <a:xfrm>
            <a:off x="9768408" y="6201792"/>
            <a:ext cx="1512168" cy="539576"/>
            <a:chOff x="7356648" y="6201792"/>
            <a:chExt cx="1512168" cy="539576"/>
          </a:xfrm>
        </p:grpSpPr>
        <p:sp>
          <p:nvSpPr>
            <p:cNvPr id="123" name="Google Shape;123;p4"/>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4">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25" name="Google Shape;125;p4"/>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&lt;img&gt;</a:t>
            </a:r>
            <a:endParaRPr/>
          </a:p>
        </p:txBody>
      </p:sp>
      <p:sp>
        <p:nvSpPr>
          <p:cNvPr id="126" name="Google Shape;126;p4"/>
          <p:cNvSpPr txBox="1"/>
          <p:nvPr/>
        </p:nvSpPr>
        <p:spPr>
          <a:xfrm>
            <a:off x="2639617" y="1052736"/>
            <a:ext cx="8368074" cy="498598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Permite mostrar imágenes en la web. Se trata de un elemento de línea, y no lleva tag de cierre. </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Puede formar parte de un enlace o link.</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Atributos:</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src</a:t>
            </a:r>
            <a:r>
              <a:rPr lang="es-ES" sz="2400">
                <a:solidFill>
                  <a:schemeClr val="dk1"/>
                </a:solidFill>
                <a:latin typeface="Calibri"/>
                <a:ea typeface="Calibri"/>
                <a:cs typeface="Calibri"/>
                <a:sym typeface="Calibri"/>
              </a:rPr>
              <a:t> - aquí se indica la ubicación y el nombre del archivo a visualizar. Es un atributo obligatorio.</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alt</a:t>
            </a:r>
            <a:r>
              <a:rPr lang="es-ES" sz="2400">
                <a:solidFill>
                  <a:schemeClr val="dk1"/>
                </a:solidFill>
                <a:latin typeface="Calibri"/>
                <a:ea typeface="Calibri"/>
                <a:cs typeface="Calibri"/>
                <a:sym typeface="Calibri"/>
              </a:rPr>
              <a:t> – texto alternativo que se mostrará si no existe la imagen o hay algún problema con ella. Por el tema de acesibilidad deberíamos considerarlo otro atributo obligatorio.</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title</a:t>
            </a:r>
            <a:r>
              <a:rPr lang="es-ES" sz="2400">
                <a:solidFill>
                  <a:schemeClr val="dk1"/>
                </a:solidFill>
                <a:latin typeface="Calibri"/>
                <a:ea typeface="Calibri"/>
                <a:cs typeface="Calibri"/>
                <a:sym typeface="Calibri"/>
              </a:rPr>
              <a:t> – texto que aparecerá al posicionar el cursos sobre la imagen.</a:t>
            </a:r>
            <a:endParaRPr/>
          </a:p>
          <a:p>
            <a:pPr indent="0" lvl="0" marL="0" marR="0" rtl="0" algn="just">
              <a:spcBef>
                <a:spcPts val="600"/>
              </a:spcBef>
              <a:spcAft>
                <a:spcPts val="0"/>
              </a:spcAft>
              <a:buNone/>
            </a:pPr>
            <a:r>
              <a:rPr b="1" lang="es-ES" sz="2400">
                <a:solidFill>
                  <a:schemeClr val="dk1"/>
                </a:solidFill>
                <a:latin typeface="Calibri"/>
                <a:ea typeface="Calibri"/>
                <a:cs typeface="Calibri"/>
                <a:sym typeface="Calibri"/>
              </a:rPr>
              <a:t>longdesc</a:t>
            </a:r>
            <a:r>
              <a:rPr lang="es-ES" sz="2400">
                <a:solidFill>
                  <a:schemeClr val="dk1"/>
                </a:solidFill>
                <a:latin typeface="Calibri"/>
                <a:ea typeface="Calibri"/>
                <a:cs typeface="Calibri"/>
                <a:sym typeface="Calibri"/>
              </a:rPr>
              <a:t> – especifica un hipervínculo para una descripción detallada de la imagen.</a:t>
            </a:r>
            <a:endParaRPr/>
          </a:p>
        </p:txBody>
      </p:sp>
    </p:spTree>
  </p:cSld>
  <p:clrMapOvr>
    <a:masterClrMapping/>
  </p:clrMapOvr>
  <p:transition spd="slow" p14:dur="2000">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5"/>
          <p:cNvGrpSpPr/>
          <p:nvPr/>
        </p:nvGrpSpPr>
        <p:grpSpPr>
          <a:xfrm>
            <a:off x="-24680" y="0"/>
            <a:ext cx="1547664" cy="6858000"/>
            <a:chOff x="0" y="0"/>
            <a:chExt cx="1547664" cy="6858000"/>
          </a:xfrm>
        </p:grpSpPr>
        <p:sp>
          <p:nvSpPr>
            <p:cNvPr id="132" name="Google Shape;132;p5"/>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5"/>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4" name="Google Shape;134;p5"/>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35" name="Google Shape;135;p5"/>
          <p:cNvGrpSpPr/>
          <p:nvPr/>
        </p:nvGrpSpPr>
        <p:grpSpPr>
          <a:xfrm>
            <a:off x="9768408" y="6201792"/>
            <a:ext cx="1512168" cy="539576"/>
            <a:chOff x="7356648" y="6201792"/>
            <a:chExt cx="1512168" cy="539576"/>
          </a:xfrm>
        </p:grpSpPr>
        <p:sp>
          <p:nvSpPr>
            <p:cNvPr id="136" name="Google Shape;136;p5"/>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5">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38" name="Google Shape;138;p5"/>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&lt;img&gt;</a:t>
            </a:r>
            <a:endParaRPr/>
          </a:p>
        </p:txBody>
      </p:sp>
      <p:sp>
        <p:nvSpPr>
          <p:cNvPr id="139" name="Google Shape;139;p5"/>
          <p:cNvSpPr txBox="1"/>
          <p:nvPr/>
        </p:nvSpPr>
        <p:spPr>
          <a:xfrm>
            <a:off x="2639616" y="908720"/>
            <a:ext cx="8368074" cy="23852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El ejemplo más sencillo, insertando una imagen con el atributo obligatorio src y una descripción alternativa con alt. </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Este código muestra cómo insertar una imagen en una página web. El atributo alt es esencial para accesibilidad, proporcionando una descripción en caso de que la imagen no se cargue o para lectores de pantalla.</a:t>
            </a:r>
            <a:endParaRPr/>
          </a:p>
        </p:txBody>
      </p:sp>
      <p:sp>
        <p:nvSpPr>
          <p:cNvPr id="140" name="Google Shape;140;p5"/>
          <p:cNvSpPr txBox="1"/>
          <p:nvPr/>
        </p:nvSpPr>
        <p:spPr>
          <a:xfrm>
            <a:off x="2495600" y="3462099"/>
            <a:ext cx="8496944" cy="461665"/>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src="ruta-de-la-imagen.jpg" alt="Descripción de la imagen"&gt;</a:t>
            </a:r>
            <a:endParaRPr sz="2400">
              <a:solidFill>
                <a:schemeClr val="dk1"/>
              </a:solidFill>
              <a:latin typeface="Calibri"/>
              <a:ea typeface="Calibri"/>
              <a:cs typeface="Calibri"/>
              <a:sym typeface="Calibri"/>
            </a:endParaRPr>
          </a:p>
        </p:txBody>
      </p:sp>
    </p:spTree>
  </p:cSld>
  <p:clrMapOvr>
    <a:masterClrMapping/>
  </p:clrMapOvr>
  <p:transition spd="slow" p14:dur="2000">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6"/>
          <p:cNvGrpSpPr/>
          <p:nvPr/>
        </p:nvGrpSpPr>
        <p:grpSpPr>
          <a:xfrm>
            <a:off x="-24680" y="0"/>
            <a:ext cx="1547664" cy="6858000"/>
            <a:chOff x="0" y="0"/>
            <a:chExt cx="1547664" cy="6858000"/>
          </a:xfrm>
        </p:grpSpPr>
        <p:sp>
          <p:nvSpPr>
            <p:cNvPr id="146" name="Google Shape;146;p6"/>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8" name="Google Shape;148;p6"/>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49" name="Google Shape;149;p6"/>
          <p:cNvGrpSpPr/>
          <p:nvPr/>
        </p:nvGrpSpPr>
        <p:grpSpPr>
          <a:xfrm>
            <a:off x="9768408" y="6201792"/>
            <a:ext cx="1512168" cy="539576"/>
            <a:chOff x="7356648" y="6201792"/>
            <a:chExt cx="1512168" cy="539576"/>
          </a:xfrm>
        </p:grpSpPr>
        <p:sp>
          <p:nvSpPr>
            <p:cNvPr id="150" name="Google Shape;150;p6"/>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6">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52" name="Google Shape;152;p6"/>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Especificando Dimensiones con width y height</a:t>
            </a:r>
            <a:endParaRPr b="1" sz="2400">
              <a:solidFill>
                <a:schemeClr val="dk1"/>
              </a:solidFill>
              <a:latin typeface="Calibri"/>
              <a:ea typeface="Calibri"/>
              <a:cs typeface="Calibri"/>
              <a:sym typeface="Calibri"/>
            </a:endParaRPr>
          </a:p>
        </p:txBody>
      </p:sp>
      <p:sp>
        <p:nvSpPr>
          <p:cNvPr id="153" name="Google Shape;153;p6"/>
          <p:cNvSpPr txBox="1"/>
          <p:nvPr/>
        </p:nvSpPr>
        <p:spPr>
          <a:xfrm>
            <a:off x="2639616" y="908720"/>
            <a:ext cx="8368074" cy="16466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Definir el tamaño de la imagen para controlar su presentación.</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Establecer los atributos width y height ayuda a reservar el espacio en la página mientras se carga la imagen, mejorando la experiencia de usuario y el rendimiento en la renderización.</a:t>
            </a:r>
            <a:endParaRPr/>
          </a:p>
        </p:txBody>
      </p:sp>
      <p:sp>
        <p:nvSpPr>
          <p:cNvPr id="154" name="Google Shape;154;p6"/>
          <p:cNvSpPr txBox="1"/>
          <p:nvPr/>
        </p:nvSpPr>
        <p:spPr>
          <a:xfrm>
            <a:off x="2495600" y="3462099"/>
            <a:ext cx="8496944" cy="830997"/>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src="ruta-de-la-imagen.jpg" alt="Imagen con dimensiones definidas" width="300" height="200"&gt;</a:t>
            </a:r>
            <a:endParaRPr sz="2400">
              <a:solidFill>
                <a:schemeClr val="dk1"/>
              </a:solidFill>
              <a:latin typeface="Calibri"/>
              <a:ea typeface="Calibri"/>
              <a:cs typeface="Calibri"/>
              <a:sym typeface="Calibri"/>
            </a:endParaRPr>
          </a:p>
        </p:txBody>
      </p:sp>
    </p:spTree>
  </p:cSld>
  <p:clrMapOvr>
    <a:masterClrMapping/>
  </p:clrMapOvr>
  <p:transition spd="slow" p14:dur="2000">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7"/>
          <p:cNvGrpSpPr/>
          <p:nvPr/>
        </p:nvGrpSpPr>
        <p:grpSpPr>
          <a:xfrm>
            <a:off x="-24680" y="0"/>
            <a:ext cx="1547664" cy="6858000"/>
            <a:chOff x="0" y="0"/>
            <a:chExt cx="1547664" cy="6858000"/>
          </a:xfrm>
        </p:grpSpPr>
        <p:sp>
          <p:nvSpPr>
            <p:cNvPr id="160" name="Google Shape;160;p7"/>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7"/>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62" name="Google Shape;162;p7"/>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63" name="Google Shape;163;p7"/>
          <p:cNvGrpSpPr/>
          <p:nvPr/>
        </p:nvGrpSpPr>
        <p:grpSpPr>
          <a:xfrm>
            <a:off x="9768408" y="6201792"/>
            <a:ext cx="1512168" cy="539576"/>
            <a:chOff x="7356648" y="6201792"/>
            <a:chExt cx="1512168" cy="539576"/>
          </a:xfrm>
        </p:grpSpPr>
        <p:sp>
          <p:nvSpPr>
            <p:cNvPr id="164" name="Google Shape;164;p7"/>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 name="Google Shape;165;p7">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66" name="Google Shape;166;p7"/>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Imagen Responsiva con srcset y sizes</a:t>
            </a:r>
            <a:endParaRPr b="1" sz="2400">
              <a:solidFill>
                <a:schemeClr val="dk1"/>
              </a:solidFill>
              <a:latin typeface="Calibri"/>
              <a:ea typeface="Calibri"/>
              <a:cs typeface="Calibri"/>
              <a:sym typeface="Calibri"/>
            </a:endParaRPr>
          </a:p>
        </p:txBody>
      </p:sp>
      <p:sp>
        <p:nvSpPr>
          <p:cNvPr id="167" name="Google Shape;167;p7"/>
          <p:cNvSpPr txBox="1"/>
          <p:nvPr/>
        </p:nvSpPr>
        <p:spPr>
          <a:xfrm>
            <a:off x="2639616" y="908720"/>
            <a:ext cx="8368074" cy="238526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Permitir que el navegador elija la imagen más adecuada según la resolución de la pantalla.</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Con srcset se indican diferentes versiones de la imagen según el ancho (en píxeles) y con sizes se especifica el ancho que ocupará la imagen en diferentes condiciones. Esto permite una carga optimizada de recursos según el dispositivo del usuario.</a:t>
            </a:r>
            <a:endParaRPr/>
          </a:p>
        </p:txBody>
      </p:sp>
      <p:sp>
        <p:nvSpPr>
          <p:cNvPr id="168" name="Google Shape;168;p7"/>
          <p:cNvSpPr txBox="1"/>
          <p:nvPr/>
        </p:nvSpPr>
        <p:spPr>
          <a:xfrm>
            <a:off x="2510746" y="3870485"/>
            <a:ext cx="8496944" cy="1569660"/>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src="imagen-pequena.jpg" alt="Imagen responsiva" srcset="imagen-pequena.jpg 500w, imagen-mediana.jpg 1000w, imagen-grande.jpg 1500w" sizes="(max-width: 600px) 500px, (max-width: 1200px) 1000px, 1500px"&gt;</a:t>
            </a:r>
            <a:endParaRPr sz="2400">
              <a:solidFill>
                <a:schemeClr val="dk1"/>
              </a:solidFill>
              <a:latin typeface="Calibri"/>
              <a:ea typeface="Calibri"/>
              <a:cs typeface="Calibri"/>
              <a:sym typeface="Calibri"/>
            </a:endParaRPr>
          </a:p>
        </p:txBody>
      </p:sp>
    </p:spTree>
  </p:cSld>
  <p:clrMapOvr>
    <a:masterClrMapping/>
  </p:clrMapOvr>
  <p:transition spd="slow" p14:dur="2000">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8"/>
          <p:cNvGrpSpPr/>
          <p:nvPr/>
        </p:nvGrpSpPr>
        <p:grpSpPr>
          <a:xfrm>
            <a:off x="-24680" y="0"/>
            <a:ext cx="1547664" cy="6858000"/>
            <a:chOff x="0" y="0"/>
            <a:chExt cx="1547664" cy="6858000"/>
          </a:xfrm>
        </p:grpSpPr>
        <p:sp>
          <p:nvSpPr>
            <p:cNvPr id="174" name="Google Shape;174;p8"/>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8"/>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6" name="Google Shape;176;p8"/>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77" name="Google Shape;177;p8"/>
          <p:cNvGrpSpPr/>
          <p:nvPr/>
        </p:nvGrpSpPr>
        <p:grpSpPr>
          <a:xfrm>
            <a:off x="9768408" y="6201792"/>
            <a:ext cx="1512168" cy="539576"/>
            <a:chOff x="7356648" y="6201792"/>
            <a:chExt cx="1512168" cy="539576"/>
          </a:xfrm>
        </p:grpSpPr>
        <p:sp>
          <p:nvSpPr>
            <p:cNvPr id="178" name="Google Shape;178;p8"/>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8">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80" name="Google Shape;180;p8"/>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Imagen con Carga Diferida (Lazy Loading)</a:t>
            </a:r>
            <a:endParaRPr/>
          </a:p>
        </p:txBody>
      </p:sp>
      <p:sp>
        <p:nvSpPr>
          <p:cNvPr id="181" name="Google Shape;181;p8"/>
          <p:cNvSpPr txBox="1"/>
          <p:nvPr/>
        </p:nvSpPr>
        <p:spPr>
          <a:xfrm>
            <a:off x="2639616" y="908720"/>
            <a:ext cx="8368074" cy="20159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Cargar la imagen solo cuando está a punto de entrar en el área visible del usuario.</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El atributo loading="lazy" indica al navegador que retrase la carga de la imagen hasta que sea necesario, lo que puede mejorar el rendimiento, especialmente en páginas con muchas imágenes.</a:t>
            </a:r>
            <a:endParaRPr/>
          </a:p>
        </p:txBody>
      </p:sp>
      <p:sp>
        <p:nvSpPr>
          <p:cNvPr id="182" name="Google Shape;182;p8"/>
          <p:cNvSpPr txBox="1"/>
          <p:nvPr/>
        </p:nvSpPr>
        <p:spPr>
          <a:xfrm>
            <a:off x="2510746" y="3517846"/>
            <a:ext cx="8496944" cy="830997"/>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&lt;img src="ruta-de-la-imagen.jpg" alt="Imagen con carga diferida" loading="lazy"&gt;</a:t>
            </a:r>
            <a:endParaRPr/>
          </a:p>
        </p:txBody>
      </p:sp>
    </p:spTree>
  </p:cSld>
  <p:clrMapOvr>
    <a:masterClrMapping/>
  </p:clrMapOvr>
  <p:transition spd="slow" p14:dur="2000">
    <p:wipe dir="l"/>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grpSp>
        <p:nvGrpSpPr>
          <p:cNvPr id="187" name="Google Shape;187;p9"/>
          <p:cNvGrpSpPr/>
          <p:nvPr/>
        </p:nvGrpSpPr>
        <p:grpSpPr>
          <a:xfrm>
            <a:off x="-24680" y="0"/>
            <a:ext cx="1547664" cy="6858000"/>
            <a:chOff x="0" y="0"/>
            <a:chExt cx="1547664" cy="6858000"/>
          </a:xfrm>
        </p:grpSpPr>
        <p:sp>
          <p:nvSpPr>
            <p:cNvPr id="188" name="Google Shape;188;p9"/>
            <p:cNvSpPr/>
            <p:nvPr/>
          </p:nvSpPr>
          <p:spPr>
            <a:xfrm>
              <a:off x="0" y="0"/>
              <a:ext cx="1152128" cy="6858000"/>
            </a:xfrm>
            <a:prstGeom prst="rect">
              <a:avLst/>
            </a:prstGeom>
            <a:solidFill>
              <a:srgbClr val="632423"/>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9"/>
            <p:cNvSpPr/>
            <p:nvPr/>
          </p:nvSpPr>
          <p:spPr>
            <a:xfrm>
              <a:off x="395536" y="0"/>
              <a:ext cx="1152128" cy="6858000"/>
            </a:xfrm>
            <a:prstGeom prst="rect">
              <a:avLst/>
            </a:prstGeom>
            <a:solidFill>
              <a:srgbClr val="953734"/>
            </a:solidFill>
            <a:ln cap="flat" cmpd="sng" w="25400">
              <a:solidFill>
                <a:srgbClr val="632423"/>
              </a:solidFill>
              <a:prstDash val="solid"/>
              <a:round/>
              <a:headEnd len="sm" w="sm" type="none"/>
              <a:tailEnd len="sm" w="sm" type="none"/>
            </a:ln>
            <a:effectLst>
              <a:outerShdw blurRad="304800" rotWithShape="0" algn="ctr" dir="2700000" dist="139700">
                <a:srgbClr val="7F7F7F">
                  <a:alpha val="6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90" name="Google Shape;190;p9"/>
          <p:cNvSpPr txBox="1"/>
          <p:nvPr>
            <p:ph type="title"/>
          </p:nvPr>
        </p:nvSpPr>
        <p:spPr>
          <a:xfrm rot="-5400000">
            <a:off x="-2482826" y="2857500"/>
            <a:ext cx="68580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2F2F2"/>
              </a:buClr>
              <a:buSzPts val="4400"/>
              <a:buFont typeface="Calibri"/>
              <a:buNone/>
            </a:pPr>
            <a:r>
              <a:rPr lang="es-ES">
                <a:solidFill>
                  <a:srgbClr val="F2F2F2"/>
                </a:solidFill>
              </a:rPr>
              <a:t>IMAGENES</a:t>
            </a:r>
            <a:endParaRPr/>
          </a:p>
        </p:txBody>
      </p:sp>
      <p:grpSp>
        <p:nvGrpSpPr>
          <p:cNvPr id="191" name="Google Shape;191;p9"/>
          <p:cNvGrpSpPr/>
          <p:nvPr/>
        </p:nvGrpSpPr>
        <p:grpSpPr>
          <a:xfrm>
            <a:off x="9768408" y="6201792"/>
            <a:ext cx="1512168" cy="539576"/>
            <a:chOff x="7356648" y="6201792"/>
            <a:chExt cx="1512168" cy="539576"/>
          </a:xfrm>
        </p:grpSpPr>
        <p:sp>
          <p:nvSpPr>
            <p:cNvPr id="192" name="Google Shape;192;p9"/>
            <p:cNvSpPr/>
            <p:nvPr/>
          </p:nvSpPr>
          <p:spPr>
            <a:xfrm>
              <a:off x="7356648" y="6201792"/>
              <a:ext cx="1512168" cy="539576"/>
            </a:xfrm>
            <a:prstGeom prst="rightArrow">
              <a:avLst>
                <a:gd fmla="val 50000" name="adj1"/>
                <a:gd fmla="val 106489" name="adj2"/>
              </a:avLst>
            </a:prstGeom>
            <a:solidFill>
              <a:srgbClr val="D99593"/>
            </a:solidFill>
            <a:ln cap="flat" cmpd="sng" w="25400">
              <a:solidFill>
                <a:srgbClr val="95373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9">
              <a:hlinkClick action="ppaction://hlinksldjump" r:id="rId3"/>
            </p:cNvPr>
            <p:cNvSpPr txBox="1"/>
            <p:nvPr/>
          </p:nvSpPr>
          <p:spPr>
            <a:xfrm>
              <a:off x="7464660" y="6286914"/>
              <a:ext cx="12961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595959"/>
                  </a:solidFill>
                  <a:latin typeface="Calibri"/>
                  <a:ea typeface="Calibri"/>
                  <a:cs typeface="Calibri"/>
                  <a:sym typeface="Calibri"/>
                </a:rPr>
                <a:t>Continua…</a:t>
              </a:r>
              <a:endParaRPr/>
            </a:p>
          </p:txBody>
        </p:sp>
      </p:grpSp>
      <p:sp>
        <p:nvSpPr>
          <p:cNvPr id="194" name="Google Shape;194;p9"/>
          <p:cNvSpPr txBox="1"/>
          <p:nvPr/>
        </p:nvSpPr>
        <p:spPr>
          <a:xfrm>
            <a:off x="2373776" y="285580"/>
            <a:ext cx="878497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2400">
                <a:solidFill>
                  <a:schemeClr val="dk1"/>
                </a:solidFill>
                <a:latin typeface="Calibri"/>
                <a:ea typeface="Calibri"/>
                <a:cs typeface="Calibri"/>
                <a:sym typeface="Calibri"/>
              </a:rPr>
              <a:t>Imagen Enlazada</a:t>
            </a:r>
            <a:endParaRPr/>
          </a:p>
        </p:txBody>
      </p:sp>
      <p:sp>
        <p:nvSpPr>
          <p:cNvPr id="195" name="Google Shape;195;p9"/>
          <p:cNvSpPr txBox="1"/>
          <p:nvPr/>
        </p:nvSpPr>
        <p:spPr>
          <a:xfrm>
            <a:off x="2510746" y="1309243"/>
            <a:ext cx="8368074" cy="164660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dk1"/>
                </a:solidFill>
                <a:latin typeface="Calibri"/>
                <a:ea typeface="Calibri"/>
                <a:cs typeface="Calibri"/>
                <a:sym typeface="Calibri"/>
              </a:rPr>
              <a:t>Hacer que una imagen actúe como enlace a otra página o recurso.</a:t>
            </a:r>
            <a:endParaRPr/>
          </a:p>
          <a:p>
            <a:pPr indent="0" lvl="0" marL="0" marR="0" rtl="0" algn="just">
              <a:spcBef>
                <a:spcPts val="600"/>
              </a:spcBef>
              <a:spcAft>
                <a:spcPts val="0"/>
              </a:spcAft>
              <a:buNone/>
            </a:pPr>
            <a:r>
              <a:rPr lang="es-ES" sz="2400">
                <a:solidFill>
                  <a:schemeClr val="dk1"/>
                </a:solidFill>
                <a:latin typeface="Calibri"/>
                <a:ea typeface="Calibri"/>
                <a:cs typeface="Calibri"/>
                <a:sym typeface="Calibri"/>
              </a:rPr>
              <a:t>Al envolver la etiqueta &lt;img&gt; dentro de una etiqueta &lt;a&gt;, la imagen se convierte en un enlace clicable, lo que es útil para crear botones visuales o enlaces a contenido relacionado.</a:t>
            </a:r>
            <a:endParaRPr/>
          </a:p>
        </p:txBody>
      </p:sp>
      <p:sp>
        <p:nvSpPr>
          <p:cNvPr id="196" name="Google Shape;196;p9"/>
          <p:cNvSpPr txBox="1"/>
          <p:nvPr/>
        </p:nvSpPr>
        <p:spPr>
          <a:xfrm>
            <a:off x="2510746" y="3517846"/>
            <a:ext cx="8496944" cy="830997"/>
          </a:xfrm>
          <a:prstGeom prst="rect">
            <a:avLst/>
          </a:prstGeom>
          <a:solidFill>
            <a:srgbClr val="DAE5F1">
              <a:alpha val="93725"/>
            </a:srgbClr>
          </a:solidFill>
          <a:ln cap="flat" cmpd="sng" w="95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180000" marR="0" rtl="0" algn="l">
              <a:spcBef>
                <a:spcPts val="0"/>
              </a:spcBef>
              <a:spcAft>
                <a:spcPts val="0"/>
              </a:spcAft>
              <a:buNone/>
            </a:pPr>
            <a:r>
              <a:rPr lang="es-ES" sz="2400">
                <a:solidFill>
                  <a:schemeClr val="dk1"/>
                </a:solidFill>
                <a:latin typeface="Calibri"/>
                <a:ea typeface="Calibri"/>
                <a:cs typeface="Calibri"/>
                <a:sym typeface="Calibri"/>
              </a:rPr>
              <a:t>&lt;a href="https://www.ejemplo.com"&gt; &lt;img src="ruta-de-la-imagen.jpg" alt="Imagen enlazada"&gt; &lt;/a&gt;</a:t>
            </a:r>
            <a:endParaRPr/>
          </a:p>
        </p:txBody>
      </p:sp>
    </p:spTree>
  </p:cSld>
  <p:clrMapOvr>
    <a:masterClrMapping/>
  </p:clrMapOvr>
  <p:transition spd="slow" p14:dur="2000">
    <p:wipe dir="l"/>
  </p:transition>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2018-01-19T09:27:32Z</dcterms:created>
  <dc:creator>Alumno</dc:creator>
</cp:coreProperties>
</file>