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1"/>
  </p:handoutMasterIdLst>
  <p:sldIdLst>
    <p:sldId id="256" r:id="rId2"/>
    <p:sldId id="257" r:id="rId3"/>
    <p:sldId id="344" r:id="rId4"/>
    <p:sldId id="341" r:id="rId5"/>
    <p:sldId id="345" r:id="rId6"/>
    <p:sldId id="346" r:id="rId7"/>
    <p:sldId id="347" r:id="rId8"/>
    <p:sldId id="348" r:id="rId9"/>
    <p:sldId id="349" r:id="rId1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50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FECB4D8-DB02-4DC6-A0A2-4F2EBAE1DC90}" styleName="Estilo medio 1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27102A9-8310-4765-A935-A1911B00CA55}" styleName="Estilo claro 1 - Acento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CAF9ED-07DC-4A11-8D7F-57B35C25682E}" styleName="Estilo medio 1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2" autoAdjust="0"/>
    <p:restoredTop sz="94707" autoAdjust="0"/>
  </p:normalViewPr>
  <p:slideViewPr>
    <p:cSldViewPr>
      <p:cViewPr varScale="1">
        <p:scale>
          <a:sx n="48" d="100"/>
          <a:sy n="48" d="100"/>
        </p:scale>
        <p:origin x="77" y="763"/>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6" d="100"/>
          <a:sy n="86" d="100"/>
        </p:scale>
        <p:origin x="2928"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B514CC1-64A7-4F06-A5CE-E048F303CF84}" type="datetimeFigureOut">
              <a:rPr lang="es-ES" smtClean="0"/>
              <a:pPr/>
              <a:t>31/01/2022</a:t>
            </a:fld>
            <a:endParaRPr lang="es-ES"/>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68E122A-B674-4917-A9D0-D45C0071754E}" type="slidenum">
              <a:rPr lang="es-ES" smtClean="0"/>
              <a:pPr/>
              <a:t>‹Nº›</a:t>
            </a:fld>
            <a:endParaRPr lang="es-ES"/>
          </a:p>
        </p:txBody>
      </p:sp>
    </p:spTree>
    <p:extLst>
      <p:ext uri="{BB962C8B-B14F-4D97-AF65-F5344CB8AC3E}">
        <p14:creationId xmlns:p14="http://schemas.microsoft.com/office/powerpoint/2010/main" val="4310356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914400" y="2130426"/>
            <a:ext cx="103632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p>
            <a:fld id="{47F91F9C-3752-4EC7-A0D1-FED6C674728E}" type="datetimeFigureOut">
              <a:rPr lang="es-ES" smtClean="0"/>
              <a:pPr/>
              <a:t>31/01/2022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42959D9-C821-49FB-A801-62ADB33E8D97}"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47F91F9C-3752-4EC7-A0D1-FED6C674728E}" type="datetimeFigureOut">
              <a:rPr lang="es-ES" smtClean="0"/>
              <a:pPr/>
              <a:t>31/01/2022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42959D9-C821-49FB-A801-62ADB33E8D97}"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8839200" y="274639"/>
            <a:ext cx="27432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609600" y="274639"/>
            <a:ext cx="80264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47F91F9C-3752-4EC7-A0D1-FED6C674728E}" type="datetimeFigureOut">
              <a:rPr lang="es-ES" smtClean="0"/>
              <a:pPr/>
              <a:t>31/01/2022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42959D9-C821-49FB-A801-62ADB33E8D97}"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47F91F9C-3752-4EC7-A0D1-FED6C674728E}" type="datetimeFigureOut">
              <a:rPr lang="es-ES" smtClean="0"/>
              <a:pPr/>
              <a:t>31/01/2022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42959D9-C821-49FB-A801-62ADB33E8D97}"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963084" y="4406901"/>
            <a:ext cx="103632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47F91F9C-3752-4EC7-A0D1-FED6C674728E}" type="datetimeFigureOut">
              <a:rPr lang="es-ES" smtClean="0"/>
              <a:pPr/>
              <a:t>31/01/2022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42959D9-C821-49FB-A801-62ADB33E8D97}"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p>
            <a:fld id="{47F91F9C-3752-4EC7-A0D1-FED6C674728E}" type="datetimeFigureOut">
              <a:rPr lang="es-ES" smtClean="0"/>
              <a:pPr/>
              <a:t>31/01/2022</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42959D9-C821-49FB-A801-62ADB33E8D97}"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p>
            <a:fld id="{47F91F9C-3752-4EC7-A0D1-FED6C674728E}" type="datetimeFigureOut">
              <a:rPr lang="es-ES" smtClean="0"/>
              <a:pPr/>
              <a:t>31/01/2022</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42959D9-C821-49FB-A801-62ADB33E8D97}"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p>
            <a:fld id="{47F91F9C-3752-4EC7-A0D1-FED6C674728E}" type="datetimeFigureOut">
              <a:rPr lang="es-ES" smtClean="0"/>
              <a:pPr/>
              <a:t>31/01/2022</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42959D9-C821-49FB-A801-62ADB33E8D97}"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47F91F9C-3752-4EC7-A0D1-FED6C674728E}" type="datetimeFigureOut">
              <a:rPr lang="es-ES" smtClean="0"/>
              <a:pPr/>
              <a:t>31/01/2022</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42959D9-C821-49FB-A801-62ADB33E8D97}"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09601" y="273050"/>
            <a:ext cx="4011084"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47F91F9C-3752-4EC7-A0D1-FED6C674728E}" type="datetimeFigureOut">
              <a:rPr lang="es-ES" smtClean="0"/>
              <a:pPr/>
              <a:t>31/01/2022</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42959D9-C821-49FB-A801-62ADB33E8D97}"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389717" y="4800600"/>
            <a:ext cx="73152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47F91F9C-3752-4EC7-A0D1-FED6C674728E}" type="datetimeFigureOut">
              <a:rPr lang="es-ES" smtClean="0"/>
              <a:pPr/>
              <a:t>31/01/2022</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42959D9-C821-49FB-A801-62ADB33E8D97}"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2 Marcador de texto"/>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F91F9C-3752-4EC7-A0D1-FED6C674728E}" type="datetimeFigureOut">
              <a:rPr lang="es-ES" smtClean="0"/>
              <a:pPr/>
              <a:t>31/01/2022</a:t>
            </a:fld>
            <a:endParaRPr lang="es-ES"/>
          </a:p>
        </p:txBody>
      </p:sp>
      <p:sp>
        <p:nvSpPr>
          <p:cNvPr id="5" name="4 Marcador de pie de página"/>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2959D9-C821-49FB-A801-62ADB33E8D97}"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847528" y="1844824"/>
            <a:ext cx="9577064" cy="2368424"/>
          </a:xfrm>
        </p:spPr>
        <p:txBody>
          <a:bodyPr>
            <a:normAutofit/>
          </a:bodyPr>
          <a:lstStyle/>
          <a:p>
            <a:r>
              <a:rPr lang="es-ES" sz="6700" dirty="0">
                <a:ln w="6350" cmpd="sng">
                  <a:solidFill>
                    <a:schemeClr val="accent1">
                      <a:lumMod val="50000"/>
                    </a:schemeClr>
                  </a:solidFill>
                  <a:prstDash val="solid"/>
                </a:ln>
                <a:solidFill>
                  <a:schemeClr val="accent1">
                    <a:lumMod val="75000"/>
                  </a:schemeClr>
                </a:solidFill>
                <a:effectLst>
                  <a:outerShdw blurRad="60007" dist="310007" dir="7680000" sy="30000" kx="1300200" algn="ctr" rotWithShape="0">
                    <a:prstClr val="black">
                      <a:alpha val="32000"/>
                    </a:prstClr>
                  </a:outerShdw>
                </a:effectLst>
              </a:rPr>
              <a:t>HTML ENLACES</a:t>
            </a:r>
            <a:endParaRPr lang="es-ES" dirty="0"/>
          </a:p>
        </p:txBody>
      </p:sp>
      <p:grpSp>
        <p:nvGrpSpPr>
          <p:cNvPr id="7" name="6 Grupo"/>
          <p:cNvGrpSpPr/>
          <p:nvPr/>
        </p:nvGrpSpPr>
        <p:grpSpPr>
          <a:xfrm>
            <a:off x="0" y="0"/>
            <a:ext cx="1547664" cy="6858000"/>
            <a:chOff x="0" y="0"/>
            <a:chExt cx="1547664" cy="6858000"/>
          </a:xfrm>
        </p:grpSpPr>
        <p:sp>
          <p:nvSpPr>
            <p:cNvPr id="6" name="5 Rectángulo"/>
            <p:cNvSpPr/>
            <p:nvPr/>
          </p:nvSpPr>
          <p:spPr>
            <a:xfrm>
              <a:off x="0" y="0"/>
              <a:ext cx="1152128" cy="6858000"/>
            </a:xfrm>
            <a:prstGeom prst="rect">
              <a:avLst/>
            </a:prstGeom>
            <a:solidFill>
              <a:schemeClr val="accent1">
                <a:lumMod val="50000"/>
              </a:schemeClr>
            </a:solidFill>
            <a:effectLst>
              <a:outerShdw blurRad="304800" dist="139700" dir="2700000" algn="ctr" rotWithShape="0">
                <a:schemeClr val="tx1">
                  <a:lumMod val="50000"/>
                  <a:lumOff val="50000"/>
                  <a:alpha val="6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4 Rectángulo"/>
            <p:cNvSpPr/>
            <p:nvPr/>
          </p:nvSpPr>
          <p:spPr>
            <a:xfrm>
              <a:off x="395536" y="0"/>
              <a:ext cx="1152128" cy="6858000"/>
            </a:xfrm>
            <a:prstGeom prst="rect">
              <a:avLst/>
            </a:prstGeom>
            <a:effectLst>
              <a:outerShdw blurRad="304800" dist="139700" dir="2700000" algn="ctr" rotWithShape="0">
                <a:schemeClr val="tx1">
                  <a:lumMod val="50000"/>
                  <a:lumOff val="50000"/>
                  <a:alpha val="6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3 Grupo"/>
          <p:cNvGrpSpPr/>
          <p:nvPr/>
        </p:nvGrpSpPr>
        <p:grpSpPr>
          <a:xfrm>
            <a:off x="-24680" y="0"/>
            <a:ext cx="1547664" cy="6858000"/>
            <a:chOff x="0" y="0"/>
            <a:chExt cx="1547664" cy="6858000"/>
          </a:xfrm>
        </p:grpSpPr>
        <p:sp>
          <p:nvSpPr>
            <p:cNvPr id="5" name="4 Rectángulo"/>
            <p:cNvSpPr/>
            <p:nvPr/>
          </p:nvSpPr>
          <p:spPr>
            <a:xfrm>
              <a:off x="0" y="0"/>
              <a:ext cx="1152128" cy="6858000"/>
            </a:xfrm>
            <a:prstGeom prst="rect">
              <a:avLst/>
            </a:prstGeom>
            <a:solidFill>
              <a:schemeClr val="accent2">
                <a:lumMod val="50000"/>
              </a:schemeClr>
            </a:solidFill>
            <a:ln>
              <a:solidFill>
                <a:schemeClr val="accent2">
                  <a:lumMod val="50000"/>
                </a:schemeClr>
              </a:solidFill>
            </a:ln>
            <a:effectLst>
              <a:outerShdw blurRad="304800" dist="139700" dir="2700000" algn="ctr" rotWithShape="0">
                <a:schemeClr val="tx1">
                  <a:lumMod val="50000"/>
                  <a:lumOff val="50000"/>
                  <a:alpha val="6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5 Rectángulo"/>
            <p:cNvSpPr/>
            <p:nvPr/>
          </p:nvSpPr>
          <p:spPr>
            <a:xfrm>
              <a:off x="395536" y="0"/>
              <a:ext cx="1152128" cy="6858000"/>
            </a:xfrm>
            <a:prstGeom prst="rect">
              <a:avLst/>
            </a:prstGeom>
            <a:solidFill>
              <a:schemeClr val="accent2">
                <a:lumMod val="75000"/>
              </a:schemeClr>
            </a:solidFill>
            <a:ln>
              <a:solidFill>
                <a:schemeClr val="accent2">
                  <a:lumMod val="50000"/>
                </a:schemeClr>
              </a:solidFill>
            </a:ln>
            <a:effectLst>
              <a:outerShdw blurRad="304800" dist="139700" dir="2700000" algn="ctr" rotWithShape="0">
                <a:schemeClr val="tx1">
                  <a:lumMod val="50000"/>
                  <a:lumOff val="50000"/>
                  <a:alpha val="6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7" name="Título 26"/>
          <p:cNvSpPr>
            <a:spLocks noGrp="1"/>
          </p:cNvSpPr>
          <p:nvPr>
            <p:ph type="title"/>
          </p:nvPr>
        </p:nvSpPr>
        <p:spPr>
          <a:xfrm rot="16200000">
            <a:off x="-2482826" y="2857500"/>
            <a:ext cx="6858000" cy="1143000"/>
          </a:xfrm>
        </p:spPr>
        <p:txBody>
          <a:bodyPr>
            <a:normAutofit/>
          </a:bodyPr>
          <a:lstStyle/>
          <a:p>
            <a:r>
              <a:rPr lang="es-ES" dirty="0">
                <a:solidFill>
                  <a:schemeClr val="bg1">
                    <a:lumMod val="95000"/>
                  </a:schemeClr>
                </a:solidFill>
                <a:effectLst>
                  <a:outerShdw blurRad="50800" dist="38100" dir="10800000" algn="r" rotWithShape="0">
                    <a:prstClr val="black">
                      <a:alpha val="40000"/>
                    </a:prstClr>
                  </a:outerShdw>
                </a:effectLst>
              </a:rPr>
              <a:t>ENLACES</a:t>
            </a:r>
          </a:p>
        </p:txBody>
      </p:sp>
      <p:grpSp>
        <p:nvGrpSpPr>
          <p:cNvPr id="21" name="Grupo 20">
            <a:extLst>
              <a:ext uri="{FF2B5EF4-FFF2-40B4-BE49-F238E27FC236}">
                <a16:creationId xmlns:a16="http://schemas.microsoft.com/office/drawing/2014/main" id="{69038D6B-0AF0-42AE-96E6-4766165226FB}"/>
              </a:ext>
            </a:extLst>
          </p:cNvPr>
          <p:cNvGrpSpPr/>
          <p:nvPr/>
        </p:nvGrpSpPr>
        <p:grpSpPr>
          <a:xfrm>
            <a:off x="9768408" y="6201792"/>
            <a:ext cx="1512168" cy="539576"/>
            <a:chOff x="7356648" y="6201792"/>
            <a:chExt cx="1512168" cy="539576"/>
          </a:xfrm>
        </p:grpSpPr>
        <p:sp>
          <p:nvSpPr>
            <p:cNvPr id="22" name="Flecha derecha 6">
              <a:extLst>
                <a:ext uri="{FF2B5EF4-FFF2-40B4-BE49-F238E27FC236}">
                  <a16:creationId xmlns:a16="http://schemas.microsoft.com/office/drawing/2014/main" id="{F73A0FA1-E945-40EC-92AE-D6240221B073}"/>
                </a:ext>
              </a:extLst>
            </p:cNvPr>
            <p:cNvSpPr/>
            <p:nvPr/>
          </p:nvSpPr>
          <p:spPr>
            <a:xfrm>
              <a:off x="7356648" y="6201792"/>
              <a:ext cx="1512168" cy="539576"/>
            </a:xfrm>
            <a:prstGeom prst="rightArrow">
              <a:avLst>
                <a:gd name="adj1" fmla="val 50000"/>
                <a:gd name="adj2" fmla="val 106489"/>
              </a:avLst>
            </a:prstGeom>
            <a:solidFill>
              <a:schemeClr val="accent2">
                <a:lumMod val="60000"/>
                <a:lumOff val="40000"/>
              </a:schemeClr>
            </a:solidFill>
            <a:ln>
              <a:solidFill>
                <a:schemeClr val="accent2">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3" name="CuadroTexto 22">
              <a:hlinkClick r:id="rId2" action="ppaction://hlinksldjump"/>
              <a:extLst>
                <a:ext uri="{FF2B5EF4-FFF2-40B4-BE49-F238E27FC236}">
                  <a16:creationId xmlns:a16="http://schemas.microsoft.com/office/drawing/2014/main" id="{8D9DDD1D-3DF5-4CE8-BBD9-33BF96CBCF56}"/>
                </a:ext>
              </a:extLst>
            </p:cNvPr>
            <p:cNvSpPr txBox="1"/>
            <p:nvPr/>
          </p:nvSpPr>
          <p:spPr>
            <a:xfrm>
              <a:off x="7464660" y="6286914"/>
              <a:ext cx="1296144" cy="369332"/>
            </a:xfrm>
            <a:prstGeom prst="rect">
              <a:avLst/>
            </a:prstGeom>
            <a:noFill/>
          </p:spPr>
          <p:txBody>
            <a:bodyPr wrap="square" rtlCol="0">
              <a:spAutoFit/>
            </a:bodyPr>
            <a:lstStyle/>
            <a:p>
              <a:r>
                <a:rPr lang="es-ES" dirty="0">
                  <a:solidFill>
                    <a:schemeClr val="tx1">
                      <a:lumMod val="65000"/>
                      <a:lumOff val="35000"/>
                    </a:schemeClr>
                  </a:solidFill>
                </a:rPr>
                <a:t>Continua…</a:t>
              </a:r>
            </a:p>
          </p:txBody>
        </p:sp>
      </p:grpSp>
      <p:sp>
        <p:nvSpPr>
          <p:cNvPr id="11" name="CuadroTexto 10">
            <a:extLst>
              <a:ext uri="{FF2B5EF4-FFF2-40B4-BE49-F238E27FC236}">
                <a16:creationId xmlns:a16="http://schemas.microsoft.com/office/drawing/2014/main" id="{7ECF4020-5A6C-4735-B68F-D6B7B4A8C99B}"/>
              </a:ext>
            </a:extLst>
          </p:cNvPr>
          <p:cNvSpPr txBox="1"/>
          <p:nvPr/>
        </p:nvSpPr>
        <p:spPr>
          <a:xfrm>
            <a:off x="2373776" y="285580"/>
            <a:ext cx="8784976" cy="461665"/>
          </a:xfrm>
          <a:prstGeom prst="rect">
            <a:avLst/>
          </a:prstGeom>
          <a:noFill/>
        </p:spPr>
        <p:txBody>
          <a:bodyPr wrap="square" rtlCol="0">
            <a:spAutoFit/>
          </a:bodyPr>
          <a:lstStyle/>
          <a:p>
            <a:pPr algn="ctr"/>
            <a:r>
              <a:rPr lang="es-ES" sz="2400" b="1" dirty="0">
                <a:latin typeface="+mj-lt"/>
              </a:rPr>
              <a:t>HIPERVINCULOS</a:t>
            </a:r>
          </a:p>
        </p:txBody>
      </p:sp>
      <p:sp>
        <p:nvSpPr>
          <p:cNvPr id="12" name="CuadroTexto 11">
            <a:extLst>
              <a:ext uri="{FF2B5EF4-FFF2-40B4-BE49-F238E27FC236}">
                <a16:creationId xmlns:a16="http://schemas.microsoft.com/office/drawing/2014/main" id="{A693AC1E-DC4A-4B65-802F-A6F4FE5676F2}"/>
              </a:ext>
            </a:extLst>
          </p:cNvPr>
          <p:cNvSpPr txBox="1"/>
          <p:nvPr/>
        </p:nvSpPr>
        <p:spPr>
          <a:xfrm>
            <a:off x="2639617" y="908720"/>
            <a:ext cx="8368074" cy="2877711"/>
          </a:xfrm>
          <a:prstGeom prst="rect">
            <a:avLst/>
          </a:prstGeom>
          <a:noFill/>
          <a:ln>
            <a:noFill/>
          </a:ln>
        </p:spPr>
        <p:txBody>
          <a:bodyPr wrap="square" rtlCol="0">
            <a:spAutoFit/>
          </a:bodyPr>
          <a:lstStyle/>
          <a:p>
            <a:pPr algn="just">
              <a:spcAft>
                <a:spcPts val="600"/>
              </a:spcAft>
            </a:pPr>
            <a:r>
              <a:rPr lang="es-ES" sz="2200" dirty="0"/>
              <a:t>Una de las etiquetas más importantes de HTML (sino la que más) es la etiqueta </a:t>
            </a:r>
            <a:r>
              <a:rPr lang="es-ES" sz="2200" b="1" dirty="0"/>
              <a:t>&lt;a&gt;</a:t>
            </a:r>
            <a:r>
              <a:rPr lang="es-ES" sz="2200" dirty="0"/>
              <a:t>. Esta etiqueta se utiliza para crear los llamados enlaces, vínculos o hipervínculos. La idea es establecer una referencia a una dirección o URL donde está alojado ese otro documento de destino, que puede ser una página web, un archivo PDF, una imagen o cualquier otro tipo de documento.</a:t>
            </a:r>
          </a:p>
          <a:p>
            <a:pPr algn="just">
              <a:spcAft>
                <a:spcPts val="600"/>
              </a:spcAft>
            </a:pPr>
            <a:r>
              <a:rPr lang="es-ES" sz="2200" dirty="0"/>
              <a:t>La etiqueta &lt;a&gt; también tiene varios atributos opcionales, veamos un resumen de todos ellos:</a:t>
            </a:r>
          </a:p>
        </p:txBody>
      </p:sp>
      <p:graphicFrame>
        <p:nvGraphicFramePr>
          <p:cNvPr id="2" name="Tabla 2">
            <a:extLst>
              <a:ext uri="{FF2B5EF4-FFF2-40B4-BE49-F238E27FC236}">
                <a16:creationId xmlns:a16="http://schemas.microsoft.com/office/drawing/2014/main" id="{6CB25803-DD08-4A72-994B-3F5FFFE24D07}"/>
              </a:ext>
            </a:extLst>
          </p:cNvPr>
          <p:cNvGraphicFramePr>
            <a:graphicFrameLocks noGrp="1"/>
          </p:cNvGraphicFramePr>
          <p:nvPr>
            <p:extLst>
              <p:ext uri="{D42A27DB-BD31-4B8C-83A1-F6EECF244321}">
                <p14:modId xmlns:p14="http://schemas.microsoft.com/office/powerpoint/2010/main" val="1042010782"/>
              </p:ext>
            </p:extLst>
          </p:nvPr>
        </p:nvGraphicFramePr>
        <p:xfrm>
          <a:off x="2759654" y="3786431"/>
          <a:ext cx="8248037" cy="1950720"/>
        </p:xfrm>
        <a:graphic>
          <a:graphicData uri="http://schemas.openxmlformats.org/drawingml/2006/table">
            <a:tbl>
              <a:tblPr firstRow="1" bandRow="1">
                <a:tableStyleId>{21E4AEA4-8DFA-4A89-87EB-49C32662AFE0}</a:tableStyleId>
              </a:tblPr>
              <a:tblGrid>
                <a:gridCol w="1733383">
                  <a:extLst>
                    <a:ext uri="{9D8B030D-6E8A-4147-A177-3AD203B41FA5}">
                      <a16:colId xmlns:a16="http://schemas.microsoft.com/office/drawing/2014/main" val="3203421809"/>
                    </a:ext>
                  </a:extLst>
                </a:gridCol>
                <a:gridCol w="1972929">
                  <a:extLst>
                    <a:ext uri="{9D8B030D-6E8A-4147-A177-3AD203B41FA5}">
                      <a16:colId xmlns:a16="http://schemas.microsoft.com/office/drawing/2014/main" val="4225808380"/>
                    </a:ext>
                  </a:extLst>
                </a:gridCol>
                <a:gridCol w="4541725">
                  <a:extLst>
                    <a:ext uri="{9D8B030D-6E8A-4147-A177-3AD203B41FA5}">
                      <a16:colId xmlns:a16="http://schemas.microsoft.com/office/drawing/2014/main" val="2048075442"/>
                    </a:ext>
                  </a:extLst>
                </a:gridCol>
              </a:tblGrid>
              <a:tr h="370840">
                <a:tc>
                  <a:txBody>
                    <a:bodyPr/>
                    <a:lstStyle/>
                    <a:p>
                      <a:pPr algn="ctr"/>
                      <a:r>
                        <a:rPr lang="es-ES" sz="2200" dirty="0"/>
                        <a:t>Atributo</a:t>
                      </a:r>
                    </a:p>
                  </a:txBody>
                  <a:tcPr/>
                </a:tc>
                <a:tc>
                  <a:txBody>
                    <a:bodyPr/>
                    <a:lstStyle/>
                    <a:p>
                      <a:pPr algn="ctr"/>
                      <a:r>
                        <a:rPr lang="es-ES" sz="2200" dirty="0"/>
                        <a:t>Valor</a:t>
                      </a:r>
                    </a:p>
                  </a:txBody>
                  <a:tcPr/>
                </a:tc>
                <a:tc>
                  <a:txBody>
                    <a:bodyPr/>
                    <a:lstStyle/>
                    <a:p>
                      <a:pPr algn="ctr"/>
                      <a:r>
                        <a:rPr lang="es-ES" sz="2200" dirty="0"/>
                        <a:t>Descripción</a:t>
                      </a:r>
                    </a:p>
                  </a:txBody>
                  <a:tcPr/>
                </a:tc>
                <a:extLst>
                  <a:ext uri="{0D108BD9-81ED-4DB2-BD59-A6C34878D82A}">
                    <a16:rowId xmlns:a16="http://schemas.microsoft.com/office/drawing/2014/main" val="2689078418"/>
                  </a:ext>
                </a:extLst>
              </a:tr>
              <a:tr h="370840">
                <a:tc>
                  <a:txBody>
                    <a:bodyPr/>
                    <a:lstStyle/>
                    <a:p>
                      <a:pPr lvl="0"/>
                      <a:r>
                        <a:rPr lang="es-ES" sz="2200" dirty="0" err="1"/>
                        <a:t>href</a:t>
                      </a:r>
                      <a:endParaRPr lang="es-ES" sz="2200" dirty="0"/>
                    </a:p>
                  </a:txBody>
                  <a:tcPr/>
                </a:tc>
                <a:tc>
                  <a:txBody>
                    <a:bodyPr/>
                    <a:lstStyle/>
                    <a:p>
                      <a:r>
                        <a:rPr lang="es-ES" sz="2200" dirty="0"/>
                        <a:t>URL</a:t>
                      </a:r>
                    </a:p>
                  </a:txBody>
                  <a:tcPr/>
                </a:tc>
                <a:tc>
                  <a:txBody>
                    <a:bodyPr/>
                    <a:lstStyle/>
                    <a:p>
                      <a:r>
                        <a:rPr lang="es-ES" sz="2200" dirty="0"/>
                        <a:t>Enlace al documento que se quiere cargar. Atributo obligatorio.</a:t>
                      </a:r>
                    </a:p>
                  </a:txBody>
                  <a:tcPr/>
                </a:tc>
                <a:extLst>
                  <a:ext uri="{0D108BD9-81ED-4DB2-BD59-A6C34878D82A}">
                    <a16:rowId xmlns:a16="http://schemas.microsoft.com/office/drawing/2014/main" val="3372864995"/>
                  </a:ext>
                </a:extLst>
              </a:tr>
              <a:tr h="370840">
                <a:tc>
                  <a:txBody>
                    <a:bodyPr/>
                    <a:lstStyle/>
                    <a:p>
                      <a:r>
                        <a:rPr lang="es-ES" sz="2200" dirty="0" err="1"/>
                        <a:t>download</a:t>
                      </a:r>
                      <a:endParaRPr lang="es-ES" sz="2200" dirty="0"/>
                    </a:p>
                  </a:txBody>
                  <a:tcPr/>
                </a:tc>
                <a:tc>
                  <a:txBody>
                    <a:bodyPr/>
                    <a:lstStyle/>
                    <a:p>
                      <a:r>
                        <a:rPr lang="es-ES" sz="2200" dirty="0" err="1"/>
                        <a:t>nombre.ext</a:t>
                      </a:r>
                      <a:endParaRPr lang="es-ES" sz="2200" dirty="0"/>
                    </a:p>
                  </a:txBody>
                  <a:tcPr/>
                </a:tc>
                <a:tc>
                  <a:txBody>
                    <a:bodyPr/>
                    <a:lstStyle/>
                    <a:p>
                      <a:r>
                        <a:rPr lang="es-ES" sz="2200" dirty="0"/>
                        <a:t>Descarga el enlace (</a:t>
                      </a:r>
                      <a:r>
                        <a:rPr lang="es-ES" sz="2200" dirty="0" err="1"/>
                        <a:t>href</a:t>
                      </a:r>
                      <a:r>
                        <a:rPr lang="es-ES" sz="2200" dirty="0"/>
                        <a:t>) en lugar de abrirlo. Si se indica valor, se renombra.</a:t>
                      </a:r>
                    </a:p>
                  </a:txBody>
                  <a:tcPr/>
                </a:tc>
                <a:extLst>
                  <a:ext uri="{0D108BD9-81ED-4DB2-BD59-A6C34878D82A}">
                    <a16:rowId xmlns:a16="http://schemas.microsoft.com/office/drawing/2014/main" val="309534361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3 Grupo"/>
          <p:cNvGrpSpPr/>
          <p:nvPr/>
        </p:nvGrpSpPr>
        <p:grpSpPr>
          <a:xfrm>
            <a:off x="-24680" y="0"/>
            <a:ext cx="1547664" cy="6858000"/>
            <a:chOff x="0" y="0"/>
            <a:chExt cx="1547664" cy="6858000"/>
          </a:xfrm>
        </p:grpSpPr>
        <p:sp>
          <p:nvSpPr>
            <p:cNvPr id="5" name="4 Rectángulo"/>
            <p:cNvSpPr/>
            <p:nvPr/>
          </p:nvSpPr>
          <p:spPr>
            <a:xfrm>
              <a:off x="0" y="0"/>
              <a:ext cx="1152128" cy="6858000"/>
            </a:xfrm>
            <a:prstGeom prst="rect">
              <a:avLst/>
            </a:prstGeom>
            <a:solidFill>
              <a:schemeClr val="accent2">
                <a:lumMod val="50000"/>
              </a:schemeClr>
            </a:solidFill>
            <a:ln>
              <a:solidFill>
                <a:schemeClr val="accent2">
                  <a:lumMod val="50000"/>
                </a:schemeClr>
              </a:solidFill>
            </a:ln>
            <a:effectLst>
              <a:outerShdw blurRad="304800" dist="139700" dir="2700000" algn="ctr" rotWithShape="0">
                <a:schemeClr val="tx1">
                  <a:lumMod val="50000"/>
                  <a:lumOff val="50000"/>
                  <a:alpha val="6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5 Rectángulo"/>
            <p:cNvSpPr/>
            <p:nvPr/>
          </p:nvSpPr>
          <p:spPr>
            <a:xfrm>
              <a:off x="395536" y="0"/>
              <a:ext cx="1152128" cy="6858000"/>
            </a:xfrm>
            <a:prstGeom prst="rect">
              <a:avLst/>
            </a:prstGeom>
            <a:solidFill>
              <a:schemeClr val="accent2">
                <a:lumMod val="75000"/>
              </a:schemeClr>
            </a:solidFill>
            <a:ln>
              <a:solidFill>
                <a:schemeClr val="accent2">
                  <a:lumMod val="50000"/>
                </a:schemeClr>
              </a:solidFill>
            </a:ln>
            <a:effectLst>
              <a:outerShdw blurRad="304800" dist="139700" dir="2700000" algn="ctr" rotWithShape="0">
                <a:schemeClr val="tx1">
                  <a:lumMod val="50000"/>
                  <a:lumOff val="50000"/>
                  <a:alpha val="6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7" name="Título 26"/>
          <p:cNvSpPr>
            <a:spLocks noGrp="1"/>
          </p:cNvSpPr>
          <p:nvPr>
            <p:ph type="title"/>
          </p:nvPr>
        </p:nvSpPr>
        <p:spPr>
          <a:xfrm rot="16200000">
            <a:off x="-2482826" y="2857500"/>
            <a:ext cx="6858000" cy="1143000"/>
          </a:xfrm>
        </p:spPr>
        <p:txBody>
          <a:bodyPr>
            <a:normAutofit/>
          </a:bodyPr>
          <a:lstStyle/>
          <a:p>
            <a:r>
              <a:rPr lang="es-ES" dirty="0">
                <a:solidFill>
                  <a:schemeClr val="bg1">
                    <a:lumMod val="95000"/>
                  </a:schemeClr>
                </a:solidFill>
                <a:effectLst>
                  <a:outerShdw blurRad="50800" dist="38100" dir="10800000" algn="r" rotWithShape="0">
                    <a:prstClr val="black">
                      <a:alpha val="40000"/>
                    </a:prstClr>
                  </a:outerShdw>
                </a:effectLst>
              </a:rPr>
              <a:t>ENLACES</a:t>
            </a:r>
          </a:p>
        </p:txBody>
      </p:sp>
      <p:grpSp>
        <p:nvGrpSpPr>
          <p:cNvPr id="21" name="Grupo 20">
            <a:extLst>
              <a:ext uri="{FF2B5EF4-FFF2-40B4-BE49-F238E27FC236}">
                <a16:creationId xmlns:a16="http://schemas.microsoft.com/office/drawing/2014/main" id="{69038D6B-0AF0-42AE-96E6-4766165226FB}"/>
              </a:ext>
            </a:extLst>
          </p:cNvPr>
          <p:cNvGrpSpPr/>
          <p:nvPr/>
        </p:nvGrpSpPr>
        <p:grpSpPr>
          <a:xfrm>
            <a:off x="9768408" y="6201792"/>
            <a:ext cx="1512168" cy="539576"/>
            <a:chOff x="7356648" y="6201792"/>
            <a:chExt cx="1512168" cy="539576"/>
          </a:xfrm>
        </p:grpSpPr>
        <p:sp>
          <p:nvSpPr>
            <p:cNvPr id="22" name="Flecha derecha 6">
              <a:extLst>
                <a:ext uri="{FF2B5EF4-FFF2-40B4-BE49-F238E27FC236}">
                  <a16:creationId xmlns:a16="http://schemas.microsoft.com/office/drawing/2014/main" id="{F73A0FA1-E945-40EC-92AE-D6240221B073}"/>
                </a:ext>
              </a:extLst>
            </p:cNvPr>
            <p:cNvSpPr/>
            <p:nvPr/>
          </p:nvSpPr>
          <p:spPr>
            <a:xfrm>
              <a:off x="7356648" y="6201792"/>
              <a:ext cx="1512168" cy="539576"/>
            </a:xfrm>
            <a:prstGeom prst="rightArrow">
              <a:avLst>
                <a:gd name="adj1" fmla="val 50000"/>
                <a:gd name="adj2" fmla="val 106489"/>
              </a:avLst>
            </a:prstGeom>
            <a:solidFill>
              <a:schemeClr val="accent2">
                <a:lumMod val="60000"/>
                <a:lumOff val="40000"/>
              </a:schemeClr>
            </a:solidFill>
            <a:ln>
              <a:solidFill>
                <a:schemeClr val="accent2">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3" name="CuadroTexto 22">
              <a:hlinkClick r:id="rId2" action="ppaction://hlinksldjump"/>
              <a:extLst>
                <a:ext uri="{FF2B5EF4-FFF2-40B4-BE49-F238E27FC236}">
                  <a16:creationId xmlns:a16="http://schemas.microsoft.com/office/drawing/2014/main" id="{8D9DDD1D-3DF5-4CE8-BBD9-33BF96CBCF56}"/>
                </a:ext>
              </a:extLst>
            </p:cNvPr>
            <p:cNvSpPr txBox="1"/>
            <p:nvPr/>
          </p:nvSpPr>
          <p:spPr>
            <a:xfrm>
              <a:off x="7464660" y="6286914"/>
              <a:ext cx="1296144" cy="369332"/>
            </a:xfrm>
            <a:prstGeom prst="rect">
              <a:avLst/>
            </a:prstGeom>
            <a:noFill/>
          </p:spPr>
          <p:txBody>
            <a:bodyPr wrap="square" rtlCol="0">
              <a:spAutoFit/>
            </a:bodyPr>
            <a:lstStyle/>
            <a:p>
              <a:r>
                <a:rPr lang="es-ES" dirty="0">
                  <a:solidFill>
                    <a:schemeClr val="tx1">
                      <a:lumMod val="65000"/>
                      <a:lumOff val="35000"/>
                    </a:schemeClr>
                  </a:solidFill>
                </a:rPr>
                <a:t>Continua…</a:t>
              </a:r>
            </a:p>
          </p:txBody>
        </p:sp>
      </p:grpSp>
      <p:graphicFrame>
        <p:nvGraphicFramePr>
          <p:cNvPr id="2" name="Tabla 2">
            <a:extLst>
              <a:ext uri="{FF2B5EF4-FFF2-40B4-BE49-F238E27FC236}">
                <a16:creationId xmlns:a16="http://schemas.microsoft.com/office/drawing/2014/main" id="{6CB25803-DD08-4A72-994B-3F5FFFE24D07}"/>
              </a:ext>
            </a:extLst>
          </p:cNvPr>
          <p:cNvGraphicFramePr>
            <a:graphicFrameLocks noGrp="1"/>
          </p:cNvGraphicFramePr>
          <p:nvPr>
            <p:extLst>
              <p:ext uri="{D42A27DB-BD31-4B8C-83A1-F6EECF244321}">
                <p14:modId xmlns:p14="http://schemas.microsoft.com/office/powerpoint/2010/main" val="24944565"/>
              </p:ext>
            </p:extLst>
          </p:nvPr>
        </p:nvGraphicFramePr>
        <p:xfrm>
          <a:off x="2276455" y="788632"/>
          <a:ext cx="8896109" cy="2804160"/>
        </p:xfrm>
        <a:graphic>
          <a:graphicData uri="http://schemas.openxmlformats.org/drawingml/2006/table">
            <a:tbl>
              <a:tblPr firstRow="1" bandRow="1">
                <a:tableStyleId>{21E4AEA4-8DFA-4A89-87EB-49C32662AFE0}</a:tableStyleId>
              </a:tblPr>
              <a:tblGrid>
                <a:gridCol w="1869580">
                  <a:extLst>
                    <a:ext uri="{9D8B030D-6E8A-4147-A177-3AD203B41FA5}">
                      <a16:colId xmlns:a16="http://schemas.microsoft.com/office/drawing/2014/main" val="3203421809"/>
                    </a:ext>
                  </a:extLst>
                </a:gridCol>
                <a:gridCol w="2127948">
                  <a:extLst>
                    <a:ext uri="{9D8B030D-6E8A-4147-A177-3AD203B41FA5}">
                      <a16:colId xmlns:a16="http://schemas.microsoft.com/office/drawing/2014/main" val="4225808380"/>
                    </a:ext>
                  </a:extLst>
                </a:gridCol>
                <a:gridCol w="4898581">
                  <a:extLst>
                    <a:ext uri="{9D8B030D-6E8A-4147-A177-3AD203B41FA5}">
                      <a16:colId xmlns:a16="http://schemas.microsoft.com/office/drawing/2014/main" val="2048075442"/>
                    </a:ext>
                  </a:extLst>
                </a:gridCol>
              </a:tblGrid>
              <a:tr h="370840">
                <a:tc>
                  <a:txBody>
                    <a:bodyPr/>
                    <a:lstStyle/>
                    <a:p>
                      <a:pPr algn="ctr"/>
                      <a:r>
                        <a:rPr lang="es-ES" sz="2200" dirty="0"/>
                        <a:t>Atributo</a:t>
                      </a:r>
                    </a:p>
                  </a:txBody>
                  <a:tcPr/>
                </a:tc>
                <a:tc>
                  <a:txBody>
                    <a:bodyPr/>
                    <a:lstStyle/>
                    <a:p>
                      <a:pPr algn="ctr"/>
                      <a:r>
                        <a:rPr lang="es-ES" sz="2200" dirty="0"/>
                        <a:t>Valor</a:t>
                      </a:r>
                    </a:p>
                  </a:txBody>
                  <a:tcPr/>
                </a:tc>
                <a:tc>
                  <a:txBody>
                    <a:bodyPr/>
                    <a:lstStyle/>
                    <a:p>
                      <a:pPr algn="ctr"/>
                      <a:r>
                        <a:rPr lang="es-ES" sz="2200" dirty="0"/>
                        <a:t>Descripción</a:t>
                      </a:r>
                    </a:p>
                  </a:txBody>
                  <a:tcPr/>
                </a:tc>
                <a:extLst>
                  <a:ext uri="{0D108BD9-81ED-4DB2-BD59-A6C34878D82A}">
                    <a16:rowId xmlns:a16="http://schemas.microsoft.com/office/drawing/2014/main" val="2689078418"/>
                  </a:ext>
                </a:extLst>
              </a:tr>
              <a:tr h="370840">
                <a:tc rowSpan="4">
                  <a:txBody>
                    <a:bodyPr/>
                    <a:lstStyle/>
                    <a:p>
                      <a:pPr lvl="0"/>
                      <a:r>
                        <a:rPr lang="es-ES" sz="2200" dirty="0"/>
                        <a:t>target</a:t>
                      </a:r>
                    </a:p>
                  </a:txBody>
                  <a:tcPr/>
                </a:tc>
                <a:tc>
                  <a:txBody>
                    <a:bodyPr/>
                    <a:lstStyle/>
                    <a:p>
                      <a:r>
                        <a:rPr lang="en-GB" sz="2200" dirty="0"/>
                        <a:t>_blank</a:t>
                      </a:r>
                      <a:endParaRPr lang="es-ES" sz="2200" dirty="0"/>
                    </a:p>
                  </a:txBody>
                  <a:tcPr/>
                </a:tc>
                <a:tc>
                  <a:txBody>
                    <a:bodyPr/>
                    <a:lstStyle/>
                    <a:p>
                      <a:r>
                        <a:rPr lang="es-ES" sz="2200" dirty="0"/>
                        <a:t>Abre el enlace en una nueva pestaña.</a:t>
                      </a:r>
                    </a:p>
                  </a:txBody>
                  <a:tcPr/>
                </a:tc>
                <a:extLst>
                  <a:ext uri="{0D108BD9-81ED-4DB2-BD59-A6C34878D82A}">
                    <a16:rowId xmlns:a16="http://schemas.microsoft.com/office/drawing/2014/main" val="3372864995"/>
                  </a:ext>
                </a:extLst>
              </a:tr>
              <a:tr h="370840">
                <a:tc vMerge="1">
                  <a:txBody>
                    <a:bodyPr/>
                    <a:lstStyle/>
                    <a:p>
                      <a:endParaRPr lang="es-ES" sz="2200" dirty="0"/>
                    </a:p>
                  </a:txBody>
                  <a:tcPr/>
                </a:tc>
                <a:tc>
                  <a:txBody>
                    <a:bodyPr/>
                    <a:lstStyle/>
                    <a:p>
                      <a:r>
                        <a:rPr lang="es-ES" sz="2200" dirty="0"/>
                        <a:t>_</a:t>
                      </a:r>
                      <a:r>
                        <a:rPr lang="es-ES" sz="2200" dirty="0" err="1"/>
                        <a:t>self</a:t>
                      </a:r>
                      <a:endParaRPr lang="es-ES" sz="2200" dirty="0"/>
                    </a:p>
                  </a:txBody>
                  <a:tcPr/>
                </a:tc>
                <a:tc>
                  <a:txBody>
                    <a:bodyPr/>
                    <a:lstStyle/>
                    <a:p>
                      <a:r>
                        <a:rPr lang="es-ES" sz="2200" dirty="0"/>
                        <a:t>Abre el enlace en la pestaña o &lt;</a:t>
                      </a:r>
                      <a:r>
                        <a:rPr lang="es-ES" sz="2200" dirty="0" err="1"/>
                        <a:t>iframe</a:t>
                      </a:r>
                      <a:r>
                        <a:rPr lang="es-ES" sz="2200" dirty="0"/>
                        <a:t>&gt; actual.</a:t>
                      </a:r>
                    </a:p>
                  </a:txBody>
                  <a:tcPr/>
                </a:tc>
                <a:extLst>
                  <a:ext uri="{0D108BD9-81ED-4DB2-BD59-A6C34878D82A}">
                    <a16:rowId xmlns:a16="http://schemas.microsoft.com/office/drawing/2014/main" val="3095343616"/>
                  </a:ext>
                </a:extLst>
              </a:tr>
              <a:tr h="370840">
                <a:tc vMerge="1">
                  <a:txBody>
                    <a:bodyPr/>
                    <a:lstStyle/>
                    <a:p>
                      <a:pPr lvl="0"/>
                      <a:endParaRPr lang="es-ES" sz="2200" dirty="0"/>
                    </a:p>
                  </a:txBody>
                  <a:tcPr/>
                </a:tc>
                <a:tc>
                  <a:txBody>
                    <a:bodyPr/>
                    <a:lstStyle/>
                    <a:p>
                      <a:r>
                        <a:rPr lang="es-ES" sz="2200" dirty="0"/>
                        <a:t>_</a:t>
                      </a:r>
                      <a:r>
                        <a:rPr lang="es-ES" sz="2200" dirty="0" err="1"/>
                        <a:t>parent</a:t>
                      </a:r>
                      <a:endParaRPr lang="es-ES" sz="2200" dirty="0"/>
                    </a:p>
                  </a:txBody>
                  <a:tcPr/>
                </a:tc>
                <a:tc>
                  <a:txBody>
                    <a:bodyPr/>
                    <a:lstStyle/>
                    <a:p>
                      <a:r>
                        <a:rPr lang="es-ES" sz="2200" dirty="0"/>
                        <a:t>Abre el enlace en el documento padre.</a:t>
                      </a:r>
                    </a:p>
                  </a:txBody>
                  <a:tcPr/>
                </a:tc>
                <a:extLst>
                  <a:ext uri="{0D108BD9-81ED-4DB2-BD59-A6C34878D82A}">
                    <a16:rowId xmlns:a16="http://schemas.microsoft.com/office/drawing/2014/main" val="1680832659"/>
                  </a:ext>
                </a:extLst>
              </a:tr>
              <a:tr h="370840">
                <a:tc vMerge="1">
                  <a:txBody>
                    <a:bodyPr/>
                    <a:lstStyle/>
                    <a:p>
                      <a:pPr lvl="0"/>
                      <a:endParaRPr lang="es-ES" sz="2200" dirty="0"/>
                    </a:p>
                  </a:txBody>
                  <a:tcPr/>
                </a:tc>
                <a:tc>
                  <a:txBody>
                    <a:bodyPr/>
                    <a:lstStyle/>
                    <a:p>
                      <a:r>
                        <a:rPr lang="es-ES" sz="2200" dirty="0"/>
                        <a:t>_top</a:t>
                      </a:r>
                    </a:p>
                  </a:txBody>
                  <a:tcPr/>
                </a:tc>
                <a:tc>
                  <a:txBody>
                    <a:bodyPr/>
                    <a:lstStyle/>
                    <a:p>
                      <a:r>
                        <a:rPr lang="es-ES" sz="2200" dirty="0"/>
                        <a:t>Abre el enlace en el documento raíz (padre global).</a:t>
                      </a:r>
                    </a:p>
                  </a:txBody>
                  <a:tcPr/>
                </a:tc>
                <a:extLst>
                  <a:ext uri="{0D108BD9-81ED-4DB2-BD59-A6C34878D82A}">
                    <a16:rowId xmlns:a16="http://schemas.microsoft.com/office/drawing/2014/main" val="395160447"/>
                  </a:ext>
                </a:extLst>
              </a:tr>
            </a:tbl>
          </a:graphicData>
        </a:graphic>
      </p:graphicFrame>
      <p:pic>
        <p:nvPicPr>
          <p:cNvPr id="1026" name="Picture 2" descr="Estructura de una URL">
            <a:extLst>
              <a:ext uri="{FF2B5EF4-FFF2-40B4-BE49-F238E27FC236}">
                <a16:creationId xmlns:a16="http://schemas.microsoft.com/office/drawing/2014/main" id="{99DD7174-0C56-41F4-9AA8-0BA7DF0E0F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6455" y="4435839"/>
            <a:ext cx="9154673" cy="1220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6557788"/>
      </p:ext>
    </p:extLst>
  </p:cSld>
  <p:clrMapOvr>
    <a:masterClrMapping/>
  </p:clrMapOvr>
  <mc:AlternateContent xmlns:mc="http://schemas.openxmlformats.org/markup-compatibility/2006">
    <mc:Choice xmlns:p14="http://schemas.microsoft.com/office/powerpoint/2010/main" Requires="p14">
      <p:transition spd="slow" p14:dur="2000">
        <p:wipe/>
      </p:transition>
    </mc:Choice>
    <mc:Fallback>
      <p:transition spd="slow">
        <p:wip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3 Grupo"/>
          <p:cNvGrpSpPr/>
          <p:nvPr/>
        </p:nvGrpSpPr>
        <p:grpSpPr>
          <a:xfrm>
            <a:off x="-24680" y="0"/>
            <a:ext cx="1547664" cy="6858000"/>
            <a:chOff x="0" y="0"/>
            <a:chExt cx="1547664" cy="6858000"/>
          </a:xfrm>
        </p:grpSpPr>
        <p:sp>
          <p:nvSpPr>
            <p:cNvPr id="5" name="4 Rectángulo"/>
            <p:cNvSpPr/>
            <p:nvPr/>
          </p:nvSpPr>
          <p:spPr>
            <a:xfrm>
              <a:off x="0" y="0"/>
              <a:ext cx="1152128" cy="6858000"/>
            </a:xfrm>
            <a:prstGeom prst="rect">
              <a:avLst/>
            </a:prstGeom>
            <a:solidFill>
              <a:schemeClr val="accent2">
                <a:lumMod val="50000"/>
              </a:schemeClr>
            </a:solidFill>
            <a:ln>
              <a:solidFill>
                <a:schemeClr val="accent2">
                  <a:lumMod val="50000"/>
                </a:schemeClr>
              </a:solidFill>
            </a:ln>
            <a:effectLst>
              <a:outerShdw blurRad="304800" dist="139700" dir="2700000" algn="ctr" rotWithShape="0">
                <a:schemeClr val="tx1">
                  <a:lumMod val="50000"/>
                  <a:lumOff val="50000"/>
                  <a:alpha val="6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5 Rectángulo"/>
            <p:cNvSpPr/>
            <p:nvPr/>
          </p:nvSpPr>
          <p:spPr>
            <a:xfrm>
              <a:off x="395536" y="0"/>
              <a:ext cx="1152128" cy="6858000"/>
            </a:xfrm>
            <a:prstGeom prst="rect">
              <a:avLst/>
            </a:prstGeom>
            <a:solidFill>
              <a:schemeClr val="accent2">
                <a:lumMod val="75000"/>
              </a:schemeClr>
            </a:solidFill>
            <a:ln>
              <a:solidFill>
                <a:schemeClr val="accent2">
                  <a:lumMod val="50000"/>
                </a:schemeClr>
              </a:solidFill>
            </a:ln>
            <a:effectLst>
              <a:outerShdw blurRad="304800" dist="139700" dir="2700000" algn="ctr" rotWithShape="0">
                <a:schemeClr val="tx1">
                  <a:lumMod val="50000"/>
                  <a:lumOff val="50000"/>
                  <a:alpha val="6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7" name="Título 26"/>
          <p:cNvSpPr>
            <a:spLocks noGrp="1"/>
          </p:cNvSpPr>
          <p:nvPr>
            <p:ph type="title"/>
          </p:nvPr>
        </p:nvSpPr>
        <p:spPr>
          <a:xfrm rot="16200000">
            <a:off x="-2482826" y="2857500"/>
            <a:ext cx="6858000" cy="1143000"/>
          </a:xfrm>
        </p:spPr>
        <p:txBody>
          <a:bodyPr>
            <a:normAutofit/>
          </a:bodyPr>
          <a:lstStyle/>
          <a:p>
            <a:r>
              <a:rPr lang="en-GB" dirty="0">
                <a:solidFill>
                  <a:schemeClr val="bg1">
                    <a:lumMod val="95000"/>
                  </a:schemeClr>
                </a:solidFill>
                <a:effectLst>
                  <a:outerShdw blurRad="50800" dist="38100" dir="10800000" algn="r" rotWithShape="0">
                    <a:prstClr val="black">
                      <a:alpha val="40000"/>
                    </a:prstClr>
                  </a:outerShdw>
                </a:effectLst>
              </a:rPr>
              <a:t>ENLACES</a:t>
            </a:r>
            <a:endParaRPr lang="es-ES" dirty="0">
              <a:solidFill>
                <a:schemeClr val="bg1">
                  <a:lumMod val="95000"/>
                </a:schemeClr>
              </a:solidFill>
              <a:effectLst>
                <a:outerShdw blurRad="50800" dist="38100" dir="10800000" algn="r" rotWithShape="0">
                  <a:prstClr val="black">
                    <a:alpha val="40000"/>
                  </a:prstClr>
                </a:outerShdw>
              </a:effectLst>
            </a:endParaRPr>
          </a:p>
        </p:txBody>
      </p:sp>
      <p:grpSp>
        <p:nvGrpSpPr>
          <p:cNvPr id="21" name="Grupo 20">
            <a:extLst>
              <a:ext uri="{FF2B5EF4-FFF2-40B4-BE49-F238E27FC236}">
                <a16:creationId xmlns:a16="http://schemas.microsoft.com/office/drawing/2014/main" id="{69038D6B-0AF0-42AE-96E6-4766165226FB}"/>
              </a:ext>
            </a:extLst>
          </p:cNvPr>
          <p:cNvGrpSpPr/>
          <p:nvPr/>
        </p:nvGrpSpPr>
        <p:grpSpPr>
          <a:xfrm>
            <a:off x="9768408" y="6201792"/>
            <a:ext cx="1512168" cy="539576"/>
            <a:chOff x="7356648" y="6201792"/>
            <a:chExt cx="1512168" cy="539576"/>
          </a:xfrm>
        </p:grpSpPr>
        <p:sp>
          <p:nvSpPr>
            <p:cNvPr id="22" name="Flecha derecha 6">
              <a:extLst>
                <a:ext uri="{FF2B5EF4-FFF2-40B4-BE49-F238E27FC236}">
                  <a16:creationId xmlns:a16="http://schemas.microsoft.com/office/drawing/2014/main" id="{F73A0FA1-E945-40EC-92AE-D6240221B073}"/>
                </a:ext>
              </a:extLst>
            </p:cNvPr>
            <p:cNvSpPr/>
            <p:nvPr/>
          </p:nvSpPr>
          <p:spPr>
            <a:xfrm>
              <a:off x="7356648" y="6201792"/>
              <a:ext cx="1512168" cy="539576"/>
            </a:xfrm>
            <a:prstGeom prst="rightArrow">
              <a:avLst>
                <a:gd name="adj1" fmla="val 50000"/>
                <a:gd name="adj2" fmla="val 106489"/>
              </a:avLst>
            </a:prstGeom>
            <a:solidFill>
              <a:schemeClr val="accent2">
                <a:lumMod val="60000"/>
                <a:lumOff val="40000"/>
              </a:schemeClr>
            </a:solidFill>
            <a:ln>
              <a:solidFill>
                <a:schemeClr val="accent2">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3" name="CuadroTexto 22">
              <a:hlinkClick r:id="rId2" action="ppaction://hlinksldjump"/>
              <a:extLst>
                <a:ext uri="{FF2B5EF4-FFF2-40B4-BE49-F238E27FC236}">
                  <a16:creationId xmlns:a16="http://schemas.microsoft.com/office/drawing/2014/main" id="{8D9DDD1D-3DF5-4CE8-BBD9-33BF96CBCF56}"/>
                </a:ext>
              </a:extLst>
            </p:cNvPr>
            <p:cNvSpPr txBox="1"/>
            <p:nvPr/>
          </p:nvSpPr>
          <p:spPr>
            <a:xfrm>
              <a:off x="7464660" y="6286914"/>
              <a:ext cx="1296144" cy="369332"/>
            </a:xfrm>
            <a:prstGeom prst="rect">
              <a:avLst/>
            </a:prstGeom>
            <a:noFill/>
          </p:spPr>
          <p:txBody>
            <a:bodyPr wrap="square" rtlCol="0">
              <a:spAutoFit/>
            </a:bodyPr>
            <a:lstStyle/>
            <a:p>
              <a:r>
                <a:rPr lang="es-ES" dirty="0">
                  <a:solidFill>
                    <a:schemeClr val="tx1">
                      <a:lumMod val="65000"/>
                      <a:lumOff val="35000"/>
                    </a:schemeClr>
                  </a:solidFill>
                </a:rPr>
                <a:t>Continua…</a:t>
              </a:r>
            </a:p>
          </p:txBody>
        </p:sp>
      </p:grpSp>
      <p:sp>
        <p:nvSpPr>
          <p:cNvPr id="11" name="CuadroTexto 10">
            <a:extLst>
              <a:ext uri="{FF2B5EF4-FFF2-40B4-BE49-F238E27FC236}">
                <a16:creationId xmlns:a16="http://schemas.microsoft.com/office/drawing/2014/main" id="{7ECF4020-5A6C-4735-B68F-D6B7B4A8C99B}"/>
              </a:ext>
            </a:extLst>
          </p:cNvPr>
          <p:cNvSpPr txBox="1"/>
          <p:nvPr/>
        </p:nvSpPr>
        <p:spPr>
          <a:xfrm>
            <a:off x="2373776" y="285580"/>
            <a:ext cx="8784976" cy="461665"/>
          </a:xfrm>
          <a:prstGeom prst="rect">
            <a:avLst/>
          </a:prstGeom>
          <a:noFill/>
        </p:spPr>
        <p:txBody>
          <a:bodyPr wrap="square" rtlCol="0">
            <a:spAutoFit/>
          </a:bodyPr>
          <a:lstStyle/>
          <a:p>
            <a:pPr algn="ctr"/>
            <a:r>
              <a:rPr lang="es-ES" sz="2400" b="1" dirty="0">
                <a:latin typeface="+mj-lt"/>
              </a:rPr>
              <a:t>Partes de la URL</a:t>
            </a:r>
          </a:p>
        </p:txBody>
      </p:sp>
      <p:sp>
        <p:nvSpPr>
          <p:cNvPr id="12" name="CuadroTexto 11">
            <a:extLst>
              <a:ext uri="{FF2B5EF4-FFF2-40B4-BE49-F238E27FC236}">
                <a16:creationId xmlns:a16="http://schemas.microsoft.com/office/drawing/2014/main" id="{A693AC1E-DC4A-4B65-802F-A6F4FE5676F2}"/>
              </a:ext>
            </a:extLst>
          </p:cNvPr>
          <p:cNvSpPr txBox="1"/>
          <p:nvPr/>
        </p:nvSpPr>
        <p:spPr>
          <a:xfrm>
            <a:off x="2639617" y="1052736"/>
            <a:ext cx="8368074" cy="5493812"/>
          </a:xfrm>
          <a:prstGeom prst="rect">
            <a:avLst/>
          </a:prstGeom>
          <a:noFill/>
          <a:ln>
            <a:noFill/>
          </a:ln>
        </p:spPr>
        <p:txBody>
          <a:bodyPr wrap="square" rtlCol="0">
            <a:spAutoFit/>
          </a:bodyPr>
          <a:lstStyle/>
          <a:p>
            <a:pPr algn="just">
              <a:spcAft>
                <a:spcPts val="600"/>
              </a:spcAft>
            </a:pPr>
            <a:r>
              <a:rPr lang="es-ES" sz="2400" b="1" dirty="0"/>
              <a:t>Rutas</a:t>
            </a:r>
            <a:r>
              <a:rPr lang="es-ES" sz="2400" dirty="0"/>
              <a:t>: La parte de la ruta de una página web es equivalente a las carpetas o directorios donde almacenamos nuestros archivos. En el caso que una dirección termine en esta parte y no indique nada más, generalmente, el servidor que aloja la página web dirige al usuario a una página llamada index.html o index.htm por defecto.</a:t>
            </a:r>
          </a:p>
          <a:p>
            <a:pPr algn="just">
              <a:spcAft>
                <a:spcPts val="600"/>
              </a:spcAft>
            </a:pPr>
            <a:r>
              <a:rPr lang="es-ES" sz="2400" b="1" dirty="0"/>
              <a:t>Página o documento: </a:t>
            </a:r>
            <a:r>
              <a:rPr lang="es-ES" sz="2400" dirty="0"/>
              <a:t>La última parte de la URL suele ser un documento HTML como el del ejemplo: pagina.html. En algunos casos, la extensión .</a:t>
            </a:r>
            <a:r>
              <a:rPr lang="es-ES" sz="2400" dirty="0" err="1"/>
              <a:t>html</a:t>
            </a:r>
            <a:r>
              <a:rPr lang="es-ES" sz="2400" dirty="0"/>
              <a:t> es abreviada como .</a:t>
            </a:r>
            <a:r>
              <a:rPr lang="es-ES" sz="2400" dirty="0" err="1"/>
              <a:t>htm</a:t>
            </a:r>
            <a:r>
              <a:rPr lang="es-ES" sz="2400" dirty="0"/>
              <a:t>.</a:t>
            </a:r>
          </a:p>
          <a:p>
            <a:pPr algn="just">
              <a:spcAft>
                <a:spcPts val="600"/>
              </a:spcAft>
            </a:pPr>
            <a:r>
              <a:rPr lang="es-ES" sz="2400" b="1" i="0" dirty="0" err="1">
                <a:solidFill>
                  <a:srgbClr val="333333"/>
                </a:solidFill>
                <a:effectLst/>
              </a:rPr>
              <a:t>Query</a:t>
            </a:r>
            <a:r>
              <a:rPr lang="es-ES" sz="2400" b="1" i="0" dirty="0">
                <a:solidFill>
                  <a:srgbClr val="333333"/>
                </a:solidFill>
                <a:effectLst/>
              </a:rPr>
              <a:t> </a:t>
            </a:r>
            <a:r>
              <a:rPr lang="es-ES" sz="2400" b="1" i="0" dirty="0" err="1">
                <a:solidFill>
                  <a:srgbClr val="333333"/>
                </a:solidFill>
                <a:effectLst/>
              </a:rPr>
              <a:t>strings</a:t>
            </a:r>
            <a:r>
              <a:rPr lang="es-ES" sz="2400" b="0" i="0" dirty="0">
                <a:solidFill>
                  <a:srgbClr val="333333"/>
                </a:solidFill>
                <a:effectLst/>
              </a:rPr>
              <a:t>: </a:t>
            </a:r>
            <a:r>
              <a:rPr lang="es-ES" sz="2400" dirty="0"/>
              <a:t>Las cadenas de consulta del usuario, más frecuentemente utilizadas en lenguajes como </a:t>
            </a:r>
            <a:r>
              <a:rPr lang="es-ES" sz="2400" dirty="0" err="1"/>
              <a:t>Javascript</a:t>
            </a:r>
            <a:r>
              <a:rPr lang="es-ES" sz="2400" dirty="0"/>
              <a:t> o lenguajes del servidor. Básicamente, son variables que contienen información y se envían en la URL, como por ejemplo, en la búsqueda de Google:</a:t>
            </a:r>
          </a:p>
          <a:p>
            <a:pPr algn="just">
              <a:spcAft>
                <a:spcPts val="600"/>
              </a:spcAft>
            </a:pPr>
            <a:endParaRPr lang="es-ES" sz="2400" dirty="0"/>
          </a:p>
        </p:txBody>
      </p:sp>
    </p:spTree>
    <p:extLst>
      <p:ext uri="{BB962C8B-B14F-4D97-AF65-F5344CB8AC3E}">
        <p14:creationId xmlns:p14="http://schemas.microsoft.com/office/powerpoint/2010/main" val="848405547"/>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3 Grupo"/>
          <p:cNvGrpSpPr/>
          <p:nvPr/>
        </p:nvGrpSpPr>
        <p:grpSpPr>
          <a:xfrm>
            <a:off x="-24680" y="0"/>
            <a:ext cx="1547664" cy="6858000"/>
            <a:chOff x="0" y="0"/>
            <a:chExt cx="1547664" cy="6858000"/>
          </a:xfrm>
        </p:grpSpPr>
        <p:sp>
          <p:nvSpPr>
            <p:cNvPr id="5" name="4 Rectángulo"/>
            <p:cNvSpPr/>
            <p:nvPr/>
          </p:nvSpPr>
          <p:spPr>
            <a:xfrm>
              <a:off x="0" y="0"/>
              <a:ext cx="1152128" cy="6858000"/>
            </a:xfrm>
            <a:prstGeom prst="rect">
              <a:avLst/>
            </a:prstGeom>
            <a:solidFill>
              <a:schemeClr val="accent2">
                <a:lumMod val="50000"/>
              </a:schemeClr>
            </a:solidFill>
            <a:ln>
              <a:solidFill>
                <a:schemeClr val="accent2">
                  <a:lumMod val="50000"/>
                </a:schemeClr>
              </a:solidFill>
            </a:ln>
            <a:effectLst>
              <a:outerShdw blurRad="304800" dist="139700" dir="2700000" algn="ctr" rotWithShape="0">
                <a:schemeClr val="tx1">
                  <a:lumMod val="50000"/>
                  <a:lumOff val="50000"/>
                  <a:alpha val="6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5 Rectángulo"/>
            <p:cNvSpPr/>
            <p:nvPr/>
          </p:nvSpPr>
          <p:spPr>
            <a:xfrm>
              <a:off x="395536" y="0"/>
              <a:ext cx="1152128" cy="6858000"/>
            </a:xfrm>
            <a:prstGeom prst="rect">
              <a:avLst/>
            </a:prstGeom>
            <a:solidFill>
              <a:schemeClr val="accent2">
                <a:lumMod val="75000"/>
              </a:schemeClr>
            </a:solidFill>
            <a:ln>
              <a:solidFill>
                <a:schemeClr val="accent2">
                  <a:lumMod val="50000"/>
                </a:schemeClr>
              </a:solidFill>
            </a:ln>
            <a:effectLst>
              <a:outerShdw blurRad="304800" dist="139700" dir="2700000" algn="ctr" rotWithShape="0">
                <a:schemeClr val="tx1">
                  <a:lumMod val="50000"/>
                  <a:lumOff val="50000"/>
                  <a:alpha val="6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7" name="Título 26"/>
          <p:cNvSpPr>
            <a:spLocks noGrp="1"/>
          </p:cNvSpPr>
          <p:nvPr>
            <p:ph type="title"/>
          </p:nvPr>
        </p:nvSpPr>
        <p:spPr>
          <a:xfrm rot="16200000">
            <a:off x="-2482826" y="2857500"/>
            <a:ext cx="6858000" cy="1143000"/>
          </a:xfrm>
        </p:spPr>
        <p:txBody>
          <a:bodyPr>
            <a:normAutofit/>
          </a:bodyPr>
          <a:lstStyle/>
          <a:p>
            <a:r>
              <a:rPr lang="en-GB" dirty="0">
                <a:solidFill>
                  <a:schemeClr val="bg1">
                    <a:lumMod val="95000"/>
                  </a:schemeClr>
                </a:solidFill>
                <a:effectLst>
                  <a:outerShdw blurRad="50800" dist="38100" dir="10800000" algn="r" rotWithShape="0">
                    <a:prstClr val="black">
                      <a:alpha val="40000"/>
                    </a:prstClr>
                  </a:outerShdw>
                </a:effectLst>
              </a:rPr>
              <a:t>ENLACES</a:t>
            </a:r>
            <a:endParaRPr lang="es-ES" dirty="0">
              <a:solidFill>
                <a:schemeClr val="bg1">
                  <a:lumMod val="95000"/>
                </a:schemeClr>
              </a:solidFill>
              <a:effectLst>
                <a:outerShdw blurRad="50800" dist="38100" dir="10800000" algn="r" rotWithShape="0">
                  <a:prstClr val="black">
                    <a:alpha val="40000"/>
                  </a:prstClr>
                </a:outerShdw>
              </a:effectLst>
            </a:endParaRPr>
          </a:p>
        </p:txBody>
      </p:sp>
      <p:grpSp>
        <p:nvGrpSpPr>
          <p:cNvPr id="21" name="Grupo 20">
            <a:extLst>
              <a:ext uri="{FF2B5EF4-FFF2-40B4-BE49-F238E27FC236}">
                <a16:creationId xmlns:a16="http://schemas.microsoft.com/office/drawing/2014/main" id="{69038D6B-0AF0-42AE-96E6-4766165226FB}"/>
              </a:ext>
            </a:extLst>
          </p:cNvPr>
          <p:cNvGrpSpPr/>
          <p:nvPr/>
        </p:nvGrpSpPr>
        <p:grpSpPr>
          <a:xfrm>
            <a:off x="9768408" y="6201792"/>
            <a:ext cx="1512168" cy="539576"/>
            <a:chOff x="7356648" y="6201792"/>
            <a:chExt cx="1512168" cy="539576"/>
          </a:xfrm>
        </p:grpSpPr>
        <p:sp>
          <p:nvSpPr>
            <p:cNvPr id="22" name="Flecha derecha 6">
              <a:extLst>
                <a:ext uri="{FF2B5EF4-FFF2-40B4-BE49-F238E27FC236}">
                  <a16:creationId xmlns:a16="http://schemas.microsoft.com/office/drawing/2014/main" id="{F73A0FA1-E945-40EC-92AE-D6240221B073}"/>
                </a:ext>
              </a:extLst>
            </p:cNvPr>
            <p:cNvSpPr/>
            <p:nvPr/>
          </p:nvSpPr>
          <p:spPr>
            <a:xfrm>
              <a:off x="7356648" y="6201792"/>
              <a:ext cx="1512168" cy="539576"/>
            </a:xfrm>
            <a:prstGeom prst="rightArrow">
              <a:avLst>
                <a:gd name="adj1" fmla="val 50000"/>
                <a:gd name="adj2" fmla="val 106489"/>
              </a:avLst>
            </a:prstGeom>
            <a:solidFill>
              <a:schemeClr val="accent2">
                <a:lumMod val="60000"/>
                <a:lumOff val="40000"/>
              </a:schemeClr>
            </a:solidFill>
            <a:ln>
              <a:solidFill>
                <a:schemeClr val="accent2">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3" name="CuadroTexto 22">
              <a:hlinkClick r:id="rId2" action="ppaction://hlinksldjump"/>
              <a:extLst>
                <a:ext uri="{FF2B5EF4-FFF2-40B4-BE49-F238E27FC236}">
                  <a16:creationId xmlns:a16="http://schemas.microsoft.com/office/drawing/2014/main" id="{8D9DDD1D-3DF5-4CE8-BBD9-33BF96CBCF56}"/>
                </a:ext>
              </a:extLst>
            </p:cNvPr>
            <p:cNvSpPr txBox="1"/>
            <p:nvPr/>
          </p:nvSpPr>
          <p:spPr>
            <a:xfrm>
              <a:off x="7464660" y="6286914"/>
              <a:ext cx="1296144" cy="369332"/>
            </a:xfrm>
            <a:prstGeom prst="rect">
              <a:avLst/>
            </a:prstGeom>
            <a:noFill/>
          </p:spPr>
          <p:txBody>
            <a:bodyPr wrap="square" rtlCol="0">
              <a:spAutoFit/>
            </a:bodyPr>
            <a:lstStyle/>
            <a:p>
              <a:r>
                <a:rPr lang="es-ES" dirty="0">
                  <a:solidFill>
                    <a:schemeClr val="tx1">
                      <a:lumMod val="65000"/>
                      <a:lumOff val="35000"/>
                    </a:schemeClr>
                  </a:solidFill>
                </a:rPr>
                <a:t>Continua…</a:t>
              </a:r>
            </a:p>
          </p:txBody>
        </p:sp>
      </p:grpSp>
      <p:graphicFrame>
        <p:nvGraphicFramePr>
          <p:cNvPr id="14" name="Tabla 2">
            <a:extLst>
              <a:ext uri="{FF2B5EF4-FFF2-40B4-BE49-F238E27FC236}">
                <a16:creationId xmlns:a16="http://schemas.microsoft.com/office/drawing/2014/main" id="{17C8A81B-1BF1-415A-9C62-4656EE14351D}"/>
              </a:ext>
            </a:extLst>
          </p:cNvPr>
          <p:cNvGraphicFramePr>
            <a:graphicFrameLocks noGrp="1"/>
          </p:cNvGraphicFramePr>
          <p:nvPr>
            <p:extLst>
              <p:ext uri="{D42A27DB-BD31-4B8C-83A1-F6EECF244321}">
                <p14:modId xmlns:p14="http://schemas.microsoft.com/office/powerpoint/2010/main" val="3022782915"/>
              </p:ext>
            </p:extLst>
          </p:nvPr>
        </p:nvGraphicFramePr>
        <p:xfrm>
          <a:off x="2759654" y="908720"/>
          <a:ext cx="7755560" cy="1950720"/>
        </p:xfrm>
        <a:graphic>
          <a:graphicData uri="http://schemas.openxmlformats.org/drawingml/2006/table">
            <a:tbl>
              <a:tblPr firstRow="1" bandRow="1">
                <a:tableStyleId>{21E4AEA4-8DFA-4A89-87EB-49C32662AFE0}</a:tableStyleId>
              </a:tblPr>
              <a:tblGrid>
                <a:gridCol w="3336346">
                  <a:extLst>
                    <a:ext uri="{9D8B030D-6E8A-4147-A177-3AD203B41FA5}">
                      <a16:colId xmlns:a16="http://schemas.microsoft.com/office/drawing/2014/main" val="3203421809"/>
                    </a:ext>
                  </a:extLst>
                </a:gridCol>
                <a:gridCol w="1152128">
                  <a:extLst>
                    <a:ext uri="{9D8B030D-6E8A-4147-A177-3AD203B41FA5}">
                      <a16:colId xmlns:a16="http://schemas.microsoft.com/office/drawing/2014/main" val="4225808380"/>
                    </a:ext>
                  </a:extLst>
                </a:gridCol>
                <a:gridCol w="1800200">
                  <a:extLst>
                    <a:ext uri="{9D8B030D-6E8A-4147-A177-3AD203B41FA5}">
                      <a16:colId xmlns:a16="http://schemas.microsoft.com/office/drawing/2014/main" val="2048075442"/>
                    </a:ext>
                  </a:extLst>
                </a:gridCol>
                <a:gridCol w="1466886">
                  <a:extLst>
                    <a:ext uri="{9D8B030D-6E8A-4147-A177-3AD203B41FA5}">
                      <a16:colId xmlns:a16="http://schemas.microsoft.com/office/drawing/2014/main" val="3580911834"/>
                    </a:ext>
                  </a:extLst>
                </a:gridCol>
              </a:tblGrid>
              <a:tr h="370840">
                <a:tc>
                  <a:txBody>
                    <a:bodyPr/>
                    <a:lstStyle/>
                    <a:p>
                      <a:pPr algn="ctr"/>
                      <a:r>
                        <a:rPr lang="es-ES" sz="2200" dirty="0"/>
                        <a:t>URL</a:t>
                      </a:r>
                    </a:p>
                  </a:txBody>
                  <a:tcPr/>
                </a:tc>
                <a:tc>
                  <a:txBody>
                    <a:bodyPr/>
                    <a:lstStyle/>
                    <a:p>
                      <a:pPr algn="ctr"/>
                      <a:r>
                        <a:rPr lang="en-GB" sz="2200" dirty="0"/>
                        <a:t>V</a:t>
                      </a:r>
                      <a:r>
                        <a:rPr lang="es-ES" sz="2200" dirty="0" err="1"/>
                        <a:t>ariable</a:t>
                      </a:r>
                      <a:endParaRPr lang="es-ES" sz="2200" dirty="0"/>
                    </a:p>
                  </a:txBody>
                  <a:tcPr/>
                </a:tc>
                <a:tc>
                  <a:txBody>
                    <a:bodyPr/>
                    <a:lstStyle/>
                    <a:p>
                      <a:pPr algn="ctr"/>
                      <a:r>
                        <a:rPr lang="es-ES" sz="2200" dirty="0"/>
                        <a:t>Descripción</a:t>
                      </a:r>
                    </a:p>
                  </a:txBody>
                  <a:tcPr/>
                </a:tc>
                <a:tc>
                  <a:txBody>
                    <a:bodyPr/>
                    <a:lstStyle/>
                    <a:p>
                      <a:pPr algn="ctr"/>
                      <a:r>
                        <a:rPr lang="en-GB" sz="2200" dirty="0" err="1"/>
                        <a:t>Significado</a:t>
                      </a:r>
                      <a:endParaRPr lang="es-ES" sz="2200" dirty="0"/>
                    </a:p>
                  </a:txBody>
                  <a:tcPr/>
                </a:tc>
                <a:extLst>
                  <a:ext uri="{0D108BD9-81ED-4DB2-BD59-A6C34878D82A}">
                    <a16:rowId xmlns:a16="http://schemas.microsoft.com/office/drawing/2014/main" val="2689078418"/>
                  </a:ext>
                </a:extLst>
              </a:tr>
              <a:tr h="370840">
                <a:tc>
                  <a:txBody>
                    <a:bodyPr/>
                    <a:lstStyle/>
                    <a:p>
                      <a:pPr lvl="0"/>
                      <a:r>
                        <a:rPr lang="es-ES" sz="2200" dirty="0"/>
                        <a:t>https://www.google.com/search?q=gato</a:t>
                      </a:r>
                    </a:p>
                  </a:txBody>
                  <a:tcPr/>
                </a:tc>
                <a:tc>
                  <a:txBody>
                    <a:bodyPr/>
                    <a:lstStyle/>
                    <a:p>
                      <a:r>
                        <a:rPr lang="en-GB" sz="2200" dirty="0"/>
                        <a:t>q</a:t>
                      </a:r>
                      <a:endParaRPr lang="es-ES" sz="2200" dirty="0"/>
                    </a:p>
                  </a:txBody>
                  <a:tcPr/>
                </a:tc>
                <a:tc>
                  <a:txBody>
                    <a:bodyPr/>
                    <a:lstStyle/>
                    <a:p>
                      <a:r>
                        <a:rPr lang="en-GB" sz="2200" dirty="0" err="1"/>
                        <a:t>gato</a:t>
                      </a:r>
                      <a:endParaRPr lang="es-ES" sz="2200" dirty="0"/>
                    </a:p>
                  </a:txBody>
                  <a:tcPr/>
                </a:tc>
                <a:tc>
                  <a:txBody>
                    <a:bodyPr/>
                    <a:lstStyle/>
                    <a:p>
                      <a:r>
                        <a:rPr lang="en-GB" sz="2200" dirty="0" err="1"/>
                        <a:t>Busca</a:t>
                      </a:r>
                      <a:r>
                        <a:rPr lang="en-GB" sz="2200" dirty="0"/>
                        <a:t> “</a:t>
                      </a:r>
                      <a:r>
                        <a:rPr lang="en-GB" sz="2200" dirty="0" err="1"/>
                        <a:t>gato</a:t>
                      </a:r>
                      <a:r>
                        <a:rPr lang="en-GB" sz="2200" dirty="0"/>
                        <a:t>”</a:t>
                      </a:r>
                      <a:endParaRPr lang="es-ES" sz="2200" dirty="0"/>
                    </a:p>
                  </a:txBody>
                  <a:tcPr/>
                </a:tc>
                <a:extLst>
                  <a:ext uri="{0D108BD9-81ED-4DB2-BD59-A6C34878D82A}">
                    <a16:rowId xmlns:a16="http://schemas.microsoft.com/office/drawing/2014/main" val="3372864995"/>
                  </a:ext>
                </a:extLst>
              </a:tr>
              <a:tr h="370840">
                <a:tc>
                  <a:txBody>
                    <a:bodyPr/>
                    <a:lstStyle/>
                    <a:p>
                      <a:r>
                        <a:rPr lang="es-ES" sz="2200" dirty="0"/>
                        <a:t>https://www.google.es/search?q=gato&amp;tbm=isch</a:t>
                      </a:r>
                    </a:p>
                  </a:txBody>
                  <a:tcPr/>
                </a:tc>
                <a:tc>
                  <a:txBody>
                    <a:bodyPr/>
                    <a:lstStyle/>
                    <a:p>
                      <a:r>
                        <a:rPr lang="en-GB" sz="2200" dirty="0" err="1"/>
                        <a:t>tbm</a:t>
                      </a:r>
                      <a:endParaRPr lang="es-ES" sz="2200" dirty="0"/>
                    </a:p>
                  </a:txBody>
                  <a:tcPr/>
                </a:tc>
                <a:tc>
                  <a:txBody>
                    <a:bodyPr/>
                    <a:lstStyle/>
                    <a:p>
                      <a:r>
                        <a:rPr lang="en-GB" sz="2200" dirty="0" err="1"/>
                        <a:t>isch</a:t>
                      </a:r>
                      <a:endParaRPr lang="es-ES" sz="2200" dirty="0"/>
                    </a:p>
                  </a:txBody>
                  <a:tcPr/>
                </a:tc>
                <a:tc>
                  <a:txBody>
                    <a:bodyPr/>
                    <a:lstStyle/>
                    <a:p>
                      <a:r>
                        <a:rPr lang="en-GB" sz="2200" dirty="0" err="1"/>
                        <a:t>En</a:t>
                      </a:r>
                      <a:r>
                        <a:rPr lang="en-GB" sz="2200" dirty="0"/>
                        <a:t> google </a:t>
                      </a:r>
                      <a:r>
                        <a:rPr lang="en-GB" sz="2200" dirty="0" err="1"/>
                        <a:t>imágenes</a:t>
                      </a:r>
                      <a:endParaRPr lang="es-ES" sz="2200" dirty="0"/>
                    </a:p>
                  </a:txBody>
                  <a:tcPr/>
                </a:tc>
                <a:extLst>
                  <a:ext uri="{0D108BD9-81ED-4DB2-BD59-A6C34878D82A}">
                    <a16:rowId xmlns:a16="http://schemas.microsoft.com/office/drawing/2014/main" val="3095343616"/>
                  </a:ext>
                </a:extLst>
              </a:tr>
            </a:tbl>
          </a:graphicData>
        </a:graphic>
      </p:graphicFrame>
    </p:spTree>
    <p:extLst>
      <p:ext uri="{BB962C8B-B14F-4D97-AF65-F5344CB8AC3E}">
        <p14:creationId xmlns:p14="http://schemas.microsoft.com/office/powerpoint/2010/main" val="3251164410"/>
      </p:ext>
    </p:extLst>
  </p:cSld>
  <p:clrMapOvr>
    <a:masterClrMapping/>
  </p:clrMapOvr>
  <mc:AlternateContent xmlns:mc="http://schemas.openxmlformats.org/markup-compatibility/2006">
    <mc:Choice xmlns:p14="http://schemas.microsoft.com/office/powerpoint/2010/main" Requires="p14">
      <p:transition spd="slow" p14:dur="2000">
        <p:wipe/>
      </p:transition>
    </mc:Choice>
    <mc:Fallback>
      <p:transition spd="slow">
        <p:wip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3 Grupo"/>
          <p:cNvGrpSpPr/>
          <p:nvPr/>
        </p:nvGrpSpPr>
        <p:grpSpPr>
          <a:xfrm>
            <a:off x="-24680" y="0"/>
            <a:ext cx="1547664" cy="6858000"/>
            <a:chOff x="0" y="0"/>
            <a:chExt cx="1547664" cy="6858000"/>
          </a:xfrm>
        </p:grpSpPr>
        <p:sp>
          <p:nvSpPr>
            <p:cNvPr id="5" name="4 Rectángulo"/>
            <p:cNvSpPr/>
            <p:nvPr/>
          </p:nvSpPr>
          <p:spPr>
            <a:xfrm>
              <a:off x="0" y="0"/>
              <a:ext cx="1152128" cy="6858000"/>
            </a:xfrm>
            <a:prstGeom prst="rect">
              <a:avLst/>
            </a:prstGeom>
            <a:solidFill>
              <a:schemeClr val="accent2">
                <a:lumMod val="50000"/>
              </a:schemeClr>
            </a:solidFill>
            <a:ln>
              <a:solidFill>
                <a:schemeClr val="accent2">
                  <a:lumMod val="50000"/>
                </a:schemeClr>
              </a:solidFill>
            </a:ln>
            <a:effectLst>
              <a:outerShdw blurRad="304800" dist="139700" dir="2700000" algn="ctr" rotWithShape="0">
                <a:schemeClr val="tx1">
                  <a:lumMod val="50000"/>
                  <a:lumOff val="50000"/>
                  <a:alpha val="6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5 Rectángulo"/>
            <p:cNvSpPr/>
            <p:nvPr/>
          </p:nvSpPr>
          <p:spPr>
            <a:xfrm>
              <a:off x="395536" y="0"/>
              <a:ext cx="1152128" cy="6858000"/>
            </a:xfrm>
            <a:prstGeom prst="rect">
              <a:avLst/>
            </a:prstGeom>
            <a:solidFill>
              <a:schemeClr val="accent2">
                <a:lumMod val="75000"/>
              </a:schemeClr>
            </a:solidFill>
            <a:ln>
              <a:solidFill>
                <a:schemeClr val="accent2">
                  <a:lumMod val="50000"/>
                </a:schemeClr>
              </a:solidFill>
            </a:ln>
            <a:effectLst>
              <a:outerShdw blurRad="304800" dist="139700" dir="2700000" algn="ctr" rotWithShape="0">
                <a:schemeClr val="tx1">
                  <a:lumMod val="50000"/>
                  <a:lumOff val="50000"/>
                  <a:alpha val="6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7" name="Título 26"/>
          <p:cNvSpPr>
            <a:spLocks noGrp="1"/>
          </p:cNvSpPr>
          <p:nvPr>
            <p:ph type="title"/>
          </p:nvPr>
        </p:nvSpPr>
        <p:spPr>
          <a:xfrm rot="16200000">
            <a:off x="-2482826" y="2857500"/>
            <a:ext cx="6858000" cy="1143000"/>
          </a:xfrm>
        </p:spPr>
        <p:txBody>
          <a:bodyPr>
            <a:normAutofit/>
          </a:bodyPr>
          <a:lstStyle/>
          <a:p>
            <a:r>
              <a:rPr lang="en-GB" dirty="0" err="1">
                <a:solidFill>
                  <a:schemeClr val="bg1">
                    <a:lumMod val="95000"/>
                  </a:schemeClr>
                </a:solidFill>
                <a:effectLst>
                  <a:outerShdw blurRad="50800" dist="38100" dir="10800000" algn="r" rotWithShape="0">
                    <a:prstClr val="black">
                      <a:alpha val="40000"/>
                    </a:prstClr>
                  </a:outerShdw>
                </a:effectLst>
              </a:rPr>
              <a:t>Ancla</a:t>
            </a:r>
            <a:endParaRPr lang="es-ES" dirty="0">
              <a:solidFill>
                <a:schemeClr val="bg1">
                  <a:lumMod val="95000"/>
                </a:schemeClr>
              </a:solidFill>
              <a:effectLst>
                <a:outerShdw blurRad="50800" dist="38100" dir="10800000" algn="r" rotWithShape="0">
                  <a:prstClr val="black">
                    <a:alpha val="40000"/>
                  </a:prstClr>
                </a:outerShdw>
              </a:effectLst>
            </a:endParaRPr>
          </a:p>
        </p:txBody>
      </p:sp>
      <p:grpSp>
        <p:nvGrpSpPr>
          <p:cNvPr id="21" name="Grupo 20">
            <a:extLst>
              <a:ext uri="{FF2B5EF4-FFF2-40B4-BE49-F238E27FC236}">
                <a16:creationId xmlns:a16="http://schemas.microsoft.com/office/drawing/2014/main" id="{69038D6B-0AF0-42AE-96E6-4766165226FB}"/>
              </a:ext>
            </a:extLst>
          </p:cNvPr>
          <p:cNvGrpSpPr/>
          <p:nvPr/>
        </p:nvGrpSpPr>
        <p:grpSpPr>
          <a:xfrm>
            <a:off x="9768408" y="6201792"/>
            <a:ext cx="1512168" cy="539576"/>
            <a:chOff x="7356648" y="6201792"/>
            <a:chExt cx="1512168" cy="539576"/>
          </a:xfrm>
        </p:grpSpPr>
        <p:sp>
          <p:nvSpPr>
            <p:cNvPr id="22" name="Flecha derecha 6">
              <a:extLst>
                <a:ext uri="{FF2B5EF4-FFF2-40B4-BE49-F238E27FC236}">
                  <a16:creationId xmlns:a16="http://schemas.microsoft.com/office/drawing/2014/main" id="{F73A0FA1-E945-40EC-92AE-D6240221B073}"/>
                </a:ext>
              </a:extLst>
            </p:cNvPr>
            <p:cNvSpPr/>
            <p:nvPr/>
          </p:nvSpPr>
          <p:spPr>
            <a:xfrm>
              <a:off x="7356648" y="6201792"/>
              <a:ext cx="1512168" cy="539576"/>
            </a:xfrm>
            <a:prstGeom prst="rightArrow">
              <a:avLst>
                <a:gd name="adj1" fmla="val 50000"/>
                <a:gd name="adj2" fmla="val 106489"/>
              </a:avLst>
            </a:prstGeom>
            <a:solidFill>
              <a:schemeClr val="accent2">
                <a:lumMod val="60000"/>
                <a:lumOff val="40000"/>
              </a:schemeClr>
            </a:solidFill>
            <a:ln>
              <a:solidFill>
                <a:schemeClr val="accent2">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3" name="CuadroTexto 22">
              <a:hlinkClick r:id="rId2" action="ppaction://hlinksldjump"/>
              <a:extLst>
                <a:ext uri="{FF2B5EF4-FFF2-40B4-BE49-F238E27FC236}">
                  <a16:creationId xmlns:a16="http://schemas.microsoft.com/office/drawing/2014/main" id="{8D9DDD1D-3DF5-4CE8-BBD9-33BF96CBCF56}"/>
                </a:ext>
              </a:extLst>
            </p:cNvPr>
            <p:cNvSpPr txBox="1"/>
            <p:nvPr/>
          </p:nvSpPr>
          <p:spPr>
            <a:xfrm>
              <a:off x="7464660" y="6286914"/>
              <a:ext cx="1296144" cy="369332"/>
            </a:xfrm>
            <a:prstGeom prst="rect">
              <a:avLst/>
            </a:prstGeom>
            <a:noFill/>
          </p:spPr>
          <p:txBody>
            <a:bodyPr wrap="square" rtlCol="0">
              <a:spAutoFit/>
            </a:bodyPr>
            <a:lstStyle/>
            <a:p>
              <a:r>
                <a:rPr lang="es-ES" dirty="0">
                  <a:solidFill>
                    <a:schemeClr val="tx1">
                      <a:lumMod val="65000"/>
                      <a:lumOff val="35000"/>
                    </a:schemeClr>
                  </a:solidFill>
                </a:rPr>
                <a:t>Continua…</a:t>
              </a:r>
            </a:p>
          </p:txBody>
        </p:sp>
      </p:grpSp>
      <p:sp>
        <p:nvSpPr>
          <p:cNvPr id="11" name="CuadroTexto 10">
            <a:extLst>
              <a:ext uri="{FF2B5EF4-FFF2-40B4-BE49-F238E27FC236}">
                <a16:creationId xmlns:a16="http://schemas.microsoft.com/office/drawing/2014/main" id="{7ECF4020-5A6C-4735-B68F-D6B7B4A8C99B}"/>
              </a:ext>
            </a:extLst>
          </p:cNvPr>
          <p:cNvSpPr txBox="1"/>
          <p:nvPr/>
        </p:nvSpPr>
        <p:spPr>
          <a:xfrm>
            <a:off x="2373776" y="285580"/>
            <a:ext cx="8784976" cy="461665"/>
          </a:xfrm>
          <a:prstGeom prst="rect">
            <a:avLst/>
          </a:prstGeom>
          <a:noFill/>
        </p:spPr>
        <p:txBody>
          <a:bodyPr wrap="square" rtlCol="0">
            <a:spAutoFit/>
          </a:bodyPr>
          <a:lstStyle/>
          <a:p>
            <a:pPr algn="ctr"/>
            <a:r>
              <a:rPr lang="es-ES" sz="2400" b="1" dirty="0">
                <a:latin typeface="+mj-lt"/>
              </a:rPr>
              <a:t>Ancla</a:t>
            </a:r>
          </a:p>
        </p:txBody>
      </p:sp>
      <p:sp>
        <p:nvSpPr>
          <p:cNvPr id="12" name="CuadroTexto 11">
            <a:extLst>
              <a:ext uri="{FF2B5EF4-FFF2-40B4-BE49-F238E27FC236}">
                <a16:creationId xmlns:a16="http://schemas.microsoft.com/office/drawing/2014/main" id="{A693AC1E-DC4A-4B65-802F-A6F4FE5676F2}"/>
              </a:ext>
            </a:extLst>
          </p:cNvPr>
          <p:cNvSpPr txBox="1"/>
          <p:nvPr/>
        </p:nvSpPr>
        <p:spPr>
          <a:xfrm>
            <a:off x="2639617" y="1052736"/>
            <a:ext cx="8368074" cy="4385816"/>
          </a:xfrm>
          <a:prstGeom prst="rect">
            <a:avLst/>
          </a:prstGeom>
          <a:noFill/>
          <a:ln>
            <a:noFill/>
          </a:ln>
        </p:spPr>
        <p:txBody>
          <a:bodyPr wrap="square" rtlCol="0">
            <a:spAutoFit/>
          </a:bodyPr>
          <a:lstStyle/>
          <a:p>
            <a:pPr algn="just">
              <a:spcAft>
                <a:spcPts val="600"/>
              </a:spcAft>
            </a:pPr>
            <a:r>
              <a:rPr lang="es-ES" sz="2400" dirty="0"/>
              <a:t>Las anclas nos sirven para «viajar» a una parte concreta de un documento web.</a:t>
            </a:r>
          </a:p>
          <a:p>
            <a:pPr algn="just">
              <a:spcAft>
                <a:spcPts val="600"/>
              </a:spcAft>
            </a:pPr>
            <a:r>
              <a:rPr lang="es-ES" sz="2400" dirty="0"/>
              <a:t>Por ejemplo un documento puede ser muy extenso. Pongamos 3000 – 5000 palabras. Y por su naturaleza es complicado que un usuario pueda encontrar de un vistazo una información concreta. Mediante una ancla podemos enviar a este usuario al lugar específico del texto.</a:t>
            </a:r>
          </a:p>
          <a:p>
            <a:pPr algn="just">
              <a:spcAft>
                <a:spcPts val="600"/>
              </a:spcAft>
            </a:pPr>
            <a:r>
              <a:rPr lang="es-ES" sz="2400" dirty="0"/>
              <a:t>Las anclas solemos encontrarlas en el típico índice de contenidos de una publicación larga.</a:t>
            </a:r>
          </a:p>
          <a:p>
            <a:pPr algn="just">
              <a:spcAft>
                <a:spcPts val="600"/>
              </a:spcAft>
            </a:pPr>
            <a:r>
              <a:rPr lang="es-ES" sz="2400" dirty="0"/>
              <a:t>También en el típico botón flotante para volver al encabezado de una página.</a:t>
            </a:r>
          </a:p>
        </p:txBody>
      </p:sp>
    </p:spTree>
    <p:extLst>
      <p:ext uri="{BB962C8B-B14F-4D97-AF65-F5344CB8AC3E}">
        <p14:creationId xmlns:p14="http://schemas.microsoft.com/office/powerpoint/2010/main" val="1927435044"/>
      </p:ext>
    </p:extLst>
  </p:cSld>
  <p:clrMapOvr>
    <a:masterClrMapping/>
  </p:clrMapOvr>
  <mc:AlternateContent xmlns:mc="http://schemas.openxmlformats.org/markup-compatibility/2006">
    <mc:Choice xmlns:p14="http://schemas.microsoft.com/office/powerpoint/2010/main" Requires="p14">
      <p:transition spd="slow" p14:dur="2000">
        <p:wipe/>
      </p:transition>
    </mc:Choice>
    <mc:Fallback>
      <p:transition spd="slow">
        <p:wip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3 Grupo"/>
          <p:cNvGrpSpPr/>
          <p:nvPr/>
        </p:nvGrpSpPr>
        <p:grpSpPr>
          <a:xfrm>
            <a:off x="-24680" y="0"/>
            <a:ext cx="1547664" cy="6858000"/>
            <a:chOff x="0" y="0"/>
            <a:chExt cx="1547664" cy="6858000"/>
          </a:xfrm>
        </p:grpSpPr>
        <p:sp>
          <p:nvSpPr>
            <p:cNvPr id="5" name="4 Rectángulo"/>
            <p:cNvSpPr/>
            <p:nvPr/>
          </p:nvSpPr>
          <p:spPr>
            <a:xfrm>
              <a:off x="0" y="0"/>
              <a:ext cx="1152128" cy="6858000"/>
            </a:xfrm>
            <a:prstGeom prst="rect">
              <a:avLst/>
            </a:prstGeom>
            <a:solidFill>
              <a:schemeClr val="accent2">
                <a:lumMod val="50000"/>
              </a:schemeClr>
            </a:solidFill>
            <a:ln>
              <a:solidFill>
                <a:schemeClr val="accent2">
                  <a:lumMod val="50000"/>
                </a:schemeClr>
              </a:solidFill>
            </a:ln>
            <a:effectLst>
              <a:outerShdw blurRad="304800" dist="139700" dir="2700000" algn="ctr" rotWithShape="0">
                <a:schemeClr val="tx1">
                  <a:lumMod val="50000"/>
                  <a:lumOff val="50000"/>
                  <a:alpha val="6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5 Rectángulo"/>
            <p:cNvSpPr/>
            <p:nvPr/>
          </p:nvSpPr>
          <p:spPr>
            <a:xfrm>
              <a:off x="395536" y="0"/>
              <a:ext cx="1152128" cy="6858000"/>
            </a:xfrm>
            <a:prstGeom prst="rect">
              <a:avLst/>
            </a:prstGeom>
            <a:solidFill>
              <a:schemeClr val="accent2">
                <a:lumMod val="75000"/>
              </a:schemeClr>
            </a:solidFill>
            <a:ln>
              <a:solidFill>
                <a:schemeClr val="accent2">
                  <a:lumMod val="50000"/>
                </a:schemeClr>
              </a:solidFill>
            </a:ln>
            <a:effectLst>
              <a:outerShdw blurRad="304800" dist="139700" dir="2700000" algn="ctr" rotWithShape="0">
                <a:schemeClr val="tx1">
                  <a:lumMod val="50000"/>
                  <a:lumOff val="50000"/>
                  <a:alpha val="6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7" name="Título 26"/>
          <p:cNvSpPr>
            <a:spLocks noGrp="1"/>
          </p:cNvSpPr>
          <p:nvPr>
            <p:ph type="title"/>
          </p:nvPr>
        </p:nvSpPr>
        <p:spPr>
          <a:xfrm rot="16200000">
            <a:off x="-2482826" y="2857500"/>
            <a:ext cx="6858000" cy="1143000"/>
          </a:xfrm>
        </p:spPr>
        <p:txBody>
          <a:bodyPr>
            <a:normAutofit/>
          </a:bodyPr>
          <a:lstStyle/>
          <a:p>
            <a:r>
              <a:rPr lang="en-GB" dirty="0" err="1">
                <a:solidFill>
                  <a:schemeClr val="bg1">
                    <a:lumMod val="95000"/>
                  </a:schemeClr>
                </a:solidFill>
                <a:effectLst>
                  <a:outerShdw blurRad="50800" dist="38100" dir="10800000" algn="r" rotWithShape="0">
                    <a:prstClr val="black">
                      <a:alpha val="40000"/>
                    </a:prstClr>
                  </a:outerShdw>
                </a:effectLst>
              </a:rPr>
              <a:t>Ancla</a:t>
            </a:r>
            <a:endParaRPr lang="es-ES" dirty="0">
              <a:solidFill>
                <a:schemeClr val="bg1">
                  <a:lumMod val="95000"/>
                </a:schemeClr>
              </a:solidFill>
              <a:effectLst>
                <a:outerShdw blurRad="50800" dist="38100" dir="10800000" algn="r" rotWithShape="0">
                  <a:prstClr val="black">
                    <a:alpha val="40000"/>
                  </a:prstClr>
                </a:outerShdw>
              </a:effectLst>
            </a:endParaRPr>
          </a:p>
        </p:txBody>
      </p:sp>
      <p:grpSp>
        <p:nvGrpSpPr>
          <p:cNvPr id="21" name="Grupo 20">
            <a:extLst>
              <a:ext uri="{FF2B5EF4-FFF2-40B4-BE49-F238E27FC236}">
                <a16:creationId xmlns:a16="http://schemas.microsoft.com/office/drawing/2014/main" id="{69038D6B-0AF0-42AE-96E6-4766165226FB}"/>
              </a:ext>
            </a:extLst>
          </p:cNvPr>
          <p:cNvGrpSpPr/>
          <p:nvPr/>
        </p:nvGrpSpPr>
        <p:grpSpPr>
          <a:xfrm>
            <a:off x="9768408" y="6201792"/>
            <a:ext cx="1512168" cy="539576"/>
            <a:chOff x="7356648" y="6201792"/>
            <a:chExt cx="1512168" cy="539576"/>
          </a:xfrm>
        </p:grpSpPr>
        <p:sp>
          <p:nvSpPr>
            <p:cNvPr id="22" name="Flecha derecha 6">
              <a:extLst>
                <a:ext uri="{FF2B5EF4-FFF2-40B4-BE49-F238E27FC236}">
                  <a16:creationId xmlns:a16="http://schemas.microsoft.com/office/drawing/2014/main" id="{F73A0FA1-E945-40EC-92AE-D6240221B073}"/>
                </a:ext>
              </a:extLst>
            </p:cNvPr>
            <p:cNvSpPr/>
            <p:nvPr/>
          </p:nvSpPr>
          <p:spPr>
            <a:xfrm>
              <a:off x="7356648" y="6201792"/>
              <a:ext cx="1512168" cy="539576"/>
            </a:xfrm>
            <a:prstGeom prst="rightArrow">
              <a:avLst>
                <a:gd name="adj1" fmla="val 50000"/>
                <a:gd name="adj2" fmla="val 106489"/>
              </a:avLst>
            </a:prstGeom>
            <a:solidFill>
              <a:schemeClr val="accent2">
                <a:lumMod val="60000"/>
                <a:lumOff val="40000"/>
              </a:schemeClr>
            </a:solidFill>
            <a:ln>
              <a:solidFill>
                <a:schemeClr val="accent2">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3" name="CuadroTexto 22">
              <a:hlinkClick r:id="rId2" action="ppaction://hlinksldjump"/>
              <a:extLst>
                <a:ext uri="{FF2B5EF4-FFF2-40B4-BE49-F238E27FC236}">
                  <a16:creationId xmlns:a16="http://schemas.microsoft.com/office/drawing/2014/main" id="{8D9DDD1D-3DF5-4CE8-BBD9-33BF96CBCF56}"/>
                </a:ext>
              </a:extLst>
            </p:cNvPr>
            <p:cNvSpPr txBox="1"/>
            <p:nvPr/>
          </p:nvSpPr>
          <p:spPr>
            <a:xfrm>
              <a:off x="7464660" y="6286914"/>
              <a:ext cx="1296144" cy="369332"/>
            </a:xfrm>
            <a:prstGeom prst="rect">
              <a:avLst/>
            </a:prstGeom>
            <a:noFill/>
          </p:spPr>
          <p:txBody>
            <a:bodyPr wrap="square" rtlCol="0">
              <a:spAutoFit/>
            </a:bodyPr>
            <a:lstStyle/>
            <a:p>
              <a:r>
                <a:rPr lang="es-ES" dirty="0">
                  <a:solidFill>
                    <a:schemeClr val="tx1">
                      <a:lumMod val="65000"/>
                      <a:lumOff val="35000"/>
                    </a:schemeClr>
                  </a:solidFill>
                </a:rPr>
                <a:t>Continua…</a:t>
              </a:r>
            </a:p>
          </p:txBody>
        </p:sp>
      </p:grpSp>
      <p:sp>
        <p:nvSpPr>
          <p:cNvPr id="11" name="CuadroTexto 10">
            <a:extLst>
              <a:ext uri="{FF2B5EF4-FFF2-40B4-BE49-F238E27FC236}">
                <a16:creationId xmlns:a16="http://schemas.microsoft.com/office/drawing/2014/main" id="{7ECF4020-5A6C-4735-B68F-D6B7B4A8C99B}"/>
              </a:ext>
            </a:extLst>
          </p:cNvPr>
          <p:cNvSpPr txBox="1"/>
          <p:nvPr/>
        </p:nvSpPr>
        <p:spPr>
          <a:xfrm>
            <a:off x="2373776" y="285580"/>
            <a:ext cx="8784976" cy="461665"/>
          </a:xfrm>
          <a:prstGeom prst="rect">
            <a:avLst/>
          </a:prstGeom>
          <a:noFill/>
        </p:spPr>
        <p:txBody>
          <a:bodyPr wrap="square" rtlCol="0">
            <a:spAutoFit/>
          </a:bodyPr>
          <a:lstStyle/>
          <a:p>
            <a:pPr algn="ctr"/>
            <a:r>
              <a:rPr lang="es-ES" sz="2400" b="1" dirty="0">
                <a:latin typeface="+mj-lt"/>
              </a:rPr>
              <a:t>Ancla</a:t>
            </a:r>
          </a:p>
        </p:txBody>
      </p:sp>
      <p:sp>
        <p:nvSpPr>
          <p:cNvPr id="12" name="CuadroTexto 11">
            <a:extLst>
              <a:ext uri="{FF2B5EF4-FFF2-40B4-BE49-F238E27FC236}">
                <a16:creationId xmlns:a16="http://schemas.microsoft.com/office/drawing/2014/main" id="{A693AC1E-DC4A-4B65-802F-A6F4FE5676F2}"/>
              </a:ext>
            </a:extLst>
          </p:cNvPr>
          <p:cNvSpPr txBox="1"/>
          <p:nvPr/>
        </p:nvSpPr>
        <p:spPr>
          <a:xfrm>
            <a:off x="2639617" y="1052736"/>
            <a:ext cx="8368074" cy="4308872"/>
          </a:xfrm>
          <a:prstGeom prst="rect">
            <a:avLst/>
          </a:prstGeom>
          <a:noFill/>
          <a:ln>
            <a:noFill/>
          </a:ln>
        </p:spPr>
        <p:txBody>
          <a:bodyPr wrap="square" rtlCol="0">
            <a:spAutoFit/>
          </a:bodyPr>
          <a:lstStyle/>
          <a:p>
            <a:pPr algn="just">
              <a:spcAft>
                <a:spcPts val="600"/>
              </a:spcAft>
            </a:pPr>
            <a:r>
              <a:rPr lang="es-ES" sz="2400" dirty="0"/>
              <a:t>Usando las anclas o anclajes puedes hacer que cuando las visitas pulsen sobre ese enlace, la ventana del navegador corra hacia esa parte concreta de la misma página o bien, pase a otra página distinta, pero no a su comienzo, sino a la parte media o a la parte que tú desees de esa otra página.</a:t>
            </a:r>
          </a:p>
          <a:p>
            <a:pPr algn="just">
              <a:spcAft>
                <a:spcPts val="600"/>
              </a:spcAft>
            </a:pPr>
            <a:r>
              <a:rPr lang="es-ES" sz="2400" dirty="0"/>
              <a:t>ara empezar hay que definir esa parte a la que quieres enviar a las visitas cuando hagan clic sobre ese enlace que pondremos después. Por ejemplo, veamos cómo se define un ancla en la parte superior.</a:t>
            </a:r>
          </a:p>
          <a:p>
            <a:pPr algn="just">
              <a:spcAft>
                <a:spcPts val="600"/>
              </a:spcAft>
            </a:pPr>
            <a:r>
              <a:rPr lang="es-ES" sz="2400" dirty="0"/>
              <a:t>Basta con colocar esta línea de código en la parte correspondiente:</a:t>
            </a:r>
          </a:p>
        </p:txBody>
      </p:sp>
      <p:sp>
        <p:nvSpPr>
          <p:cNvPr id="13" name="CuadroTexto 12">
            <a:extLst>
              <a:ext uri="{FF2B5EF4-FFF2-40B4-BE49-F238E27FC236}">
                <a16:creationId xmlns:a16="http://schemas.microsoft.com/office/drawing/2014/main" id="{F914248B-745F-4799-9A94-D165B9039A8D}"/>
              </a:ext>
            </a:extLst>
          </p:cNvPr>
          <p:cNvSpPr txBox="1"/>
          <p:nvPr/>
        </p:nvSpPr>
        <p:spPr>
          <a:xfrm>
            <a:off x="2639617" y="5436266"/>
            <a:ext cx="8496944" cy="461665"/>
          </a:xfrm>
          <a:prstGeom prst="rect">
            <a:avLst/>
          </a:prstGeom>
          <a:solidFill>
            <a:schemeClr val="accent1">
              <a:lumMod val="20000"/>
              <a:lumOff val="80000"/>
              <a:alpha val="94000"/>
            </a:schemeClr>
          </a:solidFill>
          <a:ln>
            <a:solidFill>
              <a:schemeClr val="accent1"/>
            </a:solidFill>
          </a:ln>
        </p:spPr>
        <p:txBody>
          <a:bodyPr wrap="square" rtlCol="0">
            <a:spAutoFit/>
          </a:bodyPr>
          <a:lstStyle/>
          <a:p>
            <a:pPr marL="180000"/>
            <a:r>
              <a:rPr lang="es-ES" sz="2400" dirty="0">
                <a:latin typeface="Calibri" panose="020F0502020204030204" pitchFamily="34" charset="0"/>
                <a:cs typeface="Calibri" panose="020F0502020204030204" pitchFamily="34" charset="0"/>
              </a:rPr>
              <a:t>&lt;a </a:t>
            </a:r>
            <a:r>
              <a:rPr lang="es-ES" sz="2400" dirty="0" err="1">
                <a:latin typeface="Calibri" panose="020F0502020204030204" pitchFamily="34" charset="0"/>
                <a:cs typeface="Calibri" panose="020F0502020204030204" pitchFamily="34" charset="0"/>
              </a:rPr>
              <a:t>name</a:t>
            </a:r>
            <a:r>
              <a:rPr lang="es-ES" sz="2400" dirty="0">
                <a:latin typeface="Calibri" panose="020F0502020204030204" pitchFamily="34" charset="0"/>
                <a:cs typeface="Calibri" panose="020F0502020204030204" pitchFamily="34" charset="0"/>
              </a:rPr>
              <a:t>="arriba"&gt;&lt;/a&gt;</a:t>
            </a:r>
          </a:p>
        </p:txBody>
      </p:sp>
    </p:spTree>
    <p:extLst>
      <p:ext uri="{BB962C8B-B14F-4D97-AF65-F5344CB8AC3E}">
        <p14:creationId xmlns:p14="http://schemas.microsoft.com/office/powerpoint/2010/main" val="68403697"/>
      </p:ext>
    </p:extLst>
  </p:cSld>
  <p:clrMapOvr>
    <a:masterClrMapping/>
  </p:clrMapOvr>
  <mc:AlternateContent xmlns:mc="http://schemas.openxmlformats.org/markup-compatibility/2006">
    <mc:Choice xmlns:p14="http://schemas.microsoft.com/office/powerpoint/2010/main" Requires="p14">
      <p:transition spd="slow" p14:dur="2000">
        <p:wipe/>
      </p:transition>
    </mc:Choice>
    <mc:Fallback>
      <p:transition spd="slow">
        <p:wip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3 Grupo"/>
          <p:cNvGrpSpPr/>
          <p:nvPr/>
        </p:nvGrpSpPr>
        <p:grpSpPr>
          <a:xfrm>
            <a:off x="-24680" y="0"/>
            <a:ext cx="1547664" cy="6858000"/>
            <a:chOff x="0" y="0"/>
            <a:chExt cx="1547664" cy="6858000"/>
          </a:xfrm>
        </p:grpSpPr>
        <p:sp>
          <p:nvSpPr>
            <p:cNvPr id="5" name="4 Rectángulo"/>
            <p:cNvSpPr/>
            <p:nvPr/>
          </p:nvSpPr>
          <p:spPr>
            <a:xfrm>
              <a:off x="0" y="0"/>
              <a:ext cx="1152128" cy="6858000"/>
            </a:xfrm>
            <a:prstGeom prst="rect">
              <a:avLst/>
            </a:prstGeom>
            <a:solidFill>
              <a:schemeClr val="accent2">
                <a:lumMod val="50000"/>
              </a:schemeClr>
            </a:solidFill>
            <a:ln>
              <a:solidFill>
                <a:schemeClr val="accent2">
                  <a:lumMod val="50000"/>
                </a:schemeClr>
              </a:solidFill>
            </a:ln>
            <a:effectLst>
              <a:outerShdw blurRad="304800" dist="139700" dir="2700000" algn="ctr" rotWithShape="0">
                <a:schemeClr val="tx1">
                  <a:lumMod val="50000"/>
                  <a:lumOff val="50000"/>
                  <a:alpha val="6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5 Rectángulo"/>
            <p:cNvSpPr/>
            <p:nvPr/>
          </p:nvSpPr>
          <p:spPr>
            <a:xfrm>
              <a:off x="395536" y="0"/>
              <a:ext cx="1152128" cy="6858000"/>
            </a:xfrm>
            <a:prstGeom prst="rect">
              <a:avLst/>
            </a:prstGeom>
            <a:solidFill>
              <a:schemeClr val="accent2">
                <a:lumMod val="75000"/>
              </a:schemeClr>
            </a:solidFill>
            <a:ln>
              <a:solidFill>
                <a:schemeClr val="accent2">
                  <a:lumMod val="50000"/>
                </a:schemeClr>
              </a:solidFill>
            </a:ln>
            <a:effectLst>
              <a:outerShdw blurRad="304800" dist="139700" dir="2700000" algn="ctr" rotWithShape="0">
                <a:schemeClr val="tx1">
                  <a:lumMod val="50000"/>
                  <a:lumOff val="50000"/>
                  <a:alpha val="6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7" name="Título 26"/>
          <p:cNvSpPr>
            <a:spLocks noGrp="1"/>
          </p:cNvSpPr>
          <p:nvPr>
            <p:ph type="title"/>
          </p:nvPr>
        </p:nvSpPr>
        <p:spPr>
          <a:xfrm rot="16200000">
            <a:off x="-2482826" y="2857500"/>
            <a:ext cx="6858000" cy="1143000"/>
          </a:xfrm>
        </p:spPr>
        <p:txBody>
          <a:bodyPr>
            <a:normAutofit/>
          </a:bodyPr>
          <a:lstStyle/>
          <a:p>
            <a:r>
              <a:rPr lang="en-GB" dirty="0" err="1">
                <a:solidFill>
                  <a:schemeClr val="bg1">
                    <a:lumMod val="95000"/>
                  </a:schemeClr>
                </a:solidFill>
                <a:effectLst>
                  <a:outerShdw blurRad="50800" dist="38100" dir="10800000" algn="r" rotWithShape="0">
                    <a:prstClr val="black">
                      <a:alpha val="40000"/>
                    </a:prstClr>
                  </a:outerShdw>
                </a:effectLst>
              </a:rPr>
              <a:t>Ancla</a:t>
            </a:r>
            <a:endParaRPr lang="es-ES" dirty="0">
              <a:solidFill>
                <a:schemeClr val="bg1">
                  <a:lumMod val="95000"/>
                </a:schemeClr>
              </a:solidFill>
              <a:effectLst>
                <a:outerShdw blurRad="50800" dist="38100" dir="10800000" algn="r" rotWithShape="0">
                  <a:prstClr val="black">
                    <a:alpha val="40000"/>
                  </a:prstClr>
                </a:outerShdw>
              </a:effectLst>
            </a:endParaRPr>
          </a:p>
        </p:txBody>
      </p:sp>
      <p:grpSp>
        <p:nvGrpSpPr>
          <p:cNvPr id="21" name="Grupo 20">
            <a:extLst>
              <a:ext uri="{FF2B5EF4-FFF2-40B4-BE49-F238E27FC236}">
                <a16:creationId xmlns:a16="http://schemas.microsoft.com/office/drawing/2014/main" id="{69038D6B-0AF0-42AE-96E6-4766165226FB}"/>
              </a:ext>
            </a:extLst>
          </p:cNvPr>
          <p:cNvGrpSpPr/>
          <p:nvPr/>
        </p:nvGrpSpPr>
        <p:grpSpPr>
          <a:xfrm>
            <a:off x="9768408" y="6201792"/>
            <a:ext cx="1512168" cy="539576"/>
            <a:chOff x="7356648" y="6201792"/>
            <a:chExt cx="1512168" cy="539576"/>
          </a:xfrm>
        </p:grpSpPr>
        <p:sp>
          <p:nvSpPr>
            <p:cNvPr id="22" name="Flecha derecha 6">
              <a:extLst>
                <a:ext uri="{FF2B5EF4-FFF2-40B4-BE49-F238E27FC236}">
                  <a16:creationId xmlns:a16="http://schemas.microsoft.com/office/drawing/2014/main" id="{F73A0FA1-E945-40EC-92AE-D6240221B073}"/>
                </a:ext>
              </a:extLst>
            </p:cNvPr>
            <p:cNvSpPr/>
            <p:nvPr/>
          </p:nvSpPr>
          <p:spPr>
            <a:xfrm>
              <a:off x="7356648" y="6201792"/>
              <a:ext cx="1512168" cy="539576"/>
            </a:xfrm>
            <a:prstGeom prst="rightArrow">
              <a:avLst>
                <a:gd name="adj1" fmla="val 50000"/>
                <a:gd name="adj2" fmla="val 106489"/>
              </a:avLst>
            </a:prstGeom>
            <a:solidFill>
              <a:schemeClr val="accent2">
                <a:lumMod val="60000"/>
                <a:lumOff val="40000"/>
              </a:schemeClr>
            </a:solidFill>
            <a:ln>
              <a:solidFill>
                <a:schemeClr val="accent2">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3" name="CuadroTexto 22">
              <a:hlinkClick r:id="" action="ppaction://noaction"/>
              <a:extLst>
                <a:ext uri="{FF2B5EF4-FFF2-40B4-BE49-F238E27FC236}">
                  <a16:creationId xmlns:a16="http://schemas.microsoft.com/office/drawing/2014/main" id="{8D9DDD1D-3DF5-4CE8-BBD9-33BF96CBCF56}"/>
                </a:ext>
              </a:extLst>
            </p:cNvPr>
            <p:cNvSpPr txBox="1"/>
            <p:nvPr/>
          </p:nvSpPr>
          <p:spPr>
            <a:xfrm>
              <a:off x="7464660" y="6286914"/>
              <a:ext cx="1296144" cy="369332"/>
            </a:xfrm>
            <a:prstGeom prst="rect">
              <a:avLst/>
            </a:prstGeom>
            <a:noFill/>
          </p:spPr>
          <p:txBody>
            <a:bodyPr wrap="square" rtlCol="0">
              <a:spAutoFit/>
            </a:bodyPr>
            <a:lstStyle/>
            <a:p>
              <a:r>
                <a:rPr lang="es-ES" dirty="0">
                  <a:solidFill>
                    <a:schemeClr val="tx1">
                      <a:lumMod val="65000"/>
                      <a:lumOff val="35000"/>
                    </a:schemeClr>
                  </a:solidFill>
                </a:rPr>
                <a:t>Continua…</a:t>
              </a:r>
            </a:p>
          </p:txBody>
        </p:sp>
      </p:grpSp>
      <p:sp>
        <p:nvSpPr>
          <p:cNvPr id="11" name="CuadroTexto 10">
            <a:extLst>
              <a:ext uri="{FF2B5EF4-FFF2-40B4-BE49-F238E27FC236}">
                <a16:creationId xmlns:a16="http://schemas.microsoft.com/office/drawing/2014/main" id="{7ECF4020-5A6C-4735-B68F-D6B7B4A8C99B}"/>
              </a:ext>
            </a:extLst>
          </p:cNvPr>
          <p:cNvSpPr txBox="1"/>
          <p:nvPr/>
        </p:nvSpPr>
        <p:spPr>
          <a:xfrm>
            <a:off x="2373776" y="285580"/>
            <a:ext cx="8784976" cy="461665"/>
          </a:xfrm>
          <a:prstGeom prst="rect">
            <a:avLst/>
          </a:prstGeom>
          <a:noFill/>
        </p:spPr>
        <p:txBody>
          <a:bodyPr wrap="square" rtlCol="0">
            <a:spAutoFit/>
          </a:bodyPr>
          <a:lstStyle/>
          <a:p>
            <a:pPr algn="ctr"/>
            <a:r>
              <a:rPr lang="es-ES" sz="2400" b="1" dirty="0">
                <a:latin typeface="+mj-lt"/>
              </a:rPr>
              <a:t>Ancla</a:t>
            </a:r>
          </a:p>
        </p:txBody>
      </p:sp>
      <p:sp>
        <p:nvSpPr>
          <p:cNvPr id="12" name="CuadroTexto 11">
            <a:extLst>
              <a:ext uri="{FF2B5EF4-FFF2-40B4-BE49-F238E27FC236}">
                <a16:creationId xmlns:a16="http://schemas.microsoft.com/office/drawing/2014/main" id="{A693AC1E-DC4A-4B65-802F-A6F4FE5676F2}"/>
              </a:ext>
            </a:extLst>
          </p:cNvPr>
          <p:cNvSpPr txBox="1"/>
          <p:nvPr/>
        </p:nvSpPr>
        <p:spPr>
          <a:xfrm>
            <a:off x="2639617" y="1052736"/>
            <a:ext cx="8368074" cy="1200329"/>
          </a:xfrm>
          <a:prstGeom prst="rect">
            <a:avLst/>
          </a:prstGeom>
          <a:noFill/>
          <a:ln>
            <a:noFill/>
          </a:ln>
        </p:spPr>
        <p:txBody>
          <a:bodyPr wrap="square" rtlCol="0">
            <a:spAutoFit/>
          </a:bodyPr>
          <a:lstStyle/>
          <a:p>
            <a:pPr algn="just">
              <a:spcAft>
                <a:spcPts val="600"/>
              </a:spcAft>
            </a:pPr>
            <a:r>
              <a:rPr lang="es-ES" sz="2400" dirty="0"/>
              <a:t>Con esto definimos un lugar al que podemos enviar a las visitas si pulsan el enlace que luego veremos cómo colocar. Si ahora en la parte inferior colocamos otra línea como esta:</a:t>
            </a:r>
          </a:p>
        </p:txBody>
      </p:sp>
      <p:sp>
        <p:nvSpPr>
          <p:cNvPr id="13" name="CuadroTexto 12">
            <a:extLst>
              <a:ext uri="{FF2B5EF4-FFF2-40B4-BE49-F238E27FC236}">
                <a16:creationId xmlns:a16="http://schemas.microsoft.com/office/drawing/2014/main" id="{F914248B-745F-4799-9A94-D165B9039A8D}"/>
              </a:ext>
            </a:extLst>
          </p:cNvPr>
          <p:cNvSpPr txBox="1"/>
          <p:nvPr/>
        </p:nvSpPr>
        <p:spPr>
          <a:xfrm>
            <a:off x="2639617" y="2368264"/>
            <a:ext cx="8496944" cy="461665"/>
          </a:xfrm>
          <a:prstGeom prst="rect">
            <a:avLst/>
          </a:prstGeom>
          <a:solidFill>
            <a:schemeClr val="accent1">
              <a:lumMod val="20000"/>
              <a:lumOff val="80000"/>
              <a:alpha val="94000"/>
            </a:schemeClr>
          </a:solidFill>
          <a:ln>
            <a:solidFill>
              <a:schemeClr val="accent1"/>
            </a:solidFill>
          </a:ln>
        </p:spPr>
        <p:txBody>
          <a:bodyPr wrap="square" rtlCol="0">
            <a:spAutoFit/>
          </a:bodyPr>
          <a:lstStyle/>
          <a:p>
            <a:pPr marL="180000"/>
            <a:r>
              <a:rPr lang="es-ES" sz="2400" dirty="0">
                <a:latin typeface="Calibri" panose="020F0502020204030204" pitchFamily="34" charset="0"/>
                <a:cs typeface="Calibri" panose="020F0502020204030204" pitchFamily="34" charset="0"/>
              </a:rPr>
              <a:t>&lt;a </a:t>
            </a:r>
            <a:r>
              <a:rPr lang="es-ES" sz="2400" dirty="0" err="1">
                <a:latin typeface="Calibri" panose="020F0502020204030204" pitchFamily="34" charset="0"/>
                <a:cs typeface="Calibri" panose="020F0502020204030204" pitchFamily="34" charset="0"/>
              </a:rPr>
              <a:t>name</a:t>
            </a:r>
            <a:r>
              <a:rPr lang="es-ES" sz="2400" dirty="0">
                <a:latin typeface="Calibri" panose="020F0502020204030204" pitchFamily="34" charset="0"/>
                <a:cs typeface="Calibri" panose="020F0502020204030204" pitchFamily="34" charset="0"/>
              </a:rPr>
              <a:t>=“abajo"&gt;&lt;/a&gt;</a:t>
            </a:r>
          </a:p>
        </p:txBody>
      </p:sp>
      <p:sp>
        <p:nvSpPr>
          <p:cNvPr id="14" name="CuadroTexto 13">
            <a:extLst>
              <a:ext uri="{FF2B5EF4-FFF2-40B4-BE49-F238E27FC236}">
                <a16:creationId xmlns:a16="http://schemas.microsoft.com/office/drawing/2014/main" id="{1528B96C-115B-46AF-83BE-B72D98E8E93A}"/>
              </a:ext>
            </a:extLst>
          </p:cNvPr>
          <p:cNvSpPr txBox="1"/>
          <p:nvPr/>
        </p:nvSpPr>
        <p:spPr>
          <a:xfrm>
            <a:off x="2639616" y="2948751"/>
            <a:ext cx="8368074" cy="2754600"/>
          </a:xfrm>
          <a:prstGeom prst="rect">
            <a:avLst/>
          </a:prstGeom>
          <a:noFill/>
          <a:ln>
            <a:noFill/>
          </a:ln>
        </p:spPr>
        <p:txBody>
          <a:bodyPr wrap="square" rtlCol="0">
            <a:spAutoFit/>
          </a:bodyPr>
          <a:lstStyle/>
          <a:p>
            <a:pPr algn="just">
              <a:spcAft>
                <a:spcPts val="600"/>
              </a:spcAft>
            </a:pPr>
            <a:r>
              <a:rPr lang="es-ES" sz="2400" dirty="0"/>
              <a:t>Tendremos la posibilidad de poder enviarlas también a la parte baja de esa página web.</a:t>
            </a:r>
          </a:p>
          <a:p>
            <a:pPr algn="just">
              <a:spcAft>
                <a:spcPts val="600"/>
              </a:spcAft>
            </a:pPr>
            <a:r>
              <a:rPr lang="es-ES" sz="2400" dirty="0"/>
              <a:t>Ahora falta colocar el propio enlace. Si queremos enviar a las visitas a la parte superior, lo normal es colocar el enlace en la parte inferior (si el usuario está arriba, para que darle la opción de ir arriba si ya está allí, verdad?). Esto se puede hacer con por ejemplo esta línea de </a:t>
            </a:r>
            <a:r>
              <a:rPr lang="es-ES" sz="2400" dirty="0" err="1"/>
              <a:t>Html</a:t>
            </a:r>
            <a:r>
              <a:rPr lang="es-ES" sz="2400" dirty="0"/>
              <a:t>:</a:t>
            </a:r>
          </a:p>
        </p:txBody>
      </p:sp>
    </p:spTree>
    <p:extLst>
      <p:ext uri="{BB962C8B-B14F-4D97-AF65-F5344CB8AC3E}">
        <p14:creationId xmlns:p14="http://schemas.microsoft.com/office/powerpoint/2010/main" val="2647250568"/>
      </p:ext>
    </p:extLst>
  </p:cSld>
  <p:clrMapOvr>
    <a:masterClrMapping/>
  </p:clrMapOvr>
  <mc:AlternateContent xmlns:mc="http://schemas.openxmlformats.org/markup-compatibility/2006">
    <mc:Choice xmlns:p14="http://schemas.microsoft.com/office/powerpoint/2010/main" Requires="p14">
      <p:transition spd="slow" p14:dur="2000">
        <p:wipe/>
      </p:transition>
    </mc:Choice>
    <mc:Fallback>
      <p:transition spd="slow">
        <p:wip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3 Grupo"/>
          <p:cNvGrpSpPr/>
          <p:nvPr/>
        </p:nvGrpSpPr>
        <p:grpSpPr>
          <a:xfrm>
            <a:off x="-24680" y="0"/>
            <a:ext cx="1547664" cy="6858000"/>
            <a:chOff x="0" y="0"/>
            <a:chExt cx="1547664" cy="6858000"/>
          </a:xfrm>
        </p:grpSpPr>
        <p:sp>
          <p:nvSpPr>
            <p:cNvPr id="5" name="4 Rectángulo"/>
            <p:cNvSpPr/>
            <p:nvPr/>
          </p:nvSpPr>
          <p:spPr>
            <a:xfrm>
              <a:off x="0" y="0"/>
              <a:ext cx="1152128" cy="6858000"/>
            </a:xfrm>
            <a:prstGeom prst="rect">
              <a:avLst/>
            </a:prstGeom>
            <a:solidFill>
              <a:schemeClr val="accent2">
                <a:lumMod val="50000"/>
              </a:schemeClr>
            </a:solidFill>
            <a:ln>
              <a:solidFill>
                <a:schemeClr val="accent2">
                  <a:lumMod val="50000"/>
                </a:schemeClr>
              </a:solidFill>
            </a:ln>
            <a:effectLst>
              <a:outerShdw blurRad="304800" dist="139700" dir="2700000" algn="ctr" rotWithShape="0">
                <a:schemeClr val="tx1">
                  <a:lumMod val="50000"/>
                  <a:lumOff val="50000"/>
                  <a:alpha val="6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5 Rectángulo"/>
            <p:cNvSpPr/>
            <p:nvPr/>
          </p:nvSpPr>
          <p:spPr>
            <a:xfrm>
              <a:off x="395536" y="0"/>
              <a:ext cx="1152128" cy="6858000"/>
            </a:xfrm>
            <a:prstGeom prst="rect">
              <a:avLst/>
            </a:prstGeom>
            <a:solidFill>
              <a:schemeClr val="accent2">
                <a:lumMod val="75000"/>
              </a:schemeClr>
            </a:solidFill>
            <a:ln>
              <a:solidFill>
                <a:schemeClr val="accent2">
                  <a:lumMod val="50000"/>
                </a:schemeClr>
              </a:solidFill>
            </a:ln>
            <a:effectLst>
              <a:outerShdw blurRad="304800" dist="139700" dir="2700000" algn="ctr" rotWithShape="0">
                <a:schemeClr val="tx1">
                  <a:lumMod val="50000"/>
                  <a:lumOff val="50000"/>
                  <a:alpha val="6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7" name="Título 26"/>
          <p:cNvSpPr>
            <a:spLocks noGrp="1"/>
          </p:cNvSpPr>
          <p:nvPr>
            <p:ph type="title"/>
          </p:nvPr>
        </p:nvSpPr>
        <p:spPr>
          <a:xfrm rot="16200000">
            <a:off x="-2482826" y="2857500"/>
            <a:ext cx="6858000" cy="1143000"/>
          </a:xfrm>
        </p:spPr>
        <p:txBody>
          <a:bodyPr>
            <a:normAutofit/>
          </a:bodyPr>
          <a:lstStyle/>
          <a:p>
            <a:r>
              <a:rPr lang="en-GB" dirty="0" err="1">
                <a:solidFill>
                  <a:schemeClr val="bg1">
                    <a:lumMod val="95000"/>
                  </a:schemeClr>
                </a:solidFill>
                <a:effectLst>
                  <a:outerShdw blurRad="50800" dist="38100" dir="10800000" algn="r" rotWithShape="0">
                    <a:prstClr val="black">
                      <a:alpha val="40000"/>
                    </a:prstClr>
                  </a:outerShdw>
                </a:effectLst>
              </a:rPr>
              <a:t>Ancla</a:t>
            </a:r>
            <a:endParaRPr lang="es-ES" dirty="0">
              <a:solidFill>
                <a:schemeClr val="bg1">
                  <a:lumMod val="95000"/>
                </a:schemeClr>
              </a:solidFill>
              <a:effectLst>
                <a:outerShdw blurRad="50800" dist="38100" dir="10800000" algn="r" rotWithShape="0">
                  <a:prstClr val="black">
                    <a:alpha val="40000"/>
                  </a:prstClr>
                </a:outerShdw>
              </a:effectLst>
            </a:endParaRPr>
          </a:p>
        </p:txBody>
      </p:sp>
      <p:sp>
        <p:nvSpPr>
          <p:cNvPr id="11" name="CuadroTexto 10">
            <a:extLst>
              <a:ext uri="{FF2B5EF4-FFF2-40B4-BE49-F238E27FC236}">
                <a16:creationId xmlns:a16="http://schemas.microsoft.com/office/drawing/2014/main" id="{7ECF4020-5A6C-4735-B68F-D6B7B4A8C99B}"/>
              </a:ext>
            </a:extLst>
          </p:cNvPr>
          <p:cNvSpPr txBox="1"/>
          <p:nvPr/>
        </p:nvSpPr>
        <p:spPr>
          <a:xfrm>
            <a:off x="2373776" y="285580"/>
            <a:ext cx="8784976" cy="461665"/>
          </a:xfrm>
          <a:prstGeom prst="rect">
            <a:avLst/>
          </a:prstGeom>
          <a:noFill/>
        </p:spPr>
        <p:txBody>
          <a:bodyPr wrap="square" rtlCol="0">
            <a:spAutoFit/>
          </a:bodyPr>
          <a:lstStyle/>
          <a:p>
            <a:pPr algn="ctr"/>
            <a:r>
              <a:rPr lang="es-ES" sz="2400" b="1" dirty="0">
                <a:latin typeface="+mj-lt"/>
              </a:rPr>
              <a:t>Ancla</a:t>
            </a:r>
          </a:p>
        </p:txBody>
      </p:sp>
      <p:sp>
        <p:nvSpPr>
          <p:cNvPr id="13" name="CuadroTexto 12">
            <a:extLst>
              <a:ext uri="{FF2B5EF4-FFF2-40B4-BE49-F238E27FC236}">
                <a16:creationId xmlns:a16="http://schemas.microsoft.com/office/drawing/2014/main" id="{F914248B-745F-4799-9A94-D165B9039A8D}"/>
              </a:ext>
            </a:extLst>
          </p:cNvPr>
          <p:cNvSpPr txBox="1"/>
          <p:nvPr/>
        </p:nvSpPr>
        <p:spPr>
          <a:xfrm>
            <a:off x="2626841" y="1546126"/>
            <a:ext cx="8496944" cy="461665"/>
          </a:xfrm>
          <a:prstGeom prst="rect">
            <a:avLst/>
          </a:prstGeom>
          <a:solidFill>
            <a:schemeClr val="accent1">
              <a:lumMod val="20000"/>
              <a:lumOff val="80000"/>
              <a:alpha val="94000"/>
            </a:schemeClr>
          </a:solidFill>
          <a:ln>
            <a:solidFill>
              <a:schemeClr val="accent1"/>
            </a:solidFill>
          </a:ln>
        </p:spPr>
        <p:txBody>
          <a:bodyPr wrap="square" rtlCol="0">
            <a:spAutoFit/>
          </a:bodyPr>
          <a:lstStyle/>
          <a:p>
            <a:pPr marL="180000"/>
            <a:r>
              <a:rPr lang="es-ES" sz="2400" dirty="0">
                <a:latin typeface="Calibri" panose="020F0502020204030204" pitchFamily="34" charset="0"/>
                <a:cs typeface="Calibri" panose="020F0502020204030204" pitchFamily="34" charset="0"/>
              </a:rPr>
              <a:t>&lt;a </a:t>
            </a:r>
            <a:r>
              <a:rPr lang="es-ES" sz="2400" dirty="0" err="1">
                <a:latin typeface="Calibri" panose="020F0502020204030204" pitchFamily="34" charset="0"/>
                <a:cs typeface="Calibri" panose="020F0502020204030204" pitchFamily="34" charset="0"/>
              </a:rPr>
              <a:t>href</a:t>
            </a:r>
            <a:r>
              <a:rPr lang="es-ES" sz="2400" dirty="0">
                <a:latin typeface="Calibri" panose="020F0502020204030204" pitchFamily="34" charset="0"/>
                <a:cs typeface="Calibri" panose="020F0502020204030204" pitchFamily="34" charset="0"/>
              </a:rPr>
              <a:t>="#arriba" </a:t>
            </a:r>
            <a:r>
              <a:rPr lang="es-ES" sz="2400" dirty="0" err="1">
                <a:latin typeface="Calibri" panose="020F0502020204030204" pitchFamily="34" charset="0"/>
                <a:cs typeface="Calibri" panose="020F0502020204030204" pitchFamily="34" charset="0"/>
              </a:rPr>
              <a:t>title</a:t>
            </a:r>
            <a:r>
              <a:rPr lang="es-ES" sz="2400" dirty="0">
                <a:latin typeface="Calibri" panose="020F0502020204030204" pitchFamily="34" charset="0"/>
                <a:cs typeface="Calibri" panose="020F0502020204030204" pitchFamily="34" charset="0"/>
              </a:rPr>
              <a:t>="Ir Arriba"&gt;Ir arriba&lt;/a&gt;</a:t>
            </a:r>
          </a:p>
        </p:txBody>
      </p:sp>
      <p:sp>
        <p:nvSpPr>
          <p:cNvPr id="14" name="CuadroTexto 13">
            <a:extLst>
              <a:ext uri="{FF2B5EF4-FFF2-40B4-BE49-F238E27FC236}">
                <a16:creationId xmlns:a16="http://schemas.microsoft.com/office/drawing/2014/main" id="{1528B96C-115B-46AF-83BE-B72D98E8E93A}"/>
              </a:ext>
            </a:extLst>
          </p:cNvPr>
          <p:cNvSpPr txBox="1"/>
          <p:nvPr/>
        </p:nvSpPr>
        <p:spPr>
          <a:xfrm>
            <a:off x="2639617" y="908567"/>
            <a:ext cx="8368074" cy="461665"/>
          </a:xfrm>
          <a:prstGeom prst="rect">
            <a:avLst/>
          </a:prstGeom>
          <a:noFill/>
          <a:ln>
            <a:noFill/>
          </a:ln>
        </p:spPr>
        <p:txBody>
          <a:bodyPr wrap="square" rtlCol="0">
            <a:spAutoFit/>
          </a:bodyPr>
          <a:lstStyle/>
          <a:p>
            <a:pPr algn="just">
              <a:spcAft>
                <a:spcPts val="600"/>
              </a:spcAft>
            </a:pPr>
            <a:r>
              <a:rPr lang="es-ES" sz="2400" dirty="0"/>
              <a:t>Esto se puede hacer con por ejemplo esta línea de </a:t>
            </a:r>
            <a:r>
              <a:rPr lang="es-ES" sz="2400" dirty="0" err="1"/>
              <a:t>Html</a:t>
            </a:r>
            <a:r>
              <a:rPr lang="es-ES" sz="2400" dirty="0"/>
              <a:t>:</a:t>
            </a:r>
          </a:p>
        </p:txBody>
      </p:sp>
      <p:sp>
        <p:nvSpPr>
          <p:cNvPr id="15" name="CuadroTexto 14">
            <a:extLst>
              <a:ext uri="{FF2B5EF4-FFF2-40B4-BE49-F238E27FC236}">
                <a16:creationId xmlns:a16="http://schemas.microsoft.com/office/drawing/2014/main" id="{FF884EDE-1B1F-4872-A1AB-10222D5EA753}"/>
              </a:ext>
            </a:extLst>
          </p:cNvPr>
          <p:cNvSpPr txBox="1"/>
          <p:nvPr/>
        </p:nvSpPr>
        <p:spPr>
          <a:xfrm>
            <a:off x="2639616" y="2075192"/>
            <a:ext cx="8368074" cy="1569660"/>
          </a:xfrm>
          <a:prstGeom prst="rect">
            <a:avLst/>
          </a:prstGeom>
          <a:noFill/>
          <a:ln>
            <a:noFill/>
          </a:ln>
        </p:spPr>
        <p:txBody>
          <a:bodyPr wrap="square" rtlCol="0">
            <a:spAutoFit/>
          </a:bodyPr>
          <a:lstStyle/>
          <a:p>
            <a:pPr algn="just">
              <a:spcAft>
                <a:spcPts val="600"/>
              </a:spcAft>
            </a:pPr>
            <a:r>
              <a:rPr lang="es-ES" sz="2400" dirty="0"/>
              <a:t>Del mismo modo, podríamos colocar arriba de la página otro enlace que permitiera a las visitas ir al parte inferior (a modo de ejemplo, pues no es una opción que sirva de mucho al lector, no?):</a:t>
            </a:r>
          </a:p>
        </p:txBody>
      </p:sp>
      <p:sp>
        <p:nvSpPr>
          <p:cNvPr id="16" name="CuadroTexto 15">
            <a:extLst>
              <a:ext uri="{FF2B5EF4-FFF2-40B4-BE49-F238E27FC236}">
                <a16:creationId xmlns:a16="http://schemas.microsoft.com/office/drawing/2014/main" id="{4A2FEA7A-DF92-4B94-80F8-EEE1527683FD}"/>
              </a:ext>
            </a:extLst>
          </p:cNvPr>
          <p:cNvSpPr txBox="1"/>
          <p:nvPr/>
        </p:nvSpPr>
        <p:spPr>
          <a:xfrm>
            <a:off x="2661808" y="3684461"/>
            <a:ext cx="8496944" cy="461665"/>
          </a:xfrm>
          <a:prstGeom prst="rect">
            <a:avLst/>
          </a:prstGeom>
          <a:solidFill>
            <a:schemeClr val="accent1">
              <a:lumMod val="20000"/>
              <a:lumOff val="80000"/>
              <a:alpha val="94000"/>
            </a:schemeClr>
          </a:solidFill>
          <a:ln>
            <a:solidFill>
              <a:schemeClr val="accent1"/>
            </a:solidFill>
          </a:ln>
        </p:spPr>
        <p:txBody>
          <a:bodyPr wrap="square" rtlCol="0">
            <a:spAutoFit/>
          </a:bodyPr>
          <a:lstStyle/>
          <a:p>
            <a:pPr marL="180000"/>
            <a:r>
              <a:rPr lang="es-ES" sz="2400" dirty="0">
                <a:latin typeface="Calibri" panose="020F0502020204030204" pitchFamily="34" charset="0"/>
                <a:cs typeface="Calibri" panose="020F0502020204030204" pitchFamily="34" charset="0"/>
              </a:rPr>
              <a:t>&lt;a </a:t>
            </a:r>
            <a:r>
              <a:rPr lang="es-ES" sz="2400" dirty="0" err="1">
                <a:latin typeface="Calibri" panose="020F0502020204030204" pitchFamily="34" charset="0"/>
                <a:cs typeface="Calibri" panose="020F0502020204030204" pitchFamily="34" charset="0"/>
              </a:rPr>
              <a:t>href</a:t>
            </a:r>
            <a:r>
              <a:rPr lang="es-ES" sz="2400" dirty="0">
                <a:latin typeface="Calibri" panose="020F0502020204030204" pitchFamily="34" charset="0"/>
                <a:cs typeface="Calibri" panose="020F0502020204030204" pitchFamily="34" charset="0"/>
              </a:rPr>
              <a:t>="#abajo" </a:t>
            </a:r>
            <a:r>
              <a:rPr lang="es-ES" sz="2400" dirty="0" err="1">
                <a:latin typeface="Calibri" panose="020F0502020204030204" pitchFamily="34" charset="0"/>
                <a:cs typeface="Calibri" panose="020F0502020204030204" pitchFamily="34" charset="0"/>
              </a:rPr>
              <a:t>title</a:t>
            </a:r>
            <a:r>
              <a:rPr lang="es-ES" sz="2400" dirty="0">
                <a:latin typeface="Calibri" panose="020F0502020204030204" pitchFamily="34" charset="0"/>
                <a:cs typeface="Calibri" panose="020F0502020204030204" pitchFamily="34" charset="0"/>
              </a:rPr>
              <a:t>="Ir Abajo"&gt;Ir abajo&lt;/a&gt;</a:t>
            </a:r>
          </a:p>
        </p:txBody>
      </p:sp>
      <p:sp>
        <p:nvSpPr>
          <p:cNvPr id="17" name="CuadroTexto 16">
            <a:extLst>
              <a:ext uri="{FF2B5EF4-FFF2-40B4-BE49-F238E27FC236}">
                <a16:creationId xmlns:a16="http://schemas.microsoft.com/office/drawing/2014/main" id="{D3D990D8-B98B-4A63-9CC2-A2848BA39567}"/>
              </a:ext>
            </a:extLst>
          </p:cNvPr>
          <p:cNvSpPr txBox="1"/>
          <p:nvPr/>
        </p:nvSpPr>
        <p:spPr>
          <a:xfrm>
            <a:off x="2626841" y="4185735"/>
            <a:ext cx="8368074" cy="2308324"/>
          </a:xfrm>
          <a:prstGeom prst="rect">
            <a:avLst/>
          </a:prstGeom>
          <a:noFill/>
          <a:ln>
            <a:noFill/>
          </a:ln>
        </p:spPr>
        <p:txBody>
          <a:bodyPr wrap="square" rtlCol="0">
            <a:spAutoFit/>
          </a:bodyPr>
          <a:lstStyle/>
          <a:p>
            <a:pPr algn="just">
              <a:spcAft>
                <a:spcPts val="600"/>
              </a:spcAft>
            </a:pPr>
            <a:r>
              <a:rPr lang="es-ES" sz="2400" dirty="0"/>
              <a:t>Si en una página de tu web escribes mucho texto y tiene digamos 3 partes diferenciadas (3 títulos por ejemplo) podrías definir un ancla en cada uno de esos títulos, y luego colocar un menú en la parte inferior, o en la parte superior, o en ambas, dando la opción a las visitas a dirigirse, dentro de esa misma página, a la sección que deseen.</a:t>
            </a:r>
          </a:p>
        </p:txBody>
      </p:sp>
    </p:spTree>
    <p:extLst>
      <p:ext uri="{BB962C8B-B14F-4D97-AF65-F5344CB8AC3E}">
        <p14:creationId xmlns:p14="http://schemas.microsoft.com/office/powerpoint/2010/main" val="3503598204"/>
      </p:ext>
    </p:extLst>
  </p:cSld>
  <p:clrMapOvr>
    <a:masterClrMapping/>
  </p:clrMapOvr>
  <mc:AlternateContent xmlns:mc="http://schemas.openxmlformats.org/markup-compatibility/2006">
    <mc:Choice xmlns:p14="http://schemas.microsoft.com/office/powerpoint/2010/main" Requires="p14">
      <p:transition spd="slow" p14:dur="2000">
        <p:wipe/>
      </p:transition>
    </mc:Choice>
    <mc:Fallback>
      <p:transition spd="slow">
        <p:wipe/>
      </p:transition>
    </mc:Fallback>
  </mc:AlternateConten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7773</TotalTime>
  <Words>902</Words>
  <Application>Microsoft Office PowerPoint</Application>
  <PresentationFormat>Panorámica</PresentationFormat>
  <Paragraphs>77</Paragraphs>
  <Slides>9</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9</vt:i4>
      </vt:variant>
    </vt:vector>
  </HeadingPairs>
  <TitlesOfParts>
    <vt:vector size="12" baseType="lpstr">
      <vt:lpstr>Arial</vt:lpstr>
      <vt:lpstr>Calibri</vt:lpstr>
      <vt:lpstr>Tema de Office</vt:lpstr>
      <vt:lpstr>HTML ENLACES</vt:lpstr>
      <vt:lpstr>ENLACES</vt:lpstr>
      <vt:lpstr>ENLACES</vt:lpstr>
      <vt:lpstr>ENLACES</vt:lpstr>
      <vt:lpstr>ENLACES</vt:lpstr>
      <vt:lpstr>Ancla</vt:lpstr>
      <vt:lpstr>Ancla</vt:lpstr>
      <vt:lpstr>Ancla</vt:lpstr>
      <vt:lpstr>Ancla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Competencias TIC y trabajo en equipo en entornos virtuales</dc:title>
  <dc:creator>Alumno</dc:creator>
  <cp:lastModifiedBy>Ana María Alvarez Veloso</cp:lastModifiedBy>
  <cp:revision>251</cp:revision>
  <dcterms:created xsi:type="dcterms:W3CDTF">2018-01-19T09:27:32Z</dcterms:created>
  <dcterms:modified xsi:type="dcterms:W3CDTF">2022-01-31T20:23:52Z</dcterms:modified>
</cp:coreProperties>
</file>