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3"/>
  </p:handoutMasterIdLst>
  <p:sldIdLst>
    <p:sldId id="256" r:id="rId2"/>
    <p:sldId id="259" r:id="rId3"/>
    <p:sldId id="257" r:id="rId4"/>
    <p:sldId id="315" r:id="rId5"/>
    <p:sldId id="313" r:id="rId6"/>
    <p:sldId id="328" r:id="rId7"/>
    <p:sldId id="329" r:id="rId8"/>
    <p:sldId id="330" r:id="rId9"/>
    <p:sldId id="326" r:id="rId10"/>
    <p:sldId id="288" r:id="rId11"/>
    <p:sldId id="262"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8D84FA91-D27E-42E2-BB5A-FA62F15F97F8}">
          <p14:sldIdLst>
            <p14:sldId id="256"/>
            <p14:sldId id="259"/>
          </p14:sldIdLst>
        </p14:section>
        <p14:section name="AUDIO" id="{3244B7E2-1D31-40EC-BF5F-B825C3EAEABA}">
          <p14:sldIdLst>
            <p14:sldId id="257"/>
            <p14:sldId id="315"/>
            <p14:sldId id="313"/>
            <p14:sldId id="328"/>
            <p14:sldId id="329"/>
            <p14:sldId id="330"/>
            <p14:sldId id="326"/>
          </p14:sldIdLst>
        </p14:section>
        <p14:section name="VIDEO" id="{CC48963A-58B5-40D6-AF2D-6ADD5BFC9621}">
          <p14:sldIdLst>
            <p14:sldId id="288"/>
          </p14:sldIdLst>
        </p14:section>
        <p14:section name="IFRAME" id="{82D644EF-63DF-4E42-AC4A-DE3DC08F9DCD}">
          <p14:sldIdLst>
            <p14:sldId id="26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B4B98B0-60AC-42C2-AFA5-B58CD77FA1E5}" styleName="Estilo claro 1 - Acento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Estilo claro 1 - Acento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2" autoAdjust="0"/>
    <p:restoredTop sz="94707" autoAdjust="0"/>
  </p:normalViewPr>
  <p:slideViewPr>
    <p:cSldViewPr>
      <p:cViewPr varScale="1">
        <p:scale>
          <a:sx n="101" d="100"/>
          <a:sy n="101" d="100"/>
        </p:scale>
        <p:origin x="876" y="10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292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399245-CCA7-40DA-AE58-6DD3C04A0597}" type="doc">
      <dgm:prSet loTypeId="urn:microsoft.com/office/officeart/2008/layout/VerticalCurvedList" loCatId="list" qsTypeId="urn:microsoft.com/office/officeart/2005/8/quickstyle/simple2" qsCatId="simple" csTypeId="urn:microsoft.com/office/officeart/2005/8/colors/colorful1#1" csCatId="colorful" phldr="1"/>
      <dgm:spPr/>
      <dgm:t>
        <a:bodyPr/>
        <a:lstStyle/>
        <a:p>
          <a:endParaRPr lang="es-ES"/>
        </a:p>
      </dgm:t>
    </dgm:pt>
    <dgm:pt modelId="{93A1258A-2DBD-4D6A-8C9B-8744F1669A57}">
      <dgm:prSet phldrT="[Texto]" custT="1"/>
      <dgm:spPr>
        <a:effectLst>
          <a:outerShdw blurRad="40000" dist="20000" dir="5400000" rotWithShape="0">
            <a:srgbClr val="000000">
              <a:alpha val="55000"/>
            </a:srgbClr>
          </a:outerShdw>
        </a:effectLst>
      </dgm:spPr>
      <dgm:t>
        <a:bodyPr/>
        <a:lstStyle/>
        <a:p>
          <a:r>
            <a:rPr lang="es-ES" sz="2800" dirty="0">
              <a:solidFill>
                <a:schemeClr val="bg1">
                  <a:lumMod val="95000"/>
                </a:schemeClr>
              </a:solidFill>
              <a:effectLst>
                <a:outerShdw blurRad="50800" dist="38100" dir="10800000" algn="r" rotWithShape="0">
                  <a:prstClr val="black">
                    <a:alpha val="40000"/>
                  </a:prstClr>
                </a:outerShdw>
              </a:effectLst>
            </a:rPr>
            <a:t>AUDIO</a:t>
          </a:r>
          <a:endParaRPr lang="es-ES" sz="2800" dirty="0">
            <a:effectLst>
              <a:outerShdw blurRad="50800" dist="38100" dir="10800000" algn="r" rotWithShape="0">
                <a:prstClr val="black">
                  <a:alpha val="55000"/>
                </a:prstClr>
              </a:outerShdw>
            </a:effectLst>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422AE069-3E56-4FF2-B32A-0DA64AE7C319}" type="parTrans" cxnId="{A6D4D9C2-DBED-440A-8D38-B6E11265E820}">
      <dgm:prSet/>
      <dgm:spPr/>
      <dgm:t>
        <a:bodyPr/>
        <a:lstStyle/>
        <a:p>
          <a:endParaRPr lang="es-ES"/>
        </a:p>
      </dgm:t>
    </dgm:pt>
    <dgm:pt modelId="{44CDDA20-BD83-4122-8E92-37CABF604C45}" type="sibTrans" cxnId="{A6D4D9C2-DBED-440A-8D38-B6E11265E820}">
      <dgm:prSet/>
      <dgm:spPr/>
      <dgm:t>
        <a:bodyPr/>
        <a:lstStyle/>
        <a:p>
          <a:endParaRPr lang="es-ES"/>
        </a:p>
      </dgm:t>
    </dgm:pt>
    <dgm:pt modelId="{74857CFB-00CF-44B0-BFFD-39DD5E466E08}">
      <dgm:prSet phldrT="[Texto]" custT="1"/>
      <dgm:spPr>
        <a:effectLst>
          <a:outerShdw blurRad="40000" dist="20000" dir="5400000" rotWithShape="0">
            <a:srgbClr val="000000">
              <a:alpha val="55000"/>
            </a:srgbClr>
          </a:outerShdw>
        </a:effectLst>
      </dgm:spPr>
      <dgm:t>
        <a:bodyPr/>
        <a:lstStyle/>
        <a:p>
          <a:r>
            <a:rPr lang="es-ES" sz="2800" dirty="0">
              <a:effectLst>
                <a:outerShdw blurRad="50800" dist="38100" dir="10800000" algn="r" rotWithShape="0">
                  <a:prstClr val="black">
                    <a:alpha val="55000"/>
                  </a:prstClr>
                </a:outerShdw>
              </a:effectLst>
            </a:rPr>
            <a:t>VIDEO</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DB994E85-F140-4B61-8E57-A206AABA4792}" type="parTrans" cxnId="{1D40D6CE-2FFA-407A-BA4B-E747E63B16EE}">
      <dgm:prSet/>
      <dgm:spPr/>
      <dgm:t>
        <a:bodyPr/>
        <a:lstStyle/>
        <a:p>
          <a:endParaRPr lang="es-ES"/>
        </a:p>
      </dgm:t>
    </dgm:pt>
    <dgm:pt modelId="{E7254014-B436-430A-8FFF-F69DB2180630}" type="sibTrans" cxnId="{1D40D6CE-2FFA-407A-BA4B-E747E63B16EE}">
      <dgm:prSet/>
      <dgm:spPr/>
      <dgm:t>
        <a:bodyPr/>
        <a:lstStyle/>
        <a:p>
          <a:endParaRPr lang="es-ES"/>
        </a:p>
      </dgm:t>
    </dgm:pt>
    <dgm:pt modelId="{3C7D19FA-B8B9-4840-B71D-8912775CC5B8}">
      <dgm:prSet phldrT="[Texto]" custT="1"/>
      <dgm:spPr>
        <a:effectLst>
          <a:outerShdw blurRad="40000" dist="20000" dir="5400000" rotWithShape="0">
            <a:srgbClr val="000000">
              <a:alpha val="55000"/>
            </a:srgbClr>
          </a:outerShdw>
        </a:effectLst>
      </dgm:spPr>
      <dgm:t>
        <a:bodyPr/>
        <a:lstStyle/>
        <a:p>
          <a:r>
            <a:rPr lang="es-ES" sz="2800" dirty="0">
              <a:effectLst>
                <a:outerShdw blurRad="50800" dist="38100" dir="10800000" algn="r" rotWithShape="0">
                  <a:prstClr val="black">
                    <a:alpha val="55000"/>
                  </a:prstClr>
                </a:outerShdw>
              </a:effectLst>
            </a:rPr>
            <a:t>IFRAMES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C515CA75-F599-490B-8EBF-9168EF19DF2F}" type="parTrans" cxnId="{D1D8B92A-4DA4-41C0-A5AA-F01A7819464A}">
      <dgm:prSet/>
      <dgm:spPr/>
      <dgm:t>
        <a:bodyPr/>
        <a:lstStyle/>
        <a:p>
          <a:endParaRPr lang="es-ES"/>
        </a:p>
      </dgm:t>
    </dgm:pt>
    <dgm:pt modelId="{3544383E-E678-4FC5-A528-DF525CA411D7}" type="sibTrans" cxnId="{D1D8B92A-4DA4-41C0-A5AA-F01A7819464A}">
      <dgm:prSet/>
      <dgm:spPr/>
      <dgm:t>
        <a:bodyPr/>
        <a:lstStyle/>
        <a:p>
          <a:endParaRPr lang="es-ES"/>
        </a:p>
      </dgm:t>
    </dgm:pt>
    <dgm:pt modelId="{AAEC26E3-44CC-4506-9DA9-DB1588CFADF3}" type="pres">
      <dgm:prSet presAssocID="{AA399245-CCA7-40DA-AE58-6DD3C04A0597}" presName="Name0" presStyleCnt="0">
        <dgm:presLayoutVars>
          <dgm:chMax val="7"/>
          <dgm:chPref val="7"/>
          <dgm:dir/>
        </dgm:presLayoutVars>
      </dgm:prSet>
      <dgm:spPr/>
    </dgm:pt>
    <dgm:pt modelId="{40C4BFD7-C51D-4776-A255-6AED6E3E3E1A}" type="pres">
      <dgm:prSet presAssocID="{AA399245-CCA7-40DA-AE58-6DD3C04A0597}" presName="Name1" presStyleCnt="0"/>
      <dgm:spPr/>
    </dgm:pt>
    <dgm:pt modelId="{78F6E819-4E46-485D-9F43-AD10B6836719}" type="pres">
      <dgm:prSet presAssocID="{AA399245-CCA7-40DA-AE58-6DD3C04A0597}" presName="cycle" presStyleCnt="0"/>
      <dgm:spPr/>
    </dgm:pt>
    <dgm:pt modelId="{28E81D90-04DF-4E0D-B6EA-8B1196ECFE09}" type="pres">
      <dgm:prSet presAssocID="{AA399245-CCA7-40DA-AE58-6DD3C04A0597}" presName="srcNode" presStyleLbl="node1" presStyleIdx="0" presStyleCnt="3"/>
      <dgm:spPr/>
    </dgm:pt>
    <dgm:pt modelId="{61DEB03C-7F27-4600-89D1-D2E99439056B}" type="pres">
      <dgm:prSet presAssocID="{AA399245-CCA7-40DA-AE58-6DD3C04A0597}" presName="conn" presStyleLbl="parChTrans1D2" presStyleIdx="0" presStyleCnt="1"/>
      <dgm:spPr/>
    </dgm:pt>
    <dgm:pt modelId="{E069A4AD-B2AC-44E8-8089-CA793827266F}" type="pres">
      <dgm:prSet presAssocID="{AA399245-CCA7-40DA-AE58-6DD3C04A0597}" presName="extraNode" presStyleLbl="node1" presStyleIdx="0" presStyleCnt="3"/>
      <dgm:spPr/>
    </dgm:pt>
    <dgm:pt modelId="{6FC1C3A4-4CC5-410A-A4C2-DC395BEC1758}" type="pres">
      <dgm:prSet presAssocID="{AA399245-CCA7-40DA-AE58-6DD3C04A0597}" presName="dstNode" presStyleLbl="node1" presStyleIdx="0" presStyleCnt="3"/>
      <dgm:spPr/>
    </dgm:pt>
    <dgm:pt modelId="{EB90F51E-3597-436A-AE30-47877B402625}" type="pres">
      <dgm:prSet presAssocID="{93A1258A-2DBD-4D6A-8C9B-8744F1669A57}" presName="text_1" presStyleLbl="node1" presStyleIdx="0" presStyleCnt="3" custScaleX="100931" custScaleY="124838" custLinFactNeighborX="-442" custLinFactNeighborY="-1885">
        <dgm:presLayoutVars>
          <dgm:bulletEnabled val="1"/>
        </dgm:presLayoutVars>
      </dgm:prSet>
      <dgm:spPr/>
    </dgm:pt>
    <dgm:pt modelId="{472C00D6-BE8D-4DBD-BE7C-F2945EF6BE23}" type="pres">
      <dgm:prSet presAssocID="{93A1258A-2DBD-4D6A-8C9B-8744F1669A57}" presName="accent_1" presStyleCnt="0"/>
      <dgm:spPr/>
    </dgm:pt>
    <dgm:pt modelId="{51F00841-97A1-4828-99EB-5BC77EB14D0D}" type="pres">
      <dgm:prSet presAssocID="{93A1258A-2DBD-4D6A-8C9B-8744F1669A57}" presName="accentRepeatNode" presStyleLbl="solidFgAcc1" presStyleIdx="0" presStyleCnt="3"/>
      <dgm:spPr/>
    </dgm:pt>
    <dgm:pt modelId="{4939364F-4715-46E2-933C-8DE27371E21B}" type="pres">
      <dgm:prSet presAssocID="{74857CFB-00CF-44B0-BFFD-39DD5E466E08}" presName="text_2" presStyleLbl="node1" presStyleIdx="1" presStyleCnt="3" custScaleX="99596" custScaleY="121166" custLinFactNeighborX="362" custLinFactNeighborY="-2295">
        <dgm:presLayoutVars>
          <dgm:bulletEnabled val="1"/>
        </dgm:presLayoutVars>
      </dgm:prSet>
      <dgm:spPr/>
    </dgm:pt>
    <dgm:pt modelId="{1DF39994-8CB1-4847-869E-5BC5F79BC3B2}" type="pres">
      <dgm:prSet presAssocID="{74857CFB-00CF-44B0-BFFD-39DD5E466E08}" presName="accent_2" presStyleCnt="0"/>
      <dgm:spPr/>
    </dgm:pt>
    <dgm:pt modelId="{2DC957FA-F80A-4F2C-98FA-A5C0747367A1}" type="pres">
      <dgm:prSet presAssocID="{74857CFB-00CF-44B0-BFFD-39DD5E466E08}" presName="accentRepeatNode" presStyleLbl="solidFgAcc1" presStyleIdx="1" presStyleCnt="3"/>
      <dgm:spPr/>
    </dgm:pt>
    <dgm:pt modelId="{452FAF76-783A-4485-9F00-3227EF1ACAE5}" type="pres">
      <dgm:prSet presAssocID="{3C7D19FA-B8B9-4840-B71D-8912775CC5B8}" presName="text_3" presStyleLbl="node1" presStyleIdx="2" presStyleCnt="3">
        <dgm:presLayoutVars>
          <dgm:bulletEnabled val="1"/>
        </dgm:presLayoutVars>
      </dgm:prSet>
      <dgm:spPr/>
    </dgm:pt>
    <dgm:pt modelId="{0724AEA3-6576-4528-A2B7-5BA1D5778AEB}" type="pres">
      <dgm:prSet presAssocID="{3C7D19FA-B8B9-4840-B71D-8912775CC5B8}" presName="accent_3" presStyleCnt="0"/>
      <dgm:spPr/>
    </dgm:pt>
    <dgm:pt modelId="{D3F4DAD6-D07F-49A4-A494-54C2A764CBC6}" type="pres">
      <dgm:prSet presAssocID="{3C7D19FA-B8B9-4840-B71D-8912775CC5B8}" presName="accentRepeatNode" presStyleLbl="solidFgAcc1" presStyleIdx="2" presStyleCnt="3"/>
      <dgm:spPr/>
    </dgm:pt>
  </dgm:ptLst>
  <dgm:cxnLst>
    <dgm:cxn modelId="{DBD25F17-C0D3-4903-ADA9-B50630988F5E}" type="presOf" srcId="{44CDDA20-BD83-4122-8E92-37CABF604C45}" destId="{61DEB03C-7F27-4600-89D1-D2E99439056B}" srcOrd="0" destOrd="0" presId="urn:microsoft.com/office/officeart/2008/layout/VerticalCurvedList"/>
    <dgm:cxn modelId="{D1D8B92A-4DA4-41C0-A5AA-F01A7819464A}" srcId="{AA399245-CCA7-40DA-AE58-6DD3C04A0597}" destId="{3C7D19FA-B8B9-4840-B71D-8912775CC5B8}" srcOrd="2" destOrd="0" parTransId="{C515CA75-F599-490B-8EBF-9168EF19DF2F}" sibTransId="{3544383E-E678-4FC5-A528-DF525CA411D7}"/>
    <dgm:cxn modelId="{CF09B630-20DE-49B5-90C6-DFC600159B7C}" type="presOf" srcId="{3C7D19FA-B8B9-4840-B71D-8912775CC5B8}" destId="{452FAF76-783A-4485-9F00-3227EF1ACAE5}" srcOrd="0" destOrd="0" presId="urn:microsoft.com/office/officeart/2008/layout/VerticalCurvedList"/>
    <dgm:cxn modelId="{F22A5B73-BA33-4467-B79A-6CC416D5C8EF}" type="presOf" srcId="{74857CFB-00CF-44B0-BFFD-39DD5E466E08}" destId="{4939364F-4715-46E2-933C-8DE27371E21B}" srcOrd="0" destOrd="0" presId="urn:microsoft.com/office/officeart/2008/layout/VerticalCurvedList"/>
    <dgm:cxn modelId="{A6D4D9C2-DBED-440A-8D38-B6E11265E820}" srcId="{AA399245-CCA7-40DA-AE58-6DD3C04A0597}" destId="{93A1258A-2DBD-4D6A-8C9B-8744F1669A57}" srcOrd="0" destOrd="0" parTransId="{422AE069-3E56-4FF2-B32A-0DA64AE7C319}" sibTransId="{44CDDA20-BD83-4122-8E92-37CABF604C45}"/>
    <dgm:cxn modelId="{866720C8-C02D-46C3-9BF7-9299219DDD4C}" type="presOf" srcId="{93A1258A-2DBD-4D6A-8C9B-8744F1669A57}" destId="{EB90F51E-3597-436A-AE30-47877B402625}" srcOrd="0" destOrd="0" presId="urn:microsoft.com/office/officeart/2008/layout/VerticalCurvedList"/>
    <dgm:cxn modelId="{1D40D6CE-2FFA-407A-BA4B-E747E63B16EE}" srcId="{AA399245-CCA7-40DA-AE58-6DD3C04A0597}" destId="{74857CFB-00CF-44B0-BFFD-39DD5E466E08}" srcOrd="1" destOrd="0" parTransId="{DB994E85-F140-4B61-8E57-A206AABA4792}" sibTransId="{E7254014-B436-430A-8FFF-F69DB2180630}"/>
    <dgm:cxn modelId="{64F429EB-63BC-4C48-ACB0-01AF01809B4B}" type="presOf" srcId="{AA399245-CCA7-40DA-AE58-6DD3C04A0597}" destId="{AAEC26E3-44CC-4506-9DA9-DB1588CFADF3}" srcOrd="0" destOrd="0" presId="urn:microsoft.com/office/officeart/2008/layout/VerticalCurvedList"/>
    <dgm:cxn modelId="{858B11E3-BA25-475C-8753-A598B98F4D1F}" type="presParOf" srcId="{AAEC26E3-44CC-4506-9DA9-DB1588CFADF3}" destId="{40C4BFD7-C51D-4776-A255-6AED6E3E3E1A}" srcOrd="0" destOrd="0" presId="urn:microsoft.com/office/officeart/2008/layout/VerticalCurvedList"/>
    <dgm:cxn modelId="{A931FAA0-90D9-4DCC-9404-66B0CFB096B8}" type="presParOf" srcId="{40C4BFD7-C51D-4776-A255-6AED6E3E3E1A}" destId="{78F6E819-4E46-485D-9F43-AD10B6836719}" srcOrd="0" destOrd="0" presId="urn:microsoft.com/office/officeart/2008/layout/VerticalCurvedList"/>
    <dgm:cxn modelId="{4CC4C5F2-559E-4446-8081-47F3BB9932BA}" type="presParOf" srcId="{78F6E819-4E46-485D-9F43-AD10B6836719}" destId="{28E81D90-04DF-4E0D-B6EA-8B1196ECFE09}" srcOrd="0" destOrd="0" presId="urn:microsoft.com/office/officeart/2008/layout/VerticalCurvedList"/>
    <dgm:cxn modelId="{EBD2828F-8021-4F58-B448-5C2EFF2C7BDC}" type="presParOf" srcId="{78F6E819-4E46-485D-9F43-AD10B6836719}" destId="{61DEB03C-7F27-4600-89D1-D2E99439056B}" srcOrd="1" destOrd="0" presId="urn:microsoft.com/office/officeart/2008/layout/VerticalCurvedList"/>
    <dgm:cxn modelId="{E80A62B1-4A02-454F-9EF2-200770F57CAB}" type="presParOf" srcId="{78F6E819-4E46-485D-9F43-AD10B6836719}" destId="{E069A4AD-B2AC-44E8-8089-CA793827266F}" srcOrd="2" destOrd="0" presId="urn:microsoft.com/office/officeart/2008/layout/VerticalCurvedList"/>
    <dgm:cxn modelId="{2FCFF3E8-DF78-41D0-AB77-B50AFB790BFC}" type="presParOf" srcId="{78F6E819-4E46-485D-9F43-AD10B6836719}" destId="{6FC1C3A4-4CC5-410A-A4C2-DC395BEC1758}" srcOrd="3" destOrd="0" presId="urn:microsoft.com/office/officeart/2008/layout/VerticalCurvedList"/>
    <dgm:cxn modelId="{286AF18C-43D5-4D53-A2B2-1405BCC76AF7}" type="presParOf" srcId="{40C4BFD7-C51D-4776-A255-6AED6E3E3E1A}" destId="{EB90F51E-3597-436A-AE30-47877B402625}" srcOrd="1" destOrd="0" presId="urn:microsoft.com/office/officeart/2008/layout/VerticalCurvedList"/>
    <dgm:cxn modelId="{912A879E-9C84-4ECE-A251-4821DF861618}" type="presParOf" srcId="{40C4BFD7-C51D-4776-A255-6AED6E3E3E1A}" destId="{472C00D6-BE8D-4DBD-BE7C-F2945EF6BE23}" srcOrd="2" destOrd="0" presId="urn:microsoft.com/office/officeart/2008/layout/VerticalCurvedList"/>
    <dgm:cxn modelId="{E740B169-C0D5-4C0E-9E6A-6E93B532BFD5}" type="presParOf" srcId="{472C00D6-BE8D-4DBD-BE7C-F2945EF6BE23}" destId="{51F00841-97A1-4828-99EB-5BC77EB14D0D}" srcOrd="0" destOrd="0" presId="urn:microsoft.com/office/officeart/2008/layout/VerticalCurvedList"/>
    <dgm:cxn modelId="{0DAB66D5-7D15-4536-8244-768C3EEB014D}" type="presParOf" srcId="{40C4BFD7-C51D-4776-A255-6AED6E3E3E1A}" destId="{4939364F-4715-46E2-933C-8DE27371E21B}" srcOrd="3" destOrd="0" presId="urn:microsoft.com/office/officeart/2008/layout/VerticalCurvedList"/>
    <dgm:cxn modelId="{12346624-84C3-47DD-B685-767E8531D32A}" type="presParOf" srcId="{40C4BFD7-C51D-4776-A255-6AED6E3E3E1A}" destId="{1DF39994-8CB1-4847-869E-5BC5F79BC3B2}" srcOrd="4" destOrd="0" presId="urn:microsoft.com/office/officeart/2008/layout/VerticalCurvedList"/>
    <dgm:cxn modelId="{7401A370-5586-4B1C-8121-FDFBDE43A408}" type="presParOf" srcId="{1DF39994-8CB1-4847-869E-5BC5F79BC3B2}" destId="{2DC957FA-F80A-4F2C-98FA-A5C0747367A1}" srcOrd="0" destOrd="0" presId="urn:microsoft.com/office/officeart/2008/layout/VerticalCurvedList"/>
    <dgm:cxn modelId="{81166363-3B00-4E21-ADAB-B14C9808270D}" type="presParOf" srcId="{40C4BFD7-C51D-4776-A255-6AED6E3E3E1A}" destId="{452FAF76-783A-4485-9F00-3227EF1ACAE5}" srcOrd="5" destOrd="0" presId="urn:microsoft.com/office/officeart/2008/layout/VerticalCurvedList"/>
    <dgm:cxn modelId="{A0C8CE2D-3AC2-4C31-8FFA-212C8D925AE8}" type="presParOf" srcId="{40C4BFD7-C51D-4776-A255-6AED6E3E3E1A}" destId="{0724AEA3-6576-4528-A2B7-5BA1D5778AEB}" srcOrd="6" destOrd="0" presId="urn:microsoft.com/office/officeart/2008/layout/VerticalCurvedList"/>
    <dgm:cxn modelId="{5A5C71C7-803E-45D8-A166-0EF4ED83C6E0}" type="presParOf" srcId="{0724AEA3-6576-4528-A2B7-5BA1D5778AEB}" destId="{D3F4DAD6-D07F-49A4-A494-54C2A764CBC6}"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EB03C-7F27-4600-89D1-D2E99439056B}">
      <dsp:nvSpPr>
        <dsp:cNvPr id="0" name=""/>
        <dsp:cNvSpPr/>
      </dsp:nvSpPr>
      <dsp:spPr>
        <a:xfrm>
          <a:off x="-7501033" y="-1144854"/>
          <a:ext cx="8914445" cy="8914445"/>
        </a:xfrm>
        <a:prstGeom prst="blockArc">
          <a:avLst>
            <a:gd name="adj1" fmla="val 18900000"/>
            <a:gd name="adj2" fmla="val 2700000"/>
            <a:gd name="adj3" fmla="val 242"/>
          </a:avLst>
        </a:pr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90F51E-3597-436A-AE30-47877B402625}">
      <dsp:nvSpPr>
        <dsp:cNvPr id="0" name=""/>
        <dsp:cNvSpPr/>
      </dsp:nvSpPr>
      <dsp:spPr>
        <a:xfrm>
          <a:off x="852217" y="472953"/>
          <a:ext cx="5956779" cy="1654037"/>
        </a:xfrm>
        <a:prstGeom prst="rect">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5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51677"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solidFill>
                <a:schemeClr val="bg1">
                  <a:lumMod val="95000"/>
                </a:schemeClr>
              </a:solidFill>
              <a:effectLst>
                <a:outerShdw blurRad="50800" dist="38100" dir="10800000" algn="r" rotWithShape="0">
                  <a:prstClr val="black">
                    <a:alpha val="40000"/>
                  </a:prstClr>
                </a:outerShdw>
              </a:effectLst>
            </a:rPr>
            <a:t>AUDIO</a:t>
          </a:r>
          <a:endParaRPr lang="es-ES" sz="2800" kern="1200" dirty="0">
            <a:effectLst>
              <a:outerShdw blurRad="50800" dist="38100" dir="10800000" algn="r" rotWithShape="0">
                <a:prstClr val="black">
                  <a:alpha val="55000"/>
                </a:prstClr>
              </a:outerShdw>
            </a:effectLst>
          </a:endParaRPr>
        </a:p>
      </dsp:txBody>
      <dsp:txXfrm>
        <a:off x="852217" y="472953"/>
        <a:ext cx="5956779" cy="1654037"/>
      </dsp:txXfrm>
    </dsp:sp>
    <dsp:sp modelId="{51F00841-97A1-4828-99EB-5BC77EB14D0D}">
      <dsp:nvSpPr>
        <dsp:cNvPr id="0" name=""/>
        <dsp:cNvSpPr/>
      </dsp:nvSpPr>
      <dsp:spPr>
        <a:xfrm>
          <a:off x="77684" y="496855"/>
          <a:ext cx="1656184" cy="1656184"/>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39364F-4715-46E2-933C-8DE27371E21B}">
      <dsp:nvSpPr>
        <dsp:cNvPr id="0" name=""/>
        <dsp:cNvSpPr/>
      </dsp:nvSpPr>
      <dsp:spPr>
        <a:xfrm>
          <a:off x="1417965" y="2479267"/>
          <a:ext cx="5398317" cy="1605385"/>
        </a:xfrm>
        <a:prstGeom prst="rect">
          <a:avLst/>
        </a:prstGeom>
        <a:solidFill>
          <a:schemeClr val="accent3">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5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51677"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effectLst>
                <a:outerShdw blurRad="50800" dist="38100" dir="10800000" algn="r" rotWithShape="0">
                  <a:prstClr val="black">
                    <a:alpha val="55000"/>
                  </a:prstClr>
                </a:outerShdw>
              </a:effectLst>
            </a:rPr>
            <a:t>VIDEO</a:t>
          </a:r>
        </a:p>
      </dsp:txBody>
      <dsp:txXfrm>
        <a:off x="1417965" y="2479267"/>
        <a:ext cx="5398317" cy="1605385"/>
      </dsp:txXfrm>
    </dsp:sp>
    <dsp:sp modelId="{2DC957FA-F80A-4F2C-98FA-A5C0747367A1}">
      <dsp:nvSpPr>
        <dsp:cNvPr id="0" name=""/>
        <dsp:cNvSpPr/>
      </dsp:nvSpPr>
      <dsp:spPr>
        <a:xfrm>
          <a:off x="559303" y="2484276"/>
          <a:ext cx="1656184" cy="1656184"/>
        </a:xfrm>
        <a:prstGeom prst="ellipse">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52FAF76-783A-4485-9F00-3227EF1ACAE5}">
      <dsp:nvSpPr>
        <dsp:cNvPr id="0" name=""/>
        <dsp:cNvSpPr/>
      </dsp:nvSpPr>
      <dsp:spPr>
        <a:xfrm>
          <a:off x="905776" y="4637315"/>
          <a:ext cx="5901833" cy="1324947"/>
        </a:xfrm>
        <a:prstGeom prst="rect">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5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51677" tIns="71120" rIns="71120" bIns="71120" numCol="1" spcCol="1270" anchor="ctr" anchorCtr="0">
          <a:noAutofit/>
        </a:bodyPr>
        <a:lstStyle/>
        <a:p>
          <a:pPr marL="0" lvl="0" indent="0" algn="l" defTabSz="1244600">
            <a:lnSpc>
              <a:spcPct val="90000"/>
            </a:lnSpc>
            <a:spcBef>
              <a:spcPct val="0"/>
            </a:spcBef>
            <a:spcAft>
              <a:spcPct val="35000"/>
            </a:spcAft>
            <a:buNone/>
          </a:pPr>
          <a:r>
            <a:rPr lang="es-ES" sz="2800" kern="1200" dirty="0">
              <a:effectLst>
                <a:outerShdw blurRad="50800" dist="38100" dir="10800000" algn="r" rotWithShape="0">
                  <a:prstClr val="black">
                    <a:alpha val="55000"/>
                  </a:prstClr>
                </a:outerShdw>
              </a:effectLst>
            </a:rPr>
            <a:t>IFRAMES</a:t>
          </a:r>
        </a:p>
      </dsp:txBody>
      <dsp:txXfrm>
        <a:off x="905776" y="4637315"/>
        <a:ext cx="5901833" cy="1324947"/>
      </dsp:txXfrm>
    </dsp:sp>
    <dsp:sp modelId="{D3F4DAD6-D07F-49A4-A494-54C2A764CBC6}">
      <dsp:nvSpPr>
        <dsp:cNvPr id="0" name=""/>
        <dsp:cNvSpPr/>
      </dsp:nvSpPr>
      <dsp:spPr>
        <a:xfrm>
          <a:off x="77684" y="4471696"/>
          <a:ext cx="1656184" cy="1656184"/>
        </a:xfrm>
        <a:prstGeom prst="ellipse">
          <a:avLst/>
        </a:prstGeom>
        <a:solidFill>
          <a:schemeClr val="lt1">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514CC1-64A7-4F06-A5CE-E048F303CF84}" type="datetimeFigureOut">
              <a:rPr lang="es-ES" smtClean="0"/>
              <a:pPr/>
              <a:t>11/02/2025</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8E122A-B674-4917-A9D0-D45C0071754E}" type="slidenum">
              <a:rPr lang="es-ES" smtClean="0"/>
              <a:pPr/>
              <a:t>‹Nº›</a:t>
            </a:fld>
            <a:endParaRPr lang="es-ES"/>
          </a:p>
        </p:txBody>
      </p:sp>
    </p:spTree>
    <p:extLst>
      <p:ext uri="{BB962C8B-B14F-4D97-AF65-F5344CB8AC3E}">
        <p14:creationId xmlns:p14="http://schemas.microsoft.com/office/powerpoint/2010/main" val="4310356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47F91F9C-3752-4EC7-A0D1-FED6C674728E}" type="datetimeFigureOut">
              <a:rPr lang="es-ES" smtClean="0"/>
              <a:pPr/>
              <a:t>11/02/2025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7F91F9C-3752-4EC7-A0D1-FED6C674728E}" type="datetimeFigureOut">
              <a:rPr lang="es-ES" smtClean="0"/>
              <a:pPr/>
              <a:t>11/02/2025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7F91F9C-3752-4EC7-A0D1-FED6C674728E}" type="datetimeFigureOut">
              <a:rPr lang="es-ES" smtClean="0"/>
              <a:pPr/>
              <a:t>11/02/2025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47F91F9C-3752-4EC7-A0D1-FED6C674728E}" type="datetimeFigureOut">
              <a:rPr lang="es-ES" smtClean="0"/>
              <a:pPr/>
              <a:t>11/02/2025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47F91F9C-3752-4EC7-A0D1-FED6C674728E}" type="datetimeFigureOut">
              <a:rPr lang="es-ES" smtClean="0"/>
              <a:pPr/>
              <a:t>11/02/2025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47F91F9C-3752-4EC7-A0D1-FED6C674728E}" type="datetimeFigureOut">
              <a:rPr lang="es-ES" smtClean="0"/>
              <a:pPr/>
              <a:t>11/02/2025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47F91F9C-3752-4EC7-A0D1-FED6C674728E}" type="datetimeFigureOut">
              <a:rPr lang="es-ES" smtClean="0"/>
              <a:pPr/>
              <a:t>11/02/2025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47F91F9C-3752-4EC7-A0D1-FED6C674728E}" type="datetimeFigureOut">
              <a:rPr lang="es-ES" smtClean="0"/>
              <a:pPr/>
              <a:t>11/02/2025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47F91F9C-3752-4EC7-A0D1-FED6C674728E}" type="datetimeFigureOut">
              <a:rPr lang="es-ES" smtClean="0"/>
              <a:pPr/>
              <a:t>11/02/2025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7F91F9C-3752-4EC7-A0D1-FED6C674728E}" type="datetimeFigureOut">
              <a:rPr lang="es-ES" smtClean="0"/>
              <a:pPr/>
              <a:t>11/02/2025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47F91F9C-3752-4EC7-A0D1-FED6C674728E}" type="datetimeFigureOut">
              <a:rPr lang="es-ES" smtClean="0"/>
              <a:pPr/>
              <a:t>11/02/2025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42959D9-C821-49FB-A801-62ADB33E8D97}"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91F9C-3752-4EC7-A0D1-FED6C674728E}" type="datetimeFigureOut">
              <a:rPr lang="es-ES" smtClean="0"/>
              <a:pPr/>
              <a:t>11/02/2025</a:t>
            </a:fld>
            <a:endParaRPr lang="es-ES"/>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959D9-C821-49FB-A801-62ADB33E8D97}"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847528" y="1844824"/>
            <a:ext cx="9577064" cy="2368424"/>
          </a:xfrm>
        </p:spPr>
        <p:txBody>
          <a:bodyPr>
            <a:normAutofit/>
          </a:bodyPr>
          <a:lstStyle/>
          <a:p>
            <a:r>
              <a:rPr lang="es-ES" sz="6700" dirty="0">
                <a:ln w="6350" cmpd="sng">
                  <a:solidFill>
                    <a:schemeClr val="accent1">
                      <a:lumMod val="50000"/>
                    </a:schemeClr>
                  </a:solidFill>
                  <a:prstDash val="solid"/>
                </a:ln>
                <a:solidFill>
                  <a:schemeClr val="accent1">
                    <a:lumMod val="75000"/>
                  </a:schemeClr>
                </a:solidFill>
                <a:effectLst>
                  <a:outerShdw blurRad="60007" dist="310007" dir="7680000" sy="30000" kx="1300200" algn="ctr" rotWithShape="0">
                    <a:prstClr val="black">
                      <a:alpha val="32000"/>
                    </a:prstClr>
                  </a:outerShdw>
                </a:effectLst>
              </a:rPr>
              <a:t>HTML MULTIMEDIA E IFRAMES</a:t>
            </a:r>
            <a:endParaRPr lang="es-ES" dirty="0"/>
          </a:p>
        </p:txBody>
      </p:sp>
      <p:grpSp>
        <p:nvGrpSpPr>
          <p:cNvPr id="7" name="6 Grupo"/>
          <p:cNvGrpSpPr/>
          <p:nvPr/>
        </p:nvGrpSpPr>
        <p:grpSpPr>
          <a:xfrm>
            <a:off x="0" y="0"/>
            <a:ext cx="1547664" cy="6858000"/>
            <a:chOff x="0" y="0"/>
            <a:chExt cx="1547664" cy="6858000"/>
          </a:xfrm>
        </p:grpSpPr>
        <p:sp>
          <p:nvSpPr>
            <p:cNvPr id="6" name="5 Rectángulo"/>
            <p:cNvSpPr/>
            <p:nvPr/>
          </p:nvSpPr>
          <p:spPr>
            <a:xfrm>
              <a:off x="0" y="0"/>
              <a:ext cx="1152128" cy="6858000"/>
            </a:xfrm>
            <a:prstGeom prst="rect">
              <a:avLst/>
            </a:prstGeom>
            <a:solidFill>
              <a:schemeClr val="accent1">
                <a:lumMod val="50000"/>
              </a:schemeClr>
            </a:solidFill>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395536" y="0"/>
              <a:ext cx="1152128" cy="6858000"/>
            </a:xfrm>
            <a:prstGeom prst="rect">
              <a:avLst/>
            </a:prstGeom>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grpSp>
      <p:sp>
        <p:nvSpPr>
          <p:cNvPr id="14" name="Título 13"/>
          <p:cNvSpPr>
            <a:spLocks noGrp="1"/>
          </p:cNvSpPr>
          <p:nvPr>
            <p:ph type="title"/>
          </p:nvPr>
        </p:nvSpPr>
        <p:spPr>
          <a:xfrm rot="16200000">
            <a:off x="-2496627" y="2857500"/>
            <a:ext cx="6858000" cy="1143000"/>
          </a:xfrm>
        </p:spPr>
        <p:txBody>
          <a:bodyPr>
            <a:normAutofit/>
          </a:bodyPr>
          <a:lstStyle/>
          <a:p>
            <a:r>
              <a:rPr lang="es-ES" dirty="0">
                <a:solidFill>
                  <a:schemeClr val="bg1">
                    <a:lumMod val="95000"/>
                  </a:schemeClr>
                </a:solidFill>
                <a:effectLst>
                  <a:outerShdw blurRad="50800" dist="38100" dir="10800000" algn="r" rotWithShape="0">
                    <a:prstClr val="black">
                      <a:alpha val="40000"/>
                    </a:prstClr>
                  </a:outerShdw>
                </a:effectLst>
              </a:rPr>
              <a:t>VIDEO</a:t>
            </a:r>
            <a:endParaRPr lang="es-ES" dirty="0"/>
          </a:p>
        </p:txBody>
      </p:sp>
      <p:sp>
        <p:nvSpPr>
          <p:cNvPr id="13" name="CuadroTexto 12">
            <a:extLst>
              <a:ext uri="{FF2B5EF4-FFF2-40B4-BE49-F238E27FC236}">
                <a16:creationId xmlns:a16="http://schemas.microsoft.com/office/drawing/2014/main" id="{A0BC3EA2-E5E3-4EC6-B364-1916845633A6}"/>
              </a:ext>
            </a:extLst>
          </p:cNvPr>
          <p:cNvSpPr txBox="1"/>
          <p:nvPr/>
        </p:nvSpPr>
        <p:spPr>
          <a:xfrm>
            <a:off x="2157752" y="764704"/>
            <a:ext cx="9122824" cy="1877437"/>
          </a:xfrm>
          <a:prstGeom prst="rect">
            <a:avLst/>
          </a:prstGeom>
          <a:noFill/>
          <a:ln>
            <a:noFill/>
          </a:ln>
        </p:spPr>
        <p:txBody>
          <a:bodyPr wrap="square" rtlCol="0">
            <a:spAutoFit/>
          </a:bodyPr>
          <a:lstStyle/>
          <a:p>
            <a:pPr algn="just">
              <a:spcAft>
                <a:spcPts val="2400"/>
              </a:spcAft>
            </a:pPr>
            <a:r>
              <a:rPr lang="es-ES" sz="2400" dirty="0"/>
              <a:t>HTML5 también incorpora una etiqueta para gestionar vídeo, con una estructura similar a la de audio.</a:t>
            </a:r>
          </a:p>
          <a:p>
            <a:pPr algn="just">
              <a:spcAft>
                <a:spcPts val="2400"/>
              </a:spcAft>
            </a:pPr>
            <a:r>
              <a:rPr lang="es-ES" sz="2400" dirty="0"/>
              <a:t>Hay 3 formatos de video están soportados por la etiqueta &lt;video&gt;: MP4, </a:t>
            </a:r>
            <a:r>
              <a:rPr lang="es-ES" sz="2400" dirty="0" err="1"/>
              <a:t>WebM</a:t>
            </a:r>
            <a:r>
              <a:rPr lang="es-ES" sz="2400" dirty="0"/>
              <a:t>, y Ogg..</a:t>
            </a:r>
          </a:p>
        </p:txBody>
      </p:sp>
      <p:sp>
        <p:nvSpPr>
          <p:cNvPr id="12" name="CuadroTexto 11">
            <a:extLst>
              <a:ext uri="{FF2B5EF4-FFF2-40B4-BE49-F238E27FC236}">
                <a16:creationId xmlns:a16="http://schemas.microsoft.com/office/drawing/2014/main" id="{FADAA6B5-3C2E-422A-BA13-9C06565D89CB}"/>
              </a:ext>
            </a:extLst>
          </p:cNvPr>
          <p:cNvSpPr txBox="1"/>
          <p:nvPr/>
        </p:nvSpPr>
        <p:spPr>
          <a:xfrm>
            <a:off x="2855640" y="2877032"/>
            <a:ext cx="7488832" cy="2308324"/>
          </a:xfrm>
          <a:prstGeom prst="rect">
            <a:avLst/>
          </a:prstGeom>
          <a:solidFill>
            <a:schemeClr val="accent1">
              <a:lumMod val="20000"/>
              <a:lumOff val="80000"/>
              <a:alpha val="94000"/>
            </a:schemeClr>
          </a:solidFill>
          <a:ln>
            <a:solidFill>
              <a:schemeClr val="accent1"/>
            </a:solidFill>
          </a:ln>
        </p:spPr>
        <p:txBody>
          <a:bodyPr wrap="square" rtlCol="0">
            <a:spAutoFit/>
          </a:bodyPr>
          <a:lstStyle/>
          <a:p>
            <a:r>
              <a:rPr lang="es-ES" sz="2400" i="1" dirty="0">
                <a:solidFill>
                  <a:srgbClr val="808080"/>
                </a:solidFill>
                <a:latin typeface="Segoe UI" panose="020B0502040204020203" pitchFamily="34" charset="0"/>
              </a:rPr>
              <a:t>&lt;video </a:t>
            </a:r>
            <a:r>
              <a:rPr lang="es-ES" sz="2400" i="1" dirty="0" err="1">
                <a:solidFill>
                  <a:srgbClr val="5B9BD4"/>
                </a:solidFill>
                <a:latin typeface="Segoe UI" panose="020B0502040204020203" pitchFamily="34" charset="0"/>
              </a:rPr>
              <a:t>controls</a:t>
            </a:r>
            <a:r>
              <a:rPr lang="es-ES" sz="2400" i="1" dirty="0">
                <a:solidFill>
                  <a:srgbClr val="808080"/>
                </a:solidFill>
                <a:latin typeface="Segoe UI" panose="020B0502040204020203" pitchFamily="34" charset="0"/>
              </a:rPr>
              <a:t>&gt; </a:t>
            </a:r>
            <a:endParaRPr lang="es-ES" sz="2400" dirty="0">
              <a:solidFill>
                <a:srgbClr val="808080"/>
              </a:solidFill>
              <a:latin typeface="Segoe UI" panose="020B0502040204020203" pitchFamily="34" charset="0"/>
            </a:endParaRPr>
          </a:p>
          <a:p>
            <a:r>
              <a:rPr lang="es-ES" sz="2400" i="1" dirty="0">
                <a:solidFill>
                  <a:srgbClr val="808080"/>
                </a:solidFill>
                <a:latin typeface="Segoe UI" panose="020B0502040204020203" pitchFamily="34" charset="0"/>
              </a:rPr>
              <a:t>&lt;</a:t>
            </a:r>
            <a:r>
              <a:rPr lang="es-ES" sz="2400" i="1" dirty="0" err="1">
                <a:solidFill>
                  <a:srgbClr val="808080"/>
                </a:solidFill>
                <a:latin typeface="Segoe UI" panose="020B0502040204020203" pitchFamily="34" charset="0"/>
              </a:rPr>
              <a:t>source</a:t>
            </a:r>
            <a:r>
              <a:rPr lang="es-ES" sz="2400" i="1" dirty="0">
                <a:solidFill>
                  <a:srgbClr val="808080"/>
                </a:solidFill>
                <a:latin typeface="Segoe UI" panose="020B0502040204020203" pitchFamily="34" charset="0"/>
              </a:rPr>
              <a:t> </a:t>
            </a:r>
            <a:r>
              <a:rPr lang="es-ES" sz="2400" i="1" dirty="0" err="1">
                <a:solidFill>
                  <a:srgbClr val="5B9BD4"/>
                </a:solidFill>
                <a:latin typeface="Segoe UI" panose="020B0502040204020203" pitchFamily="34" charset="0"/>
              </a:rPr>
              <a:t>src</a:t>
            </a:r>
            <a:r>
              <a:rPr lang="es-ES" sz="2400" i="1" dirty="0">
                <a:solidFill>
                  <a:srgbClr val="808080"/>
                </a:solidFill>
                <a:latin typeface="Segoe UI" panose="020B0502040204020203" pitchFamily="34" charset="0"/>
              </a:rPr>
              <a:t>="pelicula.mp4" </a:t>
            </a:r>
            <a:r>
              <a:rPr lang="es-ES" sz="2400" i="1" dirty="0" err="1">
                <a:solidFill>
                  <a:srgbClr val="5B9BD4"/>
                </a:solidFill>
                <a:latin typeface="Segoe UI" panose="020B0502040204020203" pitchFamily="34" charset="0"/>
              </a:rPr>
              <a:t>type</a:t>
            </a:r>
            <a:r>
              <a:rPr lang="es-ES" sz="2400" i="1" dirty="0">
                <a:solidFill>
                  <a:srgbClr val="808080"/>
                </a:solidFill>
                <a:latin typeface="Segoe UI" panose="020B0502040204020203" pitchFamily="34" charset="0"/>
              </a:rPr>
              <a:t>="video/mp4"&gt; </a:t>
            </a:r>
            <a:endParaRPr lang="es-ES" sz="2400" dirty="0">
              <a:solidFill>
                <a:srgbClr val="808080"/>
              </a:solidFill>
              <a:latin typeface="Segoe UI" panose="020B0502040204020203" pitchFamily="34" charset="0"/>
            </a:endParaRPr>
          </a:p>
          <a:p>
            <a:r>
              <a:rPr lang="es-ES" sz="2400" i="1" dirty="0">
                <a:solidFill>
                  <a:srgbClr val="808080"/>
                </a:solidFill>
                <a:latin typeface="Segoe UI" panose="020B0502040204020203" pitchFamily="34" charset="0"/>
              </a:rPr>
              <a:t>&lt;</a:t>
            </a:r>
            <a:r>
              <a:rPr lang="es-ES" sz="2400" i="1" dirty="0" err="1">
                <a:solidFill>
                  <a:srgbClr val="808080"/>
                </a:solidFill>
                <a:latin typeface="Segoe UI" panose="020B0502040204020203" pitchFamily="34" charset="0"/>
              </a:rPr>
              <a:t>source</a:t>
            </a:r>
            <a:r>
              <a:rPr lang="es-ES" sz="2400" i="1" dirty="0">
                <a:solidFill>
                  <a:srgbClr val="808080"/>
                </a:solidFill>
                <a:latin typeface="Segoe UI" panose="020B0502040204020203" pitchFamily="34" charset="0"/>
              </a:rPr>
              <a:t> </a:t>
            </a:r>
            <a:r>
              <a:rPr lang="es-ES" sz="2400" i="1" dirty="0" err="1">
                <a:solidFill>
                  <a:srgbClr val="5B9BD4"/>
                </a:solidFill>
                <a:latin typeface="Segoe UI" panose="020B0502040204020203" pitchFamily="34" charset="0"/>
              </a:rPr>
              <a:t>src</a:t>
            </a:r>
            <a:r>
              <a:rPr lang="es-ES" sz="2400" i="1" dirty="0">
                <a:solidFill>
                  <a:srgbClr val="808080"/>
                </a:solidFill>
                <a:latin typeface="Segoe UI" panose="020B0502040204020203" pitchFamily="34" charset="0"/>
              </a:rPr>
              <a:t>="pelilcula.ogg" </a:t>
            </a:r>
            <a:r>
              <a:rPr lang="es-ES" sz="2400" i="1" dirty="0" err="1">
                <a:solidFill>
                  <a:srgbClr val="5B9BD4"/>
                </a:solidFill>
                <a:latin typeface="Segoe UI" panose="020B0502040204020203" pitchFamily="34" charset="0"/>
              </a:rPr>
              <a:t>type</a:t>
            </a:r>
            <a:r>
              <a:rPr lang="es-ES" sz="2400" i="1" dirty="0">
                <a:solidFill>
                  <a:srgbClr val="808080"/>
                </a:solidFill>
                <a:latin typeface="Segoe UI" panose="020B0502040204020203" pitchFamily="34" charset="0"/>
              </a:rPr>
              <a:t>="video/</a:t>
            </a:r>
            <a:r>
              <a:rPr lang="es-ES" sz="2400" i="1" dirty="0" err="1">
                <a:solidFill>
                  <a:srgbClr val="808080"/>
                </a:solidFill>
                <a:latin typeface="Segoe UI" panose="020B0502040204020203" pitchFamily="34" charset="0"/>
              </a:rPr>
              <a:t>ogg</a:t>
            </a:r>
            <a:r>
              <a:rPr lang="es-ES" sz="2400" i="1" dirty="0">
                <a:solidFill>
                  <a:srgbClr val="808080"/>
                </a:solidFill>
                <a:latin typeface="Segoe UI" panose="020B0502040204020203" pitchFamily="34" charset="0"/>
              </a:rPr>
              <a:t>"&gt; </a:t>
            </a:r>
            <a:endParaRPr lang="es-ES" sz="2400" dirty="0">
              <a:solidFill>
                <a:srgbClr val="808080"/>
              </a:solidFill>
              <a:latin typeface="Segoe UI" panose="020B0502040204020203" pitchFamily="34" charset="0"/>
            </a:endParaRPr>
          </a:p>
          <a:p>
            <a:r>
              <a:rPr lang="es-ES" sz="2400" i="1" dirty="0">
                <a:solidFill>
                  <a:srgbClr val="808080"/>
                </a:solidFill>
                <a:latin typeface="Segoe UI" panose="020B0502040204020203" pitchFamily="34" charset="0"/>
              </a:rPr>
              <a:t>&lt;p&gt;Su navegador no soporta elementos de vídeo.&lt;/p&gt;</a:t>
            </a:r>
            <a:endParaRPr lang="es-ES" sz="2400" dirty="0">
              <a:solidFill>
                <a:srgbClr val="808080"/>
              </a:solidFill>
              <a:latin typeface="Segoe UI" panose="020B0502040204020203" pitchFamily="34" charset="0"/>
            </a:endParaRPr>
          </a:p>
          <a:p>
            <a:r>
              <a:rPr lang="es-ES" sz="2400" i="1" dirty="0">
                <a:solidFill>
                  <a:srgbClr val="808080"/>
                </a:solidFill>
                <a:latin typeface="Segoe UI" panose="020B0502040204020203" pitchFamily="34" charset="0"/>
              </a:rPr>
              <a:t>&lt;/video&gt; </a:t>
            </a:r>
            <a:r>
              <a:rPr lang="es-ES" sz="2400" dirty="0">
                <a:solidFill>
                  <a:srgbClr val="808080"/>
                </a:solidFill>
                <a:latin typeface="Segoe UI" panose="020B0502040204020203" pitchFamily="34" charset="0"/>
              </a:rPr>
              <a:t>	</a:t>
            </a:r>
          </a:p>
          <a:p>
            <a:r>
              <a:rPr lang="es-ES" sz="2400" dirty="0">
                <a:solidFill>
                  <a:srgbClr val="808080"/>
                </a:solidFill>
                <a:latin typeface="Segoe UI" panose="020B0502040204020203" pitchFamily="34" charset="0"/>
              </a:rPr>
              <a:t>	</a:t>
            </a:r>
          </a:p>
        </p:txBody>
      </p:sp>
      <p:pic>
        <p:nvPicPr>
          <p:cNvPr id="15" name="Imagen 14">
            <a:hlinkClick r:id="rId2" action="ppaction://hlinksldjump"/>
            <a:extLst>
              <a:ext uri="{FF2B5EF4-FFF2-40B4-BE49-F238E27FC236}">
                <a16:creationId xmlns:a16="http://schemas.microsoft.com/office/drawing/2014/main" id="{989601E7-D569-42C0-B4B6-AF78A1DF9628}"/>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11278398" y="6007086"/>
            <a:ext cx="650250" cy="650250"/>
          </a:xfrm>
          <a:prstGeom prst="rect">
            <a:avLst/>
          </a:prstGeom>
        </p:spPr>
      </p:pic>
    </p:spTree>
    <p:extLst>
      <p:ext uri="{BB962C8B-B14F-4D97-AF65-F5344CB8AC3E}">
        <p14:creationId xmlns:p14="http://schemas.microsoft.com/office/powerpoint/2010/main" val="384671824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4">
                <a:lumMod val="75000"/>
              </a:schemeClr>
            </a:solidFill>
            <a:ln>
              <a:solidFill>
                <a:schemeClr val="accent4">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5 Rectángulo"/>
            <p:cNvSpPr/>
            <p:nvPr/>
          </p:nvSpPr>
          <p:spPr>
            <a:xfrm>
              <a:off x="395536" y="0"/>
              <a:ext cx="1152128" cy="68580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0" name="Título 9"/>
          <p:cNvSpPr>
            <a:spLocks noGrp="1"/>
          </p:cNvSpPr>
          <p:nvPr>
            <p:ph type="title"/>
          </p:nvPr>
        </p:nvSpPr>
        <p:spPr>
          <a:xfrm rot="16200000">
            <a:off x="-2501080" y="2857500"/>
            <a:ext cx="6858000" cy="1143000"/>
          </a:xfrm>
        </p:spPr>
        <p:txBody>
          <a:bodyPr>
            <a:normAutofit/>
          </a:bodyPr>
          <a:lstStyle/>
          <a:p>
            <a:r>
              <a:rPr lang="es-ES" dirty="0">
                <a:solidFill>
                  <a:schemeClr val="bg1">
                    <a:lumMod val="95000"/>
                  </a:schemeClr>
                </a:solidFill>
                <a:effectLst>
                  <a:outerShdw blurRad="50800" dist="38100" dir="10800000" algn="r" rotWithShape="0">
                    <a:prstClr val="black">
                      <a:alpha val="40000"/>
                    </a:prstClr>
                  </a:outerShdw>
                </a:effectLst>
              </a:rPr>
              <a:t>IFRAMES</a:t>
            </a:r>
          </a:p>
        </p:txBody>
      </p:sp>
      <p:pic>
        <p:nvPicPr>
          <p:cNvPr id="7" name="Imagen 6">
            <a:extLst>
              <a:ext uri="{FF2B5EF4-FFF2-40B4-BE49-F238E27FC236}">
                <a16:creationId xmlns:a16="http://schemas.microsoft.com/office/drawing/2014/main" id="{EB64DB13-A813-400A-A9FA-1845CDC4FB23}"/>
              </a:ext>
            </a:extLst>
          </p:cNvPr>
          <p:cNvPicPr>
            <a:picLocks noChangeAspect="1"/>
          </p:cNvPicPr>
          <p:nvPr/>
        </p:nvPicPr>
        <p:blipFill>
          <a:blip r:embed="rId2"/>
          <a:stretch>
            <a:fillRect/>
          </a:stretch>
        </p:blipFill>
        <p:spPr>
          <a:xfrm>
            <a:off x="5474408" y="4121403"/>
            <a:ext cx="2467320" cy="2350177"/>
          </a:xfrm>
          <a:prstGeom prst="rect">
            <a:avLst/>
          </a:prstGeom>
        </p:spPr>
      </p:pic>
      <p:sp>
        <p:nvSpPr>
          <p:cNvPr id="11" name="CuadroTexto 10">
            <a:extLst>
              <a:ext uri="{FF2B5EF4-FFF2-40B4-BE49-F238E27FC236}">
                <a16:creationId xmlns:a16="http://schemas.microsoft.com/office/drawing/2014/main" id="{F4317A52-CB44-4F4D-81CA-9BA06A610CB1}"/>
              </a:ext>
            </a:extLst>
          </p:cNvPr>
          <p:cNvSpPr txBox="1"/>
          <p:nvPr/>
        </p:nvSpPr>
        <p:spPr>
          <a:xfrm>
            <a:off x="2970141" y="692696"/>
            <a:ext cx="8037549" cy="2677656"/>
          </a:xfrm>
          <a:prstGeom prst="rect">
            <a:avLst/>
          </a:prstGeom>
          <a:noFill/>
          <a:ln>
            <a:noFill/>
          </a:ln>
        </p:spPr>
        <p:txBody>
          <a:bodyPr wrap="square" rtlCol="0">
            <a:spAutoFit/>
          </a:bodyPr>
          <a:lstStyle/>
          <a:p>
            <a:pPr algn="just">
              <a:spcAft>
                <a:spcPts val="600"/>
              </a:spcAft>
            </a:pPr>
            <a:r>
              <a:rPr lang="es-ES" sz="2400" dirty="0"/>
              <a:t>El elemento &lt;</a:t>
            </a:r>
            <a:r>
              <a:rPr lang="es-ES" sz="2400" dirty="0" err="1"/>
              <a:t>iframe</a:t>
            </a:r>
            <a:r>
              <a:rPr lang="es-ES" sz="2400" dirty="0"/>
              <a:t>&gt; representa un contexto de navegación anidado, lo que es básicamente un documento anidado en el documento actual. La dirección desde la cual el navegador debería recuperar el documento incrustado puede ser provista en el atributo </a:t>
            </a:r>
            <a:r>
              <a:rPr lang="es-ES" sz="2400" dirty="0" err="1"/>
              <a:t>src</a:t>
            </a:r>
            <a:r>
              <a:rPr lang="es-ES" sz="2400" dirty="0"/>
              <a:t> y últimamente, desde la llegada de HTML5, este documento también puede incluirse completamente como contenido del atributo </a:t>
            </a:r>
            <a:r>
              <a:rPr lang="es-ES" sz="2400" dirty="0" err="1"/>
              <a:t>srcdoc</a:t>
            </a:r>
            <a:r>
              <a:rPr lang="es-ES" sz="2400" dirty="0"/>
              <a:t>.</a:t>
            </a:r>
          </a:p>
        </p:txBody>
      </p:sp>
      <p:pic>
        <p:nvPicPr>
          <p:cNvPr id="12" name="Picture 2" descr="3D model HTML 4 Logo v1 001 VR / AR / low-poly | CGTrader">
            <a:extLst>
              <a:ext uri="{FF2B5EF4-FFF2-40B4-BE49-F238E27FC236}">
                <a16:creationId xmlns:a16="http://schemas.microsoft.com/office/drawing/2014/main" id="{9EBF4D72-B337-4A65-B17C-8D9B976C8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809" t="16736" r="22784" b="16736"/>
          <a:stretch/>
        </p:blipFill>
        <p:spPr bwMode="auto">
          <a:xfrm>
            <a:off x="2135560" y="836409"/>
            <a:ext cx="714263" cy="924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312133"/>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6 Grupo"/>
          <p:cNvGrpSpPr/>
          <p:nvPr/>
        </p:nvGrpSpPr>
        <p:grpSpPr>
          <a:xfrm>
            <a:off x="0" y="0"/>
            <a:ext cx="1547664" cy="6858000"/>
            <a:chOff x="0" y="0"/>
            <a:chExt cx="1547664" cy="6858000"/>
          </a:xfrm>
        </p:grpSpPr>
        <p:sp>
          <p:nvSpPr>
            <p:cNvPr id="6" name="5 Rectángulo"/>
            <p:cNvSpPr/>
            <p:nvPr/>
          </p:nvSpPr>
          <p:spPr>
            <a:xfrm>
              <a:off x="0" y="0"/>
              <a:ext cx="1152128" cy="6858000"/>
            </a:xfrm>
            <a:prstGeom prst="rect">
              <a:avLst/>
            </a:prstGeom>
            <a:solidFill>
              <a:schemeClr val="accent1">
                <a:lumMod val="50000"/>
              </a:schemeClr>
            </a:solidFill>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Rectángulo"/>
            <p:cNvSpPr/>
            <p:nvPr/>
          </p:nvSpPr>
          <p:spPr>
            <a:xfrm>
              <a:off x="395536" y="0"/>
              <a:ext cx="1152128" cy="6858000"/>
            </a:xfrm>
            <a:prstGeom prst="rect">
              <a:avLst/>
            </a:prstGeom>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8" name="Título 7"/>
          <p:cNvSpPr>
            <a:spLocks noGrp="1"/>
          </p:cNvSpPr>
          <p:nvPr>
            <p:ph type="ctrTitle"/>
          </p:nvPr>
        </p:nvSpPr>
        <p:spPr>
          <a:xfrm>
            <a:off x="685800" y="260648"/>
            <a:ext cx="717848" cy="6480720"/>
          </a:xfrm>
        </p:spPr>
        <p:txBody>
          <a:bodyPr vert="vert270">
            <a:normAutofit fontScale="90000"/>
          </a:bodyPr>
          <a:lstStyle/>
          <a:p>
            <a:r>
              <a:rPr lang="es-ES" dirty="0">
                <a:solidFill>
                  <a:schemeClr val="bg1">
                    <a:lumMod val="95000"/>
                  </a:schemeClr>
                </a:solidFill>
                <a:effectLst>
                  <a:outerShdw blurRad="50800" dist="38100" dir="10800000" algn="r" rotWithShape="0">
                    <a:prstClr val="black">
                      <a:alpha val="40000"/>
                    </a:prstClr>
                  </a:outerShdw>
                </a:effectLst>
              </a:rPr>
              <a:t>ÍNDICE</a:t>
            </a:r>
          </a:p>
        </p:txBody>
      </p:sp>
      <p:graphicFrame>
        <p:nvGraphicFramePr>
          <p:cNvPr id="10" name="Diagrama 9"/>
          <p:cNvGraphicFramePr/>
          <p:nvPr>
            <p:extLst>
              <p:ext uri="{D42A27DB-BD31-4B8C-83A1-F6EECF244321}">
                <p14:modId xmlns:p14="http://schemas.microsoft.com/office/powerpoint/2010/main" val="1844954564"/>
              </p:ext>
            </p:extLst>
          </p:nvPr>
        </p:nvGraphicFramePr>
        <p:xfrm>
          <a:off x="1547664" y="146472"/>
          <a:ext cx="6912768" cy="66247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2602785"/>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s-ES" dirty="0">
                <a:solidFill>
                  <a:schemeClr val="bg1">
                    <a:lumMod val="95000"/>
                  </a:schemeClr>
                </a:solidFill>
                <a:effectLst>
                  <a:outerShdw blurRad="50800" dist="38100" dir="10800000" algn="r" rotWithShape="0">
                    <a:prstClr val="black">
                      <a:alpha val="40000"/>
                    </a:prstClr>
                  </a:outerShdw>
                </a:effectLst>
              </a:rPr>
              <a:t>AUDIO</a:t>
            </a:r>
          </a:p>
        </p:txBody>
      </p:sp>
      <p:grpSp>
        <p:nvGrpSpPr>
          <p:cNvPr id="21" name="Grupo 20">
            <a:extLst>
              <a:ext uri="{FF2B5EF4-FFF2-40B4-BE49-F238E27FC236}">
                <a16:creationId xmlns:a16="http://schemas.microsoft.com/office/drawing/2014/main" id="{69038D6B-0AF0-42AE-96E6-4766165226FB}"/>
              </a:ext>
            </a:extLst>
          </p:cNvPr>
          <p:cNvGrpSpPr/>
          <p:nvPr/>
        </p:nvGrpSpPr>
        <p:grpSpPr>
          <a:xfrm>
            <a:off x="9768408" y="6201792"/>
            <a:ext cx="1512168" cy="539576"/>
            <a:chOff x="7356648" y="6201792"/>
            <a:chExt cx="1512168" cy="539576"/>
          </a:xfrm>
        </p:grpSpPr>
        <p:sp>
          <p:nvSpPr>
            <p:cNvPr id="22" name="Flecha derecha 6">
              <a:extLst>
                <a:ext uri="{FF2B5EF4-FFF2-40B4-BE49-F238E27FC236}">
                  <a16:creationId xmlns:a16="http://schemas.microsoft.com/office/drawing/2014/main" id="{F73A0FA1-E945-40EC-92AE-D6240221B073}"/>
                </a:ext>
              </a:extLst>
            </p:cNvPr>
            <p:cNvSpPr/>
            <p:nvPr/>
          </p:nvSpPr>
          <p:spPr>
            <a:xfrm>
              <a:off x="7356648" y="6201792"/>
              <a:ext cx="1512168" cy="539576"/>
            </a:xfrm>
            <a:prstGeom prst="rightArrow">
              <a:avLst>
                <a:gd name="adj1" fmla="val 50000"/>
                <a:gd name="adj2" fmla="val 106489"/>
              </a:avLst>
            </a:prstGeom>
            <a:solidFill>
              <a:schemeClr val="accent2">
                <a:lumMod val="60000"/>
                <a:lumOff val="4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CuadroTexto 22">
              <a:hlinkClick r:id="rId2" action="ppaction://hlinksldjump"/>
              <a:extLst>
                <a:ext uri="{FF2B5EF4-FFF2-40B4-BE49-F238E27FC236}">
                  <a16:creationId xmlns:a16="http://schemas.microsoft.com/office/drawing/2014/main" id="{8D9DDD1D-3DF5-4CE8-BBD9-33BF96CBCF56}"/>
                </a:ext>
              </a:extLst>
            </p:cNvPr>
            <p:cNvSpPr txBox="1"/>
            <p:nvPr/>
          </p:nvSpPr>
          <p:spPr>
            <a:xfrm>
              <a:off x="7464660" y="6286914"/>
              <a:ext cx="1296144" cy="369332"/>
            </a:xfrm>
            <a:prstGeom prst="rect">
              <a:avLst/>
            </a:prstGeom>
            <a:noFill/>
          </p:spPr>
          <p:txBody>
            <a:bodyPr wrap="square" rtlCol="0">
              <a:spAutoFit/>
            </a:bodyPr>
            <a:lstStyle/>
            <a:p>
              <a:r>
                <a:rPr lang="es-ES" dirty="0">
                  <a:solidFill>
                    <a:schemeClr val="tx1">
                      <a:lumMod val="65000"/>
                      <a:lumOff val="35000"/>
                    </a:schemeClr>
                  </a:solidFill>
                </a:rPr>
                <a:t>Continua…</a:t>
              </a:r>
            </a:p>
          </p:txBody>
        </p:sp>
      </p:grpSp>
      <p:sp>
        <p:nvSpPr>
          <p:cNvPr id="11" name="CuadroTexto 10">
            <a:extLst>
              <a:ext uri="{FF2B5EF4-FFF2-40B4-BE49-F238E27FC236}">
                <a16:creationId xmlns:a16="http://schemas.microsoft.com/office/drawing/2014/main" id="{7ECF4020-5A6C-4735-B68F-D6B7B4A8C99B}"/>
              </a:ext>
            </a:extLst>
          </p:cNvPr>
          <p:cNvSpPr txBox="1"/>
          <p:nvPr/>
        </p:nvSpPr>
        <p:spPr>
          <a:xfrm>
            <a:off x="2373776" y="285580"/>
            <a:ext cx="8784976" cy="461665"/>
          </a:xfrm>
          <a:prstGeom prst="rect">
            <a:avLst/>
          </a:prstGeom>
          <a:noFill/>
        </p:spPr>
        <p:txBody>
          <a:bodyPr wrap="square" rtlCol="0">
            <a:spAutoFit/>
          </a:bodyPr>
          <a:lstStyle/>
          <a:p>
            <a:pPr algn="ctr"/>
            <a:r>
              <a:rPr lang="es-ES" sz="2400" b="1" dirty="0">
                <a:latin typeface="+mj-lt"/>
              </a:rPr>
              <a:t>&lt;audio&gt;&lt;/audio&gt;</a:t>
            </a:r>
          </a:p>
        </p:txBody>
      </p:sp>
      <p:sp>
        <p:nvSpPr>
          <p:cNvPr id="12" name="CuadroTexto 11">
            <a:extLst>
              <a:ext uri="{FF2B5EF4-FFF2-40B4-BE49-F238E27FC236}">
                <a16:creationId xmlns:a16="http://schemas.microsoft.com/office/drawing/2014/main" id="{A693AC1E-DC4A-4B65-802F-A6F4FE5676F2}"/>
              </a:ext>
            </a:extLst>
          </p:cNvPr>
          <p:cNvSpPr txBox="1"/>
          <p:nvPr/>
        </p:nvSpPr>
        <p:spPr>
          <a:xfrm>
            <a:off x="2970141" y="1124744"/>
            <a:ext cx="8037549" cy="4647426"/>
          </a:xfrm>
          <a:prstGeom prst="rect">
            <a:avLst/>
          </a:prstGeom>
          <a:noFill/>
          <a:ln>
            <a:noFill/>
          </a:ln>
        </p:spPr>
        <p:txBody>
          <a:bodyPr wrap="square" rtlCol="0">
            <a:spAutoFit/>
          </a:bodyPr>
          <a:lstStyle/>
          <a:p>
            <a:pPr algn="just">
              <a:spcAft>
                <a:spcPts val="600"/>
              </a:spcAft>
            </a:pPr>
            <a:r>
              <a:rPr lang="es-ES" sz="2200" dirty="0"/>
              <a:t>Hasta ahora el audio ha dependido de los </a:t>
            </a:r>
            <a:r>
              <a:rPr lang="es-ES" sz="2200" dirty="0" err="1"/>
              <a:t>plugins</a:t>
            </a:r>
            <a:r>
              <a:rPr lang="es-ES" sz="2200" dirty="0"/>
              <a:t> que cada usuario tenía instalados en sus equipo.</a:t>
            </a:r>
          </a:p>
          <a:p>
            <a:pPr algn="just">
              <a:spcAft>
                <a:spcPts val="600"/>
              </a:spcAft>
            </a:pPr>
            <a:r>
              <a:rPr lang="es-ES" sz="2200" dirty="0"/>
              <a:t>HTML5 incorpora esta nueva etiqueta para estandarizar el uso de audio, aunque este estándar no está llegando a la vez en todos los navegador, y es por ello que debemos disponer de distintos formatos del mismo audio.</a:t>
            </a:r>
          </a:p>
          <a:p>
            <a:pPr algn="just">
              <a:spcAft>
                <a:spcPts val="600"/>
              </a:spcAft>
            </a:pPr>
            <a:r>
              <a:rPr lang="es-ES" sz="2200" dirty="0"/>
              <a:t>Los autores tienen dos formas para indicarle a los navegadores qué recurso se debe cargar. El primero, y más directo, es especificando el URI del recurso en el atributo </a:t>
            </a:r>
            <a:r>
              <a:rPr lang="es-ES" sz="2200" dirty="0" err="1"/>
              <a:t>src</a:t>
            </a:r>
            <a:r>
              <a:rPr lang="es-ES" sz="2200" dirty="0"/>
              <a:t>. El segundo método incrementa la compatibilidad entre navegadores, al trabajar junto al elemento &lt;</a:t>
            </a:r>
            <a:r>
              <a:rPr lang="es-ES" sz="2200" dirty="0" err="1"/>
              <a:t>source</a:t>
            </a:r>
            <a:r>
              <a:rPr lang="es-ES" sz="2200" dirty="0"/>
              <a:t>&gt;. Con el elemento &lt;</a:t>
            </a:r>
            <a:r>
              <a:rPr lang="es-ES" sz="2200" dirty="0" err="1"/>
              <a:t>source</a:t>
            </a:r>
            <a:r>
              <a:rPr lang="es-ES" sz="2200" dirty="0"/>
              <a:t>&gt; puedes proveer diferentes alternativas del mismo recurso, y dejar que el navegador elija la que se adapta mejor a sus características.</a:t>
            </a:r>
          </a:p>
        </p:txBody>
      </p:sp>
      <p:pic>
        <p:nvPicPr>
          <p:cNvPr id="13" name="Picture 2">
            <a:extLst>
              <a:ext uri="{FF2B5EF4-FFF2-40B4-BE49-F238E27FC236}">
                <a16:creationId xmlns:a16="http://schemas.microsoft.com/office/drawing/2014/main" id="{6CF40638-4D15-4F2E-B891-40E046F91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578" y="1196751"/>
            <a:ext cx="953563" cy="953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s-ES" dirty="0">
                <a:solidFill>
                  <a:schemeClr val="bg1">
                    <a:lumMod val="95000"/>
                  </a:schemeClr>
                </a:solidFill>
                <a:effectLst>
                  <a:outerShdw blurRad="50800" dist="38100" dir="10800000" algn="r" rotWithShape="0">
                    <a:prstClr val="black">
                      <a:alpha val="40000"/>
                    </a:prstClr>
                  </a:outerShdw>
                </a:effectLst>
              </a:rPr>
              <a:t>AUDIO</a:t>
            </a:r>
          </a:p>
        </p:txBody>
      </p:sp>
      <p:sp>
        <p:nvSpPr>
          <p:cNvPr id="11" name="CuadroTexto 10">
            <a:extLst>
              <a:ext uri="{FF2B5EF4-FFF2-40B4-BE49-F238E27FC236}">
                <a16:creationId xmlns:a16="http://schemas.microsoft.com/office/drawing/2014/main" id="{7ECF4020-5A6C-4735-B68F-D6B7B4A8C99B}"/>
              </a:ext>
            </a:extLst>
          </p:cNvPr>
          <p:cNvSpPr txBox="1"/>
          <p:nvPr/>
        </p:nvSpPr>
        <p:spPr>
          <a:xfrm>
            <a:off x="2373776" y="285580"/>
            <a:ext cx="8784976" cy="461665"/>
          </a:xfrm>
          <a:prstGeom prst="rect">
            <a:avLst/>
          </a:prstGeom>
          <a:noFill/>
        </p:spPr>
        <p:txBody>
          <a:bodyPr wrap="square" rtlCol="0">
            <a:spAutoFit/>
          </a:bodyPr>
          <a:lstStyle/>
          <a:p>
            <a:pPr algn="ctr"/>
            <a:r>
              <a:rPr lang="es-ES" sz="2400" b="1" dirty="0"/>
              <a:t>&lt;audio&gt;&lt;/audio&gt;</a:t>
            </a:r>
          </a:p>
        </p:txBody>
      </p:sp>
      <p:sp>
        <p:nvSpPr>
          <p:cNvPr id="14" name="CuadroTexto 13">
            <a:extLst>
              <a:ext uri="{FF2B5EF4-FFF2-40B4-BE49-F238E27FC236}">
                <a16:creationId xmlns:a16="http://schemas.microsoft.com/office/drawing/2014/main" id="{A09B7189-BE4B-4E24-8265-D88C8BDDD678}"/>
              </a:ext>
            </a:extLst>
          </p:cNvPr>
          <p:cNvSpPr txBox="1"/>
          <p:nvPr/>
        </p:nvSpPr>
        <p:spPr>
          <a:xfrm>
            <a:off x="3035660" y="836712"/>
            <a:ext cx="7488832" cy="2677656"/>
          </a:xfrm>
          <a:prstGeom prst="rect">
            <a:avLst/>
          </a:prstGeom>
          <a:solidFill>
            <a:schemeClr val="accent1">
              <a:lumMod val="20000"/>
              <a:lumOff val="80000"/>
              <a:alpha val="94000"/>
            </a:schemeClr>
          </a:solidFill>
          <a:ln>
            <a:solidFill>
              <a:schemeClr val="accent1"/>
            </a:solidFill>
          </a:ln>
        </p:spPr>
        <p:txBody>
          <a:bodyPr wrap="square" rtlCol="0">
            <a:spAutoFit/>
          </a:bodyPr>
          <a:lstStyle/>
          <a:p>
            <a:r>
              <a:rPr lang="es-ES" sz="2400" i="1" dirty="0">
                <a:solidFill>
                  <a:srgbClr val="808080"/>
                </a:solidFill>
                <a:latin typeface="Segoe UI" panose="020B0502040204020203" pitchFamily="34" charset="0"/>
              </a:rPr>
              <a:t>&lt;audio </a:t>
            </a:r>
            <a:r>
              <a:rPr lang="es-ES" sz="2400" i="1" dirty="0" err="1">
                <a:solidFill>
                  <a:srgbClr val="5B9BD4"/>
                </a:solidFill>
                <a:latin typeface="Segoe UI" panose="020B0502040204020203" pitchFamily="34" charset="0"/>
              </a:rPr>
              <a:t>controls</a:t>
            </a:r>
            <a:r>
              <a:rPr lang="es-ES" sz="2400" i="1" dirty="0">
                <a:solidFill>
                  <a:srgbClr val="808080"/>
                </a:solidFill>
                <a:latin typeface="Segoe UI" panose="020B0502040204020203" pitchFamily="34" charset="0"/>
              </a:rPr>
              <a:t>&gt; </a:t>
            </a:r>
            <a:endParaRPr lang="es-ES" sz="2400" dirty="0">
              <a:solidFill>
                <a:srgbClr val="808080"/>
              </a:solidFill>
              <a:latin typeface="Segoe UI" panose="020B0502040204020203" pitchFamily="34" charset="0"/>
            </a:endParaRPr>
          </a:p>
          <a:p>
            <a:r>
              <a:rPr lang="fr-FR" sz="2400" i="1" dirty="0">
                <a:solidFill>
                  <a:srgbClr val="808080"/>
                </a:solidFill>
                <a:latin typeface="Segoe UI" panose="020B0502040204020203" pitchFamily="34" charset="0"/>
              </a:rPr>
              <a:t>&lt;source </a:t>
            </a:r>
            <a:r>
              <a:rPr lang="fr-FR" sz="2400" i="1" dirty="0">
                <a:solidFill>
                  <a:srgbClr val="5B9BD4"/>
                </a:solidFill>
                <a:latin typeface="Segoe UI" panose="020B0502040204020203" pitchFamily="34" charset="0"/>
              </a:rPr>
              <a:t>src</a:t>
            </a:r>
            <a:r>
              <a:rPr lang="fr-FR" sz="2400" i="1" dirty="0">
                <a:solidFill>
                  <a:srgbClr val="808080"/>
                </a:solidFill>
                <a:latin typeface="Segoe UI" panose="020B0502040204020203" pitchFamily="34" charset="0"/>
              </a:rPr>
              <a:t>="ejemplo.mp3" </a:t>
            </a:r>
            <a:r>
              <a:rPr lang="fr-FR" sz="2400" i="1" dirty="0">
                <a:solidFill>
                  <a:srgbClr val="5B9BD4"/>
                </a:solidFill>
                <a:latin typeface="Segoe UI" panose="020B0502040204020203" pitchFamily="34" charset="0"/>
              </a:rPr>
              <a:t>type</a:t>
            </a:r>
            <a:r>
              <a:rPr lang="fr-FR" sz="2400" i="1" dirty="0">
                <a:solidFill>
                  <a:srgbClr val="808080"/>
                </a:solidFill>
                <a:latin typeface="Segoe UI" panose="020B0502040204020203" pitchFamily="34" charset="0"/>
              </a:rPr>
              <a:t>="audio/</a:t>
            </a:r>
            <a:r>
              <a:rPr lang="fr-FR" sz="2400" i="1" dirty="0" err="1">
                <a:solidFill>
                  <a:srgbClr val="808080"/>
                </a:solidFill>
                <a:latin typeface="Segoe UI" panose="020B0502040204020203" pitchFamily="34" charset="0"/>
              </a:rPr>
              <a:t>mpeg</a:t>
            </a:r>
            <a:r>
              <a:rPr lang="fr-FR" sz="2400" i="1" dirty="0">
                <a:solidFill>
                  <a:srgbClr val="808080"/>
                </a:solidFill>
                <a:latin typeface="Segoe UI" panose="020B0502040204020203" pitchFamily="34" charset="0"/>
              </a:rPr>
              <a:t>" /&gt; </a:t>
            </a:r>
            <a:endParaRPr lang="fr-FR" sz="2400" dirty="0">
              <a:solidFill>
                <a:srgbClr val="808080"/>
              </a:solidFill>
              <a:latin typeface="Segoe UI" panose="020B0502040204020203" pitchFamily="34" charset="0"/>
            </a:endParaRPr>
          </a:p>
          <a:p>
            <a:r>
              <a:rPr lang="fr-FR" sz="2400" i="1" dirty="0">
                <a:solidFill>
                  <a:srgbClr val="808080"/>
                </a:solidFill>
                <a:latin typeface="Segoe UI" panose="020B0502040204020203" pitchFamily="34" charset="0"/>
              </a:rPr>
              <a:t>&lt;source </a:t>
            </a:r>
            <a:r>
              <a:rPr lang="fr-FR" sz="2400" i="1" dirty="0">
                <a:solidFill>
                  <a:srgbClr val="5B9BD4"/>
                </a:solidFill>
                <a:latin typeface="Segoe UI" panose="020B0502040204020203" pitchFamily="34" charset="0"/>
              </a:rPr>
              <a:t>src</a:t>
            </a:r>
            <a:r>
              <a:rPr lang="fr-FR" sz="2400" i="1" dirty="0">
                <a:solidFill>
                  <a:srgbClr val="808080"/>
                </a:solidFill>
                <a:latin typeface="Segoe UI" panose="020B0502040204020203" pitchFamily="34" charset="0"/>
              </a:rPr>
              <a:t>="ejemplo.ogg" </a:t>
            </a:r>
            <a:r>
              <a:rPr lang="fr-FR" sz="2400" i="1" dirty="0">
                <a:solidFill>
                  <a:srgbClr val="5B9BD4"/>
                </a:solidFill>
                <a:latin typeface="Segoe UI" panose="020B0502040204020203" pitchFamily="34" charset="0"/>
              </a:rPr>
              <a:t>type</a:t>
            </a:r>
            <a:r>
              <a:rPr lang="fr-FR" sz="2400" i="1" dirty="0">
                <a:solidFill>
                  <a:srgbClr val="808080"/>
                </a:solidFill>
                <a:latin typeface="Segoe UI" panose="020B0502040204020203" pitchFamily="34" charset="0"/>
              </a:rPr>
              <a:t>="audio/</a:t>
            </a:r>
            <a:r>
              <a:rPr lang="fr-FR" sz="2400" i="1" dirty="0" err="1">
                <a:solidFill>
                  <a:srgbClr val="808080"/>
                </a:solidFill>
                <a:latin typeface="Segoe UI" panose="020B0502040204020203" pitchFamily="34" charset="0"/>
              </a:rPr>
              <a:t>ogg</a:t>
            </a:r>
            <a:r>
              <a:rPr lang="fr-FR" sz="2400" i="1" dirty="0">
                <a:solidFill>
                  <a:srgbClr val="808080"/>
                </a:solidFill>
                <a:latin typeface="Segoe UI" panose="020B0502040204020203" pitchFamily="34" charset="0"/>
              </a:rPr>
              <a:t>" /&gt; </a:t>
            </a:r>
            <a:endParaRPr lang="fr-FR" sz="2400" dirty="0">
              <a:solidFill>
                <a:srgbClr val="808080"/>
              </a:solidFill>
              <a:latin typeface="Segoe UI" panose="020B0502040204020203" pitchFamily="34" charset="0"/>
            </a:endParaRPr>
          </a:p>
          <a:p>
            <a:r>
              <a:rPr lang="es-ES" sz="2400" i="1" dirty="0">
                <a:solidFill>
                  <a:srgbClr val="808080"/>
                </a:solidFill>
                <a:latin typeface="Segoe UI" panose="020B0502040204020203" pitchFamily="34" charset="0"/>
              </a:rPr>
              <a:t>&lt;p&gt; </a:t>
            </a:r>
            <a:endParaRPr lang="es-ES" sz="2400" dirty="0">
              <a:solidFill>
                <a:srgbClr val="808080"/>
              </a:solidFill>
              <a:latin typeface="Segoe UI" panose="020B0502040204020203" pitchFamily="34" charset="0"/>
            </a:endParaRPr>
          </a:p>
          <a:p>
            <a:r>
              <a:rPr lang="es-ES" sz="2400" i="1" dirty="0">
                <a:solidFill>
                  <a:srgbClr val="808080"/>
                </a:solidFill>
                <a:latin typeface="Segoe UI" panose="020B0502040204020203" pitchFamily="34" charset="0"/>
              </a:rPr>
              <a:t>Su navegador no soporta elementos de audio HTML5. </a:t>
            </a:r>
            <a:endParaRPr lang="es-ES" sz="2400" dirty="0">
              <a:solidFill>
                <a:srgbClr val="808080"/>
              </a:solidFill>
              <a:latin typeface="Segoe UI" panose="020B0502040204020203" pitchFamily="34" charset="0"/>
            </a:endParaRPr>
          </a:p>
          <a:p>
            <a:r>
              <a:rPr lang="es-ES" sz="2400" i="1" dirty="0">
                <a:solidFill>
                  <a:srgbClr val="808080"/>
                </a:solidFill>
                <a:latin typeface="Segoe UI" panose="020B0502040204020203" pitchFamily="34" charset="0"/>
              </a:rPr>
              <a:t>&lt;/p&gt; </a:t>
            </a:r>
            <a:endParaRPr lang="es-ES" sz="2400" dirty="0">
              <a:solidFill>
                <a:srgbClr val="808080"/>
              </a:solidFill>
              <a:latin typeface="Segoe UI" panose="020B0502040204020203" pitchFamily="34" charset="0"/>
            </a:endParaRPr>
          </a:p>
          <a:p>
            <a:r>
              <a:rPr lang="es-ES" sz="2400" i="1" dirty="0">
                <a:solidFill>
                  <a:srgbClr val="808080"/>
                </a:solidFill>
                <a:latin typeface="Segoe UI" panose="020B0502040204020203" pitchFamily="34" charset="0"/>
              </a:rPr>
              <a:t>&lt;/audio&gt; </a:t>
            </a:r>
            <a:r>
              <a:rPr lang="es-ES" sz="2400" dirty="0">
                <a:solidFill>
                  <a:srgbClr val="808080"/>
                </a:solidFill>
                <a:latin typeface="Segoe UI" panose="020B0502040204020203" pitchFamily="34" charset="0"/>
              </a:rPr>
              <a:t>	</a:t>
            </a:r>
          </a:p>
        </p:txBody>
      </p:sp>
      <p:grpSp>
        <p:nvGrpSpPr>
          <p:cNvPr id="10" name="Grupo 9">
            <a:extLst>
              <a:ext uri="{FF2B5EF4-FFF2-40B4-BE49-F238E27FC236}">
                <a16:creationId xmlns:a16="http://schemas.microsoft.com/office/drawing/2014/main" id="{D182A9AB-58C3-46AD-AF2E-0698DBF97FE6}"/>
              </a:ext>
            </a:extLst>
          </p:cNvPr>
          <p:cNvGrpSpPr/>
          <p:nvPr/>
        </p:nvGrpSpPr>
        <p:grpSpPr>
          <a:xfrm>
            <a:off x="9768408" y="6201792"/>
            <a:ext cx="1512168" cy="539576"/>
            <a:chOff x="7356648" y="6201792"/>
            <a:chExt cx="1512168" cy="539576"/>
          </a:xfrm>
        </p:grpSpPr>
        <p:sp>
          <p:nvSpPr>
            <p:cNvPr id="13" name="Flecha derecha 6">
              <a:extLst>
                <a:ext uri="{FF2B5EF4-FFF2-40B4-BE49-F238E27FC236}">
                  <a16:creationId xmlns:a16="http://schemas.microsoft.com/office/drawing/2014/main" id="{D8AA49BF-ED06-4425-B011-E7A62870FA6A}"/>
                </a:ext>
              </a:extLst>
            </p:cNvPr>
            <p:cNvSpPr/>
            <p:nvPr/>
          </p:nvSpPr>
          <p:spPr>
            <a:xfrm>
              <a:off x="7356648" y="6201792"/>
              <a:ext cx="1512168" cy="539576"/>
            </a:xfrm>
            <a:prstGeom prst="rightArrow">
              <a:avLst>
                <a:gd name="adj1" fmla="val 50000"/>
                <a:gd name="adj2" fmla="val 106489"/>
              </a:avLst>
            </a:prstGeom>
            <a:solidFill>
              <a:schemeClr val="accent2">
                <a:lumMod val="60000"/>
                <a:lumOff val="4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5" name="CuadroTexto 14">
              <a:hlinkClick r:id="rId2" action="ppaction://hlinksldjump"/>
              <a:extLst>
                <a:ext uri="{FF2B5EF4-FFF2-40B4-BE49-F238E27FC236}">
                  <a16:creationId xmlns:a16="http://schemas.microsoft.com/office/drawing/2014/main" id="{A92A2A69-FF34-4315-ABAF-2C648E114450}"/>
                </a:ext>
              </a:extLst>
            </p:cNvPr>
            <p:cNvSpPr txBox="1"/>
            <p:nvPr/>
          </p:nvSpPr>
          <p:spPr>
            <a:xfrm>
              <a:off x="7464660" y="6286914"/>
              <a:ext cx="1296144" cy="369332"/>
            </a:xfrm>
            <a:prstGeom prst="rect">
              <a:avLst/>
            </a:prstGeom>
            <a:noFill/>
          </p:spPr>
          <p:txBody>
            <a:bodyPr wrap="square" rtlCol="0">
              <a:spAutoFit/>
            </a:bodyPr>
            <a:lstStyle/>
            <a:p>
              <a:r>
                <a:rPr lang="es-ES" dirty="0">
                  <a:solidFill>
                    <a:schemeClr val="tx1">
                      <a:lumMod val="65000"/>
                      <a:lumOff val="35000"/>
                    </a:schemeClr>
                  </a:solidFill>
                </a:rPr>
                <a:t>Continua…</a:t>
              </a:r>
            </a:p>
          </p:txBody>
        </p:sp>
      </p:grpSp>
      <p:sp>
        <p:nvSpPr>
          <p:cNvPr id="17" name="CuadroTexto 16">
            <a:extLst>
              <a:ext uri="{FF2B5EF4-FFF2-40B4-BE49-F238E27FC236}">
                <a16:creationId xmlns:a16="http://schemas.microsoft.com/office/drawing/2014/main" id="{87C5DF40-2EDB-4107-A932-367C24895761}"/>
              </a:ext>
            </a:extLst>
          </p:cNvPr>
          <p:cNvSpPr txBox="1"/>
          <p:nvPr/>
        </p:nvSpPr>
        <p:spPr>
          <a:xfrm>
            <a:off x="2361472" y="3861048"/>
            <a:ext cx="8991112" cy="1015663"/>
          </a:xfrm>
          <a:prstGeom prst="rect">
            <a:avLst/>
          </a:prstGeom>
          <a:solidFill>
            <a:schemeClr val="accent2">
              <a:lumMod val="40000"/>
              <a:lumOff val="60000"/>
            </a:schemeClr>
          </a:solidFill>
          <a:ln>
            <a:noFill/>
          </a:ln>
        </p:spPr>
        <p:txBody>
          <a:bodyPr wrap="square" rtlCol="0">
            <a:spAutoFit/>
          </a:bodyPr>
          <a:lstStyle/>
          <a:p>
            <a:pPr algn="just">
              <a:lnSpc>
                <a:spcPts val="2400"/>
              </a:lnSpc>
            </a:pPr>
            <a:r>
              <a:rPr lang="es-ES" sz="2000" dirty="0"/>
              <a:t>Aunque el formato MP3 es omnipresente y nos resulta muy familiar, no es un formato abierto. Debido a esto ningún programa puede descodificar y reproducir archivos MP3 sin tener que pasar por caja.</a:t>
            </a:r>
          </a:p>
        </p:txBody>
      </p:sp>
    </p:spTree>
    <p:extLst>
      <p:ext uri="{BB962C8B-B14F-4D97-AF65-F5344CB8AC3E}">
        <p14:creationId xmlns:p14="http://schemas.microsoft.com/office/powerpoint/2010/main" val="116784954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s-ES" dirty="0">
                <a:solidFill>
                  <a:schemeClr val="bg1">
                    <a:lumMod val="95000"/>
                  </a:schemeClr>
                </a:solidFill>
                <a:effectLst>
                  <a:outerShdw blurRad="50800" dist="38100" dir="10800000" algn="r" rotWithShape="0">
                    <a:prstClr val="black">
                      <a:alpha val="40000"/>
                    </a:prstClr>
                  </a:outerShdw>
                </a:effectLst>
              </a:rPr>
              <a:t>AUDIO</a:t>
            </a:r>
          </a:p>
        </p:txBody>
      </p:sp>
      <p:grpSp>
        <p:nvGrpSpPr>
          <p:cNvPr id="21" name="Grupo 20">
            <a:extLst>
              <a:ext uri="{FF2B5EF4-FFF2-40B4-BE49-F238E27FC236}">
                <a16:creationId xmlns:a16="http://schemas.microsoft.com/office/drawing/2014/main" id="{69038D6B-0AF0-42AE-96E6-4766165226FB}"/>
              </a:ext>
            </a:extLst>
          </p:cNvPr>
          <p:cNvGrpSpPr/>
          <p:nvPr/>
        </p:nvGrpSpPr>
        <p:grpSpPr>
          <a:xfrm>
            <a:off x="9768408" y="6201792"/>
            <a:ext cx="1512168" cy="539576"/>
            <a:chOff x="7356648" y="6201792"/>
            <a:chExt cx="1512168" cy="539576"/>
          </a:xfrm>
        </p:grpSpPr>
        <p:sp>
          <p:nvSpPr>
            <p:cNvPr id="22" name="Flecha derecha 6">
              <a:extLst>
                <a:ext uri="{FF2B5EF4-FFF2-40B4-BE49-F238E27FC236}">
                  <a16:creationId xmlns:a16="http://schemas.microsoft.com/office/drawing/2014/main" id="{F73A0FA1-E945-40EC-92AE-D6240221B073}"/>
                </a:ext>
              </a:extLst>
            </p:cNvPr>
            <p:cNvSpPr/>
            <p:nvPr/>
          </p:nvSpPr>
          <p:spPr>
            <a:xfrm>
              <a:off x="7356648" y="6201792"/>
              <a:ext cx="1512168" cy="539576"/>
            </a:xfrm>
            <a:prstGeom prst="rightArrow">
              <a:avLst>
                <a:gd name="adj1" fmla="val 50000"/>
                <a:gd name="adj2" fmla="val 106489"/>
              </a:avLst>
            </a:prstGeom>
            <a:solidFill>
              <a:schemeClr val="accent2">
                <a:lumMod val="60000"/>
                <a:lumOff val="4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23" name="CuadroTexto 22">
              <a:hlinkClick r:id="rId2" action="ppaction://hlinksldjump"/>
              <a:extLst>
                <a:ext uri="{FF2B5EF4-FFF2-40B4-BE49-F238E27FC236}">
                  <a16:creationId xmlns:a16="http://schemas.microsoft.com/office/drawing/2014/main" id="{8D9DDD1D-3DF5-4CE8-BBD9-33BF96CBCF56}"/>
                </a:ext>
              </a:extLst>
            </p:cNvPr>
            <p:cNvSpPr txBox="1"/>
            <p:nvPr/>
          </p:nvSpPr>
          <p:spPr>
            <a:xfrm>
              <a:off x="7464660" y="6286914"/>
              <a:ext cx="1296144" cy="369332"/>
            </a:xfrm>
            <a:prstGeom prst="rect">
              <a:avLst/>
            </a:prstGeom>
            <a:noFill/>
          </p:spPr>
          <p:txBody>
            <a:bodyPr wrap="square" rtlCol="0">
              <a:spAutoFit/>
            </a:bodyPr>
            <a:lstStyle/>
            <a:p>
              <a:r>
                <a:rPr lang="es-ES" dirty="0">
                  <a:solidFill>
                    <a:schemeClr val="tx1">
                      <a:lumMod val="65000"/>
                      <a:lumOff val="35000"/>
                    </a:schemeClr>
                  </a:solidFill>
                </a:rPr>
                <a:t>Continua…</a:t>
              </a:r>
            </a:p>
          </p:txBody>
        </p:sp>
      </p:grpSp>
      <p:sp>
        <p:nvSpPr>
          <p:cNvPr id="11" name="CuadroTexto 10">
            <a:extLst>
              <a:ext uri="{FF2B5EF4-FFF2-40B4-BE49-F238E27FC236}">
                <a16:creationId xmlns:a16="http://schemas.microsoft.com/office/drawing/2014/main" id="{7ECF4020-5A6C-4735-B68F-D6B7B4A8C99B}"/>
              </a:ext>
            </a:extLst>
          </p:cNvPr>
          <p:cNvSpPr txBox="1"/>
          <p:nvPr/>
        </p:nvSpPr>
        <p:spPr>
          <a:xfrm>
            <a:off x="2373776" y="285580"/>
            <a:ext cx="8784976" cy="461665"/>
          </a:xfrm>
          <a:prstGeom prst="rect">
            <a:avLst/>
          </a:prstGeom>
          <a:noFill/>
        </p:spPr>
        <p:txBody>
          <a:bodyPr wrap="square" rtlCol="0">
            <a:spAutoFit/>
          </a:bodyPr>
          <a:lstStyle/>
          <a:p>
            <a:pPr algn="ctr"/>
            <a:r>
              <a:rPr lang="es-ES" sz="2400" b="1" dirty="0">
                <a:latin typeface="+mj-lt"/>
              </a:rPr>
              <a:t>Formatos de audio</a:t>
            </a:r>
          </a:p>
        </p:txBody>
      </p:sp>
      <p:sp>
        <p:nvSpPr>
          <p:cNvPr id="12" name="CuadroTexto 11">
            <a:extLst>
              <a:ext uri="{FF2B5EF4-FFF2-40B4-BE49-F238E27FC236}">
                <a16:creationId xmlns:a16="http://schemas.microsoft.com/office/drawing/2014/main" id="{A693AC1E-DC4A-4B65-802F-A6F4FE5676F2}"/>
              </a:ext>
            </a:extLst>
          </p:cNvPr>
          <p:cNvSpPr txBox="1"/>
          <p:nvPr/>
        </p:nvSpPr>
        <p:spPr>
          <a:xfrm>
            <a:off x="2143400" y="1014744"/>
            <a:ext cx="8864290" cy="3031599"/>
          </a:xfrm>
          <a:prstGeom prst="rect">
            <a:avLst/>
          </a:prstGeom>
          <a:noFill/>
          <a:ln>
            <a:noFill/>
          </a:ln>
        </p:spPr>
        <p:txBody>
          <a:bodyPr wrap="square" rtlCol="0">
            <a:spAutoFit/>
          </a:bodyPr>
          <a:lstStyle/>
          <a:p>
            <a:pPr algn="just">
              <a:spcAft>
                <a:spcPts val="600"/>
              </a:spcAft>
            </a:pPr>
            <a:r>
              <a:rPr lang="es-ES" sz="2200" dirty="0"/>
              <a:t>Como decíamos, el formato mas conocido y utilizado para el audio es el MP3.</a:t>
            </a:r>
          </a:p>
          <a:p>
            <a:pPr algn="just">
              <a:spcAft>
                <a:spcPts val="600"/>
              </a:spcAft>
            </a:pPr>
            <a:r>
              <a:rPr lang="es-ES" sz="2200" b="1" dirty="0"/>
              <a:t>MP3</a:t>
            </a:r>
            <a:r>
              <a:rPr lang="es-ES" sz="2200" dirty="0"/>
              <a:t> – formato de compresión de audio digital. Está sujeto a patente y licencia comercial.</a:t>
            </a:r>
          </a:p>
          <a:p>
            <a:pPr algn="just">
              <a:spcAft>
                <a:spcPts val="600"/>
              </a:spcAft>
            </a:pPr>
            <a:r>
              <a:rPr lang="es-ES" sz="2200" b="1" dirty="0"/>
              <a:t>WAV</a:t>
            </a:r>
            <a:r>
              <a:rPr lang="es-ES" sz="2200" dirty="0"/>
              <a:t> – Es un formato de audio digital sin compresión de datos. Desarrollado por Microsoft e IBM.</a:t>
            </a:r>
          </a:p>
          <a:p>
            <a:pPr algn="just">
              <a:spcAft>
                <a:spcPts val="600"/>
              </a:spcAft>
            </a:pPr>
            <a:r>
              <a:rPr lang="es-ES" sz="2200" b="1" dirty="0"/>
              <a:t>OGG</a:t>
            </a:r>
            <a:r>
              <a:rPr lang="es-ES" sz="2200" dirty="0"/>
              <a:t> – fue el formato que comenzó usando Firefox, se trata de un formato libre como alternativa al MP3.</a:t>
            </a:r>
          </a:p>
        </p:txBody>
      </p:sp>
      <p:sp>
        <p:nvSpPr>
          <p:cNvPr id="14" name="CuadroTexto 13">
            <a:extLst>
              <a:ext uri="{FF2B5EF4-FFF2-40B4-BE49-F238E27FC236}">
                <a16:creationId xmlns:a16="http://schemas.microsoft.com/office/drawing/2014/main" id="{F0E4B531-567A-4843-81E0-D7D8CDEB73AD}"/>
              </a:ext>
            </a:extLst>
          </p:cNvPr>
          <p:cNvSpPr txBox="1"/>
          <p:nvPr/>
        </p:nvSpPr>
        <p:spPr>
          <a:xfrm>
            <a:off x="2143400" y="5323995"/>
            <a:ext cx="8991112" cy="707886"/>
          </a:xfrm>
          <a:prstGeom prst="rect">
            <a:avLst/>
          </a:prstGeom>
          <a:solidFill>
            <a:schemeClr val="accent2">
              <a:lumMod val="40000"/>
              <a:lumOff val="60000"/>
            </a:schemeClr>
          </a:solidFill>
          <a:ln>
            <a:noFill/>
          </a:ln>
        </p:spPr>
        <p:txBody>
          <a:bodyPr wrap="square" rtlCol="0">
            <a:spAutoFit/>
          </a:bodyPr>
          <a:lstStyle/>
          <a:p>
            <a:pPr algn="just">
              <a:lnSpc>
                <a:spcPts val="2400"/>
              </a:lnSpc>
            </a:pPr>
            <a:r>
              <a:rPr lang="es-ES" sz="2000" dirty="0"/>
              <a:t>A día de hoy (01/2025) el formato MP3 está soportado por los principales navegadores.</a:t>
            </a:r>
          </a:p>
        </p:txBody>
      </p:sp>
      <p:sp>
        <p:nvSpPr>
          <p:cNvPr id="15" name="CuadroTexto 14">
            <a:extLst>
              <a:ext uri="{FF2B5EF4-FFF2-40B4-BE49-F238E27FC236}">
                <a16:creationId xmlns:a16="http://schemas.microsoft.com/office/drawing/2014/main" id="{6E8A9A51-FD6D-4F3E-A583-20D01A5E6756}"/>
              </a:ext>
            </a:extLst>
          </p:cNvPr>
          <p:cNvSpPr txBox="1"/>
          <p:nvPr/>
        </p:nvSpPr>
        <p:spPr>
          <a:xfrm>
            <a:off x="2167640" y="4138421"/>
            <a:ext cx="8991112" cy="1015663"/>
          </a:xfrm>
          <a:prstGeom prst="rect">
            <a:avLst/>
          </a:prstGeom>
          <a:solidFill>
            <a:schemeClr val="accent3">
              <a:lumMod val="40000"/>
              <a:lumOff val="60000"/>
            </a:schemeClr>
          </a:solidFill>
          <a:ln>
            <a:solidFill>
              <a:schemeClr val="accent3">
                <a:lumMod val="40000"/>
                <a:lumOff val="60000"/>
              </a:schemeClr>
            </a:solidFill>
          </a:ln>
        </p:spPr>
        <p:txBody>
          <a:bodyPr wrap="square" rtlCol="0">
            <a:spAutoFit/>
          </a:bodyPr>
          <a:lstStyle/>
          <a:p>
            <a:pPr algn="just">
              <a:lnSpc>
                <a:spcPts val="2400"/>
              </a:lnSpc>
            </a:pPr>
            <a:r>
              <a:rPr lang="es-ES" sz="2000" dirty="0"/>
              <a:t>Uno o más elementos &lt;</a:t>
            </a:r>
            <a:r>
              <a:rPr lang="es-ES" sz="2000" dirty="0" err="1"/>
              <a:t>track</a:t>
            </a:r>
            <a:r>
              <a:rPr lang="es-ES" sz="2000" dirty="0"/>
              <a:t>&gt; pueden incluirse dentro de cualquier elemento de medios para proveer información extra, como subtítulos, títulos o descripciones, que mejorarán la experiencia del usuario.</a:t>
            </a:r>
          </a:p>
        </p:txBody>
      </p:sp>
    </p:spTree>
    <p:extLst>
      <p:ext uri="{BB962C8B-B14F-4D97-AF65-F5344CB8AC3E}">
        <p14:creationId xmlns:p14="http://schemas.microsoft.com/office/powerpoint/2010/main" val="612947212"/>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s-ES" dirty="0">
                <a:solidFill>
                  <a:schemeClr val="bg1">
                    <a:lumMod val="95000"/>
                  </a:schemeClr>
                </a:solidFill>
                <a:effectLst>
                  <a:outerShdw blurRad="50800" dist="38100" dir="10800000" algn="r" rotWithShape="0">
                    <a:prstClr val="black">
                      <a:alpha val="40000"/>
                    </a:prstClr>
                  </a:outerShdw>
                </a:effectLst>
              </a:rPr>
              <a:t>AUDIO</a:t>
            </a:r>
          </a:p>
        </p:txBody>
      </p:sp>
      <p:sp>
        <p:nvSpPr>
          <p:cNvPr id="11" name="CuadroTexto 10">
            <a:extLst>
              <a:ext uri="{FF2B5EF4-FFF2-40B4-BE49-F238E27FC236}">
                <a16:creationId xmlns:a16="http://schemas.microsoft.com/office/drawing/2014/main" id="{7ECF4020-5A6C-4735-B68F-D6B7B4A8C99B}"/>
              </a:ext>
            </a:extLst>
          </p:cNvPr>
          <p:cNvSpPr txBox="1"/>
          <p:nvPr/>
        </p:nvSpPr>
        <p:spPr>
          <a:xfrm>
            <a:off x="2373776" y="285580"/>
            <a:ext cx="8784976" cy="461665"/>
          </a:xfrm>
          <a:prstGeom prst="rect">
            <a:avLst/>
          </a:prstGeom>
          <a:noFill/>
        </p:spPr>
        <p:txBody>
          <a:bodyPr wrap="square" rtlCol="0">
            <a:spAutoFit/>
          </a:bodyPr>
          <a:lstStyle/>
          <a:p>
            <a:pPr algn="ctr"/>
            <a:r>
              <a:rPr lang="es-ES" sz="2400" b="1" dirty="0"/>
              <a:t>&lt;audio&gt;&lt;/audio&gt;</a:t>
            </a:r>
          </a:p>
        </p:txBody>
      </p:sp>
      <p:sp>
        <p:nvSpPr>
          <p:cNvPr id="14" name="CuadroTexto 13">
            <a:extLst>
              <a:ext uri="{FF2B5EF4-FFF2-40B4-BE49-F238E27FC236}">
                <a16:creationId xmlns:a16="http://schemas.microsoft.com/office/drawing/2014/main" id="{A09B7189-BE4B-4E24-8265-D88C8BDDD678}"/>
              </a:ext>
            </a:extLst>
          </p:cNvPr>
          <p:cNvSpPr txBox="1"/>
          <p:nvPr/>
        </p:nvSpPr>
        <p:spPr>
          <a:xfrm>
            <a:off x="3035660" y="836712"/>
            <a:ext cx="7488832" cy="1631216"/>
          </a:xfrm>
          <a:prstGeom prst="rect">
            <a:avLst/>
          </a:prstGeom>
          <a:solidFill>
            <a:schemeClr val="accent1">
              <a:lumMod val="20000"/>
              <a:lumOff val="80000"/>
              <a:alpha val="94000"/>
            </a:schemeClr>
          </a:solidFill>
          <a:ln>
            <a:solidFill>
              <a:schemeClr val="accent1"/>
            </a:solidFill>
          </a:ln>
        </p:spPr>
        <p:txBody>
          <a:bodyPr wrap="square" rtlCol="0">
            <a:spAutoFit/>
          </a:bodyPr>
          <a:lstStyle/>
          <a:p>
            <a:r>
              <a:rPr lang="es-ES" sz="2000" dirty="0">
                <a:solidFill>
                  <a:srgbClr val="000088"/>
                </a:solidFill>
                <a:latin typeface="Calibri" panose="020F0502020204030204" pitchFamily="34" charset="0"/>
                <a:cs typeface="Calibri" panose="020F0502020204030204" pitchFamily="34" charset="0"/>
              </a:rPr>
              <a:t>&lt;audio</a:t>
            </a:r>
            <a:r>
              <a:rPr lang="es-ES" sz="2000" dirty="0">
                <a:solidFill>
                  <a:srgbClr val="660066"/>
                </a:solidFill>
                <a:latin typeface="Calibri" panose="020F0502020204030204" pitchFamily="34" charset="0"/>
                <a:cs typeface="Calibri" panose="020F0502020204030204" pitchFamily="34" charset="0"/>
              </a:rPr>
              <a:t> </a:t>
            </a:r>
            <a:r>
              <a:rPr lang="es-ES" sz="2000" dirty="0" err="1">
                <a:solidFill>
                  <a:srgbClr val="660066"/>
                </a:solidFill>
                <a:latin typeface="Calibri" panose="020F0502020204030204" pitchFamily="34" charset="0"/>
                <a:cs typeface="Calibri" panose="020F0502020204030204" pitchFamily="34" charset="0"/>
              </a:rPr>
              <a:t>src</a:t>
            </a:r>
            <a:r>
              <a:rPr lang="es-ES" sz="2000" dirty="0">
                <a:solidFill>
                  <a:srgbClr val="660066"/>
                </a:solidFill>
                <a:latin typeface="Calibri" panose="020F0502020204030204" pitchFamily="34" charset="0"/>
                <a:cs typeface="Calibri" panose="020F0502020204030204" pitchFamily="34" charset="0"/>
              </a:rPr>
              <a:t>=</a:t>
            </a:r>
            <a:r>
              <a:rPr lang="es-ES" sz="2000" dirty="0">
                <a:solidFill>
                  <a:srgbClr val="008800"/>
                </a:solidFill>
                <a:latin typeface="Calibri" panose="020F0502020204030204" pitchFamily="34" charset="0"/>
                <a:cs typeface="Calibri" panose="020F0502020204030204" pitchFamily="34" charset="0"/>
              </a:rPr>
              <a:t>“7.HTML_AUDIO.mp3"</a:t>
            </a:r>
            <a:r>
              <a:rPr lang="es-ES" sz="2000" dirty="0">
                <a:solidFill>
                  <a:srgbClr val="660066"/>
                </a:solidFill>
                <a:latin typeface="Calibri" panose="020F0502020204030204" pitchFamily="34" charset="0"/>
                <a:cs typeface="Calibri" panose="020F0502020204030204" pitchFamily="34" charset="0"/>
              </a:rPr>
              <a:t> </a:t>
            </a:r>
            <a:r>
              <a:rPr lang="es-ES" sz="2000" dirty="0" err="1">
                <a:solidFill>
                  <a:srgbClr val="660066"/>
                </a:solidFill>
                <a:latin typeface="Calibri" panose="020F0502020204030204" pitchFamily="34" charset="0"/>
                <a:cs typeface="Calibri" panose="020F0502020204030204" pitchFamily="34" charset="0"/>
              </a:rPr>
              <a:t>controls</a:t>
            </a:r>
            <a:r>
              <a:rPr lang="es-ES" sz="2000" dirty="0">
                <a:solidFill>
                  <a:srgbClr val="660066"/>
                </a:solidFill>
                <a:latin typeface="Calibri" panose="020F0502020204030204" pitchFamily="34" charset="0"/>
                <a:cs typeface="Calibri" panose="020F0502020204030204" pitchFamily="34" charset="0"/>
              </a:rPr>
              <a:t>&gt;</a:t>
            </a:r>
            <a:r>
              <a:rPr lang="es-ES" sz="2000" dirty="0">
                <a:solidFill>
                  <a:srgbClr val="000000"/>
                </a:solidFill>
                <a:latin typeface="Calibri" panose="020F0502020204030204" pitchFamily="34" charset="0"/>
                <a:cs typeface="Calibri" panose="020F0502020204030204" pitchFamily="34" charset="0"/>
              </a:rPr>
              <a:t> </a:t>
            </a:r>
          </a:p>
          <a:p>
            <a:r>
              <a:rPr lang="es-ES" sz="2000" dirty="0">
                <a:solidFill>
                  <a:srgbClr val="000088"/>
                </a:solidFill>
                <a:latin typeface="Calibri" panose="020F0502020204030204" pitchFamily="34" charset="0"/>
                <a:cs typeface="Calibri" panose="020F0502020204030204" pitchFamily="34" charset="0"/>
              </a:rPr>
              <a:t>&lt;p&gt;</a:t>
            </a:r>
            <a:r>
              <a:rPr lang="es-ES" sz="2000" dirty="0">
                <a:solidFill>
                  <a:srgbClr val="000000"/>
                </a:solidFill>
                <a:latin typeface="Calibri" panose="020F0502020204030204" pitchFamily="34" charset="0"/>
                <a:cs typeface="Calibri" panose="020F0502020204030204" pitchFamily="34" charset="0"/>
              </a:rPr>
              <a:t>Tu navegador no soporta la reproducción nativa de audio. Tal vez quieras pasarte a un navegador moderno con más características, con el fin de poder escuchar el archivo de audio.</a:t>
            </a:r>
            <a:r>
              <a:rPr lang="es-ES" sz="2000" dirty="0">
                <a:solidFill>
                  <a:srgbClr val="000088"/>
                </a:solidFill>
                <a:latin typeface="Calibri" panose="020F0502020204030204" pitchFamily="34" charset="0"/>
                <a:cs typeface="Calibri" panose="020F0502020204030204" pitchFamily="34" charset="0"/>
              </a:rPr>
              <a:t>&lt;/p&gt;</a:t>
            </a:r>
            <a:r>
              <a:rPr lang="es-ES" sz="2000" dirty="0">
                <a:solidFill>
                  <a:srgbClr val="000000"/>
                </a:solidFill>
                <a:latin typeface="Calibri" panose="020F0502020204030204" pitchFamily="34" charset="0"/>
                <a:cs typeface="Calibri" panose="020F0502020204030204" pitchFamily="34" charset="0"/>
              </a:rPr>
              <a:t> </a:t>
            </a:r>
          </a:p>
          <a:p>
            <a:r>
              <a:rPr lang="es-ES" sz="2000" dirty="0">
                <a:solidFill>
                  <a:srgbClr val="000088"/>
                </a:solidFill>
                <a:latin typeface="Calibri" panose="020F0502020204030204" pitchFamily="34" charset="0"/>
                <a:cs typeface="Calibri" panose="020F0502020204030204" pitchFamily="34" charset="0"/>
              </a:rPr>
              <a:t>&lt;/audio&gt;</a:t>
            </a:r>
            <a:endParaRPr lang="es-ES" sz="2000" dirty="0">
              <a:solidFill>
                <a:srgbClr val="808080"/>
              </a:solidFill>
              <a:latin typeface="Calibri" panose="020F0502020204030204" pitchFamily="34" charset="0"/>
              <a:cs typeface="Calibri" panose="020F0502020204030204" pitchFamily="34" charset="0"/>
            </a:endParaRPr>
          </a:p>
        </p:txBody>
      </p:sp>
      <p:grpSp>
        <p:nvGrpSpPr>
          <p:cNvPr id="10" name="Grupo 9">
            <a:extLst>
              <a:ext uri="{FF2B5EF4-FFF2-40B4-BE49-F238E27FC236}">
                <a16:creationId xmlns:a16="http://schemas.microsoft.com/office/drawing/2014/main" id="{D182A9AB-58C3-46AD-AF2E-0698DBF97FE6}"/>
              </a:ext>
            </a:extLst>
          </p:cNvPr>
          <p:cNvGrpSpPr/>
          <p:nvPr/>
        </p:nvGrpSpPr>
        <p:grpSpPr>
          <a:xfrm>
            <a:off x="9768408" y="6201792"/>
            <a:ext cx="1512168" cy="539576"/>
            <a:chOff x="7356648" y="6201792"/>
            <a:chExt cx="1512168" cy="539576"/>
          </a:xfrm>
        </p:grpSpPr>
        <p:sp>
          <p:nvSpPr>
            <p:cNvPr id="13" name="Flecha derecha 6">
              <a:extLst>
                <a:ext uri="{FF2B5EF4-FFF2-40B4-BE49-F238E27FC236}">
                  <a16:creationId xmlns:a16="http://schemas.microsoft.com/office/drawing/2014/main" id="{D8AA49BF-ED06-4425-B011-E7A62870FA6A}"/>
                </a:ext>
              </a:extLst>
            </p:cNvPr>
            <p:cNvSpPr/>
            <p:nvPr/>
          </p:nvSpPr>
          <p:spPr>
            <a:xfrm>
              <a:off x="7356648" y="6201792"/>
              <a:ext cx="1512168" cy="539576"/>
            </a:xfrm>
            <a:prstGeom prst="rightArrow">
              <a:avLst>
                <a:gd name="adj1" fmla="val 50000"/>
                <a:gd name="adj2" fmla="val 106489"/>
              </a:avLst>
            </a:prstGeom>
            <a:solidFill>
              <a:schemeClr val="accent2">
                <a:lumMod val="60000"/>
                <a:lumOff val="4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5" name="CuadroTexto 14">
              <a:hlinkClick r:id="rId2" action="ppaction://hlinksldjump"/>
              <a:extLst>
                <a:ext uri="{FF2B5EF4-FFF2-40B4-BE49-F238E27FC236}">
                  <a16:creationId xmlns:a16="http://schemas.microsoft.com/office/drawing/2014/main" id="{A92A2A69-FF34-4315-ABAF-2C648E114450}"/>
                </a:ext>
              </a:extLst>
            </p:cNvPr>
            <p:cNvSpPr txBox="1"/>
            <p:nvPr/>
          </p:nvSpPr>
          <p:spPr>
            <a:xfrm>
              <a:off x="7464660" y="6286914"/>
              <a:ext cx="1296144" cy="369332"/>
            </a:xfrm>
            <a:prstGeom prst="rect">
              <a:avLst/>
            </a:prstGeom>
            <a:noFill/>
          </p:spPr>
          <p:txBody>
            <a:bodyPr wrap="square" rtlCol="0">
              <a:spAutoFit/>
            </a:bodyPr>
            <a:lstStyle/>
            <a:p>
              <a:r>
                <a:rPr lang="es-ES" dirty="0">
                  <a:solidFill>
                    <a:schemeClr val="tx1">
                      <a:lumMod val="65000"/>
                      <a:lumOff val="35000"/>
                    </a:schemeClr>
                  </a:solidFill>
                </a:rPr>
                <a:t>Continua…</a:t>
              </a:r>
            </a:p>
          </p:txBody>
        </p:sp>
      </p:grpSp>
      <p:sp>
        <p:nvSpPr>
          <p:cNvPr id="17" name="CuadroTexto 16">
            <a:extLst>
              <a:ext uri="{FF2B5EF4-FFF2-40B4-BE49-F238E27FC236}">
                <a16:creationId xmlns:a16="http://schemas.microsoft.com/office/drawing/2014/main" id="{87C5DF40-2EDB-4107-A932-367C24895761}"/>
              </a:ext>
            </a:extLst>
          </p:cNvPr>
          <p:cNvSpPr txBox="1"/>
          <p:nvPr/>
        </p:nvSpPr>
        <p:spPr>
          <a:xfrm>
            <a:off x="2373776" y="4653136"/>
            <a:ext cx="8991112" cy="1323439"/>
          </a:xfrm>
          <a:prstGeom prst="rect">
            <a:avLst/>
          </a:prstGeom>
          <a:solidFill>
            <a:schemeClr val="accent2">
              <a:lumMod val="40000"/>
              <a:lumOff val="60000"/>
            </a:schemeClr>
          </a:solidFill>
          <a:ln>
            <a:noFill/>
          </a:ln>
        </p:spPr>
        <p:txBody>
          <a:bodyPr wrap="square" rtlCol="0">
            <a:spAutoFit/>
          </a:bodyPr>
          <a:lstStyle/>
          <a:p>
            <a:pPr algn="just">
              <a:lnSpc>
                <a:spcPts val="2400"/>
              </a:lnSpc>
            </a:pPr>
            <a:r>
              <a:rPr lang="es-ES" sz="2000" dirty="0"/>
              <a:t>Eso pudo haber funcionado correctamente, pero el problema con el código anterior es que solo provee una fuente, y dado que su formato es MP3, no será reproducido en todos los navegadores. Entonces, quitemos el atributo </a:t>
            </a:r>
            <a:r>
              <a:rPr lang="es-ES" sz="2000" dirty="0" err="1"/>
              <a:t>src</a:t>
            </a:r>
            <a:r>
              <a:rPr lang="es-ES" sz="2000" dirty="0"/>
              <a:t> y pongamos algunos elementos &lt;</a:t>
            </a:r>
            <a:r>
              <a:rPr lang="es-ES" sz="2000" dirty="0" err="1"/>
              <a:t>source</a:t>
            </a:r>
            <a:r>
              <a:rPr lang="es-ES" sz="2000" dirty="0"/>
              <a:t>&gt;</a:t>
            </a:r>
          </a:p>
        </p:txBody>
      </p:sp>
      <p:sp>
        <p:nvSpPr>
          <p:cNvPr id="12" name="CuadroTexto 11">
            <a:extLst>
              <a:ext uri="{FF2B5EF4-FFF2-40B4-BE49-F238E27FC236}">
                <a16:creationId xmlns:a16="http://schemas.microsoft.com/office/drawing/2014/main" id="{1190AA5D-0C02-496B-B49D-AF4C5997F3F2}"/>
              </a:ext>
            </a:extLst>
          </p:cNvPr>
          <p:cNvSpPr txBox="1"/>
          <p:nvPr/>
        </p:nvSpPr>
        <p:spPr>
          <a:xfrm>
            <a:off x="2260760" y="2780928"/>
            <a:ext cx="8864290" cy="1446550"/>
          </a:xfrm>
          <a:prstGeom prst="rect">
            <a:avLst/>
          </a:prstGeom>
          <a:noFill/>
          <a:ln>
            <a:noFill/>
          </a:ln>
        </p:spPr>
        <p:txBody>
          <a:bodyPr wrap="square" rtlCol="0">
            <a:spAutoFit/>
          </a:bodyPr>
          <a:lstStyle/>
          <a:p>
            <a:pPr algn="just">
              <a:spcAft>
                <a:spcPts val="600"/>
              </a:spcAft>
            </a:pPr>
            <a:r>
              <a:rPr lang="es-ES" sz="2200" dirty="0"/>
              <a:t>En el ejemplo insertamos un audio usando el atributo </a:t>
            </a:r>
            <a:r>
              <a:rPr lang="es-ES" sz="2200" dirty="0" err="1"/>
              <a:t>src</a:t>
            </a:r>
            <a:r>
              <a:rPr lang="es-ES" sz="2200" dirty="0"/>
              <a:t>, mientras indicamos al navegador que provea controles para que el usuario maneje su reproducción. Para hacer que los controles estén disponibles, estableceremos el atributo booleano </a:t>
            </a:r>
            <a:r>
              <a:rPr lang="es-ES" sz="2200" b="1" dirty="0" err="1"/>
              <a:t>controls</a:t>
            </a:r>
            <a:r>
              <a:rPr lang="es-ES" sz="2200" dirty="0"/>
              <a:t>.</a:t>
            </a:r>
          </a:p>
        </p:txBody>
      </p:sp>
    </p:spTree>
    <p:extLst>
      <p:ext uri="{BB962C8B-B14F-4D97-AF65-F5344CB8AC3E}">
        <p14:creationId xmlns:p14="http://schemas.microsoft.com/office/powerpoint/2010/main" val="1942464791"/>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s-ES" dirty="0">
                <a:solidFill>
                  <a:schemeClr val="bg1">
                    <a:lumMod val="95000"/>
                  </a:schemeClr>
                </a:solidFill>
                <a:effectLst>
                  <a:outerShdw blurRad="50800" dist="38100" dir="10800000" algn="r" rotWithShape="0">
                    <a:prstClr val="black">
                      <a:alpha val="40000"/>
                    </a:prstClr>
                  </a:outerShdw>
                </a:effectLst>
              </a:rPr>
              <a:t>AUDIO</a:t>
            </a:r>
          </a:p>
        </p:txBody>
      </p:sp>
      <p:sp>
        <p:nvSpPr>
          <p:cNvPr id="11" name="CuadroTexto 10">
            <a:extLst>
              <a:ext uri="{FF2B5EF4-FFF2-40B4-BE49-F238E27FC236}">
                <a16:creationId xmlns:a16="http://schemas.microsoft.com/office/drawing/2014/main" id="{7ECF4020-5A6C-4735-B68F-D6B7B4A8C99B}"/>
              </a:ext>
            </a:extLst>
          </p:cNvPr>
          <p:cNvSpPr txBox="1"/>
          <p:nvPr/>
        </p:nvSpPr>
        <p:spPr>
          <a:xfrm>
            <a:off x="2373776" y="285580"/>
            <a:ext cx="8784976" cy="461665"/>
          </a:xfrm>
          <a:prstGeom prst="rect">
            <a:avLst/>
          </a:prstGeom>
          <a:noFill/>
        </p:spPr>
        <p:txBody>
          <a:bodyPr wrap="square" rtlCol="0">
            <a:spAutoFit/>
          </a:bodyPr>
          <a:lstStyle/>
          <a:p>
            <a:pPr algn="ctr"/>
            <a:r>
              <a:rPr lang="es-ES" sz="2400" b="1" dirty="0"/>
              <a:t>&lt;audio&gt;&lt;/audio&gt;</a:t>
            </a:r>
          </a:p>
        </p:txBody>
      </p:sp>
      <p:sp>
        <p:nvSpPr>
          <p:cNvPr id="14" name="CuadroTexto 13">
            <a:extLst>
              <a:ext uri="{FF2B5EF4-FFF2-40B4-BE49-F238E27FC236}">
                <a16:creationId xmlns:a16="http://schemas.microsoft.com/office/drawing/2014/main" id="{A09B7189-BE4B-4E24-8265-D88C8BDDD678}"/>
              </a:ext>
            </a:extLst>
          </p:cNvPr>
          <p:cNvSpPr txBox="1"/>
          <p:nvPr/>
        </p:nvSpPr>
        <p:spPr>
          <a:xfrm>
            <a:off x="3035660" y="836712"/>
            <a:ext cx="7488832" cy="1200329"/>
          </a:xfrm>
          <a:prstGeom prst="rect">
            <a:avLst/>
          </a:prstGeom>
          <a:solidFill>
            <a:schemeClr val="accent1">
              <a:lumMod val="20000"/>
              <a:lumOff val="80000"/>
              <a:alpha val="94000"/>
            </a:schemeClr>
          </a:solidFill>
          <a:ln>
            <a:solidFill>
              <a:schemeClr val="accent1"/>
            </a:solidFill>
          </a:ln>
        </p:spPr>
        <p:txBody>
          <a:bodyPr wrap="square" rtlCol="0">
            <a:spAutoFit/>
          </a:bodyPr>
          <a:lstStyle/>
          <a:p>
            <a:r>
              <a:rPr lang="es-ES" sz="2400" dirty="0">
                <a:solidFill>
                  <a:srgbClr val="000088"/>
                </a:solidFill>
                <a:latin typeface="Calibri" panose="020F0502020204030204" pitchFamily="34" charset="0"/>
                <a:cs typeface="Calibri" panose="020F0502020204030204" pitchFamily="34" charset="0"/>
              </a:rPr>
              <a:t>&lt;audio</a:t>
            </a:r>
            <a:r>
              <a:rPr lang="es-ES" sz="2400" dirty="0">
                <a:solidFill>
                  <a:srgbClr val="660066"/>
                </a:solidFill>
                <a:latin typeface="Calibri" panose="020F0502020204030204" pitchFamily="34" charset="0"/>
                <a:cs typeface="Calibri" panose="020F0502020204030204" pitchFamily="34" charset="0"/>
              </a:rPr>
              <a:t> </a:t>
            </a:r>
            <a:r>
              <a:rPr lang="es-ES" sz="2400" dirty="0" err="1">
                <a:solidFill>
                  <a:srgbClr val="660066"/>
                </a:solidFill>
                <a:latin typeface="Calibri" panose="020F0502020204030204" pitchFamily="34" charset="0"/>
                <a:cs typeface="Calibri" panose="020F0502020204030204" pitchFamily="34" charset="0"/>
              </a:rPr>
              <a:t>controls</a:t>
            </a:r>
            <a:r>
              <a:rPr lang="es-ES" sz="2400" dirty="0">
                <a:solidFill>
                  <a:srgbClr val="660066"/>
                </a:solidFill>
                <a:latin typeface="Calibri" panose="020F0502020204030204" pitchFamily="34" charset="0"/>
                <a:cs typeface="Calibri" panose="020F0502020204030204" pitchFamily="34" charset="0"/>
              </a:rPr>
              <a:t>&gt;</a:t>
            </a:r>
            <a:r>
              <a:rPr lang="es-ES" sz="2400" dirty="0">
                <a:solidFill>
                  <a:srgbClr val="000000"/>
                </a:solidFill>
                <a:latin typeface="Calibri" panose="020F0502020204030204" pitchFamily="34" charset="0"/>
                <a:cs typeface="Calibri" panose="020F0502020204030204" pitchFamily="34" charset="0"/>
              </a:rPr>
              <a:t> </a:t>
            </a:r>
            <a:r>
              <a:rPr lang="es-ES" sz="2400" dirty="0">
                <a:solidFill>
                  <a:srgbClr val="000088"/>
                </a:solidFill>
                <a:latin typeface="Calibri" panose="020F0502020204030204" pitchFamily="34" charset="0"/>
                <a:cs typeface="Calibri" panose="020F0502020204030204" pitchFamily="34" charset="0"/>
              </a:rPr>
              <a:t>&lt;</a:t>
            </a:r>
            <a:r>
              <a:rPr lang="es-ES" sz="2400" dirty="0" err="1">
                <a:solidFill>
                  <a:srgbClr val="000088"/>
                </a:solidFill>
                <a:latin typeface="Calibri" panose="020F0502020204030204" pitchFamily="34" charset="0"/>
                <a:cs typeface="Calibri" panose="020F0502020204030204" pitchFamily="34" charset="0"/>
              </a:rPr>
              <a:t>source</a:t>
            </a:r>
            <a:r>
              <a:rPr lang="es-ES" sz="2400" dirty="0">
                <a:solidFill>
                  <a:srgbClr val="660066"/>
                </a:solidFill>
                <a:latin typeface="Calibri" panose="020F0502020204030204" pitchFamily="34" charset="0"/>
                <a:cs typeface="Calibri" panose="020F0502020204030204" pitchFamily="34" charset="0"/>
              </a:rPr>
              <a:t> </a:t>
            </a:r>
            <a:r>
              <a:rPr lang="es-ES" sz="2400" dirty="0" err="1">
                <a:solidFill>
                  <a:srgbClr val="660066"/>
                </a:solidFill>
                <a:latin typeface="Calibri" panose="020F0502020204030204" pitchFamily="34" charset="0"/>
                <a:cs typeface="Calibri" panose="020F0502020204030204" pitchFamily="34" charset="0"/>
              </a:rPr>
              <a:t>src</a:t>
            </a:r>
            <a:r>
              <a:rPr lang="es-ES" sz="2400" dirty="0">
                <a:solidFill>
                  <a:srgbClr val="660066"/>
                </a:solidFill>
                <a:latin typeface="Calibri" panose="020F0502020204030204" pitchFamily="34" charset="0"/>
                <a:cs typeface="Calibri" panose="020F0502020204030204" pitchFamily="34" charset="0"/>
              </a:rPr>
              <a:t>=</a:t>
            </a:r>
            <a:r>
              <a:rPr lang="es-ES" sz="2400" dirty="0">
                <a:solidFill>
                  <a:srgbClr val="008800"/>
                </a:solidFill>
                <a:latin typeface="Calibri" panose="020F0502020204030204" pitchFamily="34" charset="0"/>
                <a:cs typeface="Calibri" panose="020F0502020204030204" pitchFamily="34" charset="0"/>
              </a:rPr>
              <a:t>“7.Html_AUDIO.ogg"</a:t>
            </a:r>
            <a:r>
              <a:rPr lang="es-ES" sz="2400" dirty="0">
                <a:solidFill>
                  <a:srgbClr val="660066"/>
                </a:solidFill>
                <a:latin typeface="Calibri" panose="020F0502020204030204" pitchFamily="34" charset="0"/>
                <a:cs typeface="Calibri" panose="020F0502020204030204" pitchFamily="34" charset="0"/>
              </a:rPr>
              <a:t> </a:t>
            </a:r>
            <a:r>
              <a:rPr lang="es-ES" sz="2400" dirty="0" err="1">
                <a:solidFill>
                  <a:srgbClr val="660066"/>
                </a:solidFill>
                <a:latin typeface="Calibri" panose="020F0502020204030204" pitchFamily="34" charset="0"/>
                <a:cs typeface="Calibri" panose="020F0502020204030204" pitchFamily="34" charset="0"/>
              </a:rPr>
              <a:t>type</a:t>
            </a:r>
            <a:r>
              <a:rPr lang="es-ES" sz="2400" dirty="0">
                <a:solidFill>
                  <a:srgbClr val="660066"/>
                </a:solidFill>
                <a:latin typeface="Calibri" panose="020F0502020204030204" pitchFamily="34" charset="0"/>
                <a:cs typeface="Calibri" panose="020F0502020204030204" pitchFamily="34" charset="0"/>
              </a:rPr>
              <a:t>=</a:t>
            </a:r>
            <a:r>
              <a:rPr lang="es-ES" sz="2400" dirty="0">
                <a:solidFill>
                  <a:srgbClr val="008800"/>
                </a:solidFill>
                <a:latin typeface="Calibri" panose="020F0502020204030204" pitchFamily="34" charset="0"/>
                <a:cs typeface="Calibri" panose="020F0502020204030204" pitchFamily="34" charset="0"/>
              </a:rPr>
              <a:t>"audio/</a:t>
            </a:r>
            <a:r>
              <a:rPr lang="es-ES" sz="2400" dirty="0" err="1">
                <a:solidFill>
                  <a:srgbClr val="008800"/>
                </a:solidFill>
                <a:latin typeface="Calibri" panose="020F0502020204030204" pitchFamily="34" charset="0"/>
                <a:cs typeface="Calibri" panose="020F0502020204030204" pitchFamily="34" charset="0"/>
              </a:rPr>
              <a:t>ogg</a:t>
            </a:r>
            <a:r>
              <a:rPr lang="es-ES" sz="2400" dirty="0">
                <a:solidFill>
                  <a:srgbClr val="008800"/>
                </a:solidFill>
                <a:latin typeface="Calibri" panose="020F0502020204030204" pitchFamily="34" charset="0"/>
                <a:cs typeface="Calibri" panose="020F0502020204030204" pitchFamily="34" charset="0"/>
              </a:rPr>
              <a:t>"</a:t>
            </a:r>
            <a:r>
              <a:rPr lang="es-ES" sz="2400" dirty="0">
                <a:solidFill>
                  <a:srgbClr val="000088"/>
                </a:solidFill>
                <a:latin typeface="Calibri" panose="020F0502020204030204" pitchFamily="34" charset="0"/>
                <a:cs typeface="Calibri" panose="020F0502020204030204" pitchFamily="34" charset="0"/>
              </a:rPr>
              <a:t>&gt;</a:t>
            </a:r>
            <a:r>
              <a:rPr lang="es-ES" sz="2400" dirty="0">
                <a:solidFill>
                  <a:srgbClr val="000000"/>
                </a:solidFill>
                <a:latin typeface="Calibri" panose="020F0502020204030204" pitchFamily="34" charset="0"/>
                <a:cs typeface="Calibri" panose="020F0502020204030204" pitchFamily="34" charset="0"/>
              </a:rPr>
              <a:t> </a:t>
            </a:r>
            <a:r>
              <a:rPr lang="es-ES" sz="2400" dirty="0">
                <a:solidFill>
                  <a:srgbClr val="000088"/>
                </a:solidFill>
                <a:latin typeface="Calibri" panose="020F0502020204030204" pitchFamily="34" charset="0"/>
                <a:cs typeface="Calibri" panose="020F0502020204030204" pitchFamily="34" charset="0"/>
              </a:rPr>
              <a:t>&lt;</a:t>
            </a:r>
            <a:r>
              <a:rPr lang="es-ES" sz="2400" dirty="0" err="1">
                <a:solidFill>
                  <a:srgbClr val="000088"/>
                </a:solidFill>
                <a:latin typeface="Calibri" panose="020F0502020204030204" pitchFamily="34" charset="0"/>
                <a:cs typeface="Calibri" panose="020F0502020204030204" pitchFamily="34" charset="0"/>
              </a:rPr>
              <a:t>source</a:t>
            </a:r>
            <a:r>
              <a:rPr lang="es-ES" sz="2400" dirty="0">
                <a:solidFill>
                  <a:srgbClr val="660066"/>
                </a:solidFill>
                <a:latin typeface="Calibri" panose="020F0502020204030204" pitchFamily="34" charset="0"/>
                <a:cs typeface="Calibri" panose="020F0502020204030204" pitchFamily="34" charset="0"/>
              </a:rPr>
              <a:t> </a:t>
            </a:r>
            <a:r>
              <a:rPr lang="es-ES" sz="2400" dirty="0" err="1">
                <a:solidFill>
                  <a:srgbClr val="660066"/>
                </a:solidFill>
                <a:latin typeface="Calibri" panose="020F0502020204030204" pitchFamily="34" charset="0"/>
                <a:cs typeface="Calibri" panose="020F0502020204030204" pitchFamily="34" charset="0"/>
              </a:rPr>
              <a:t>src</a:t>
            </a:r>
            <a:r>
              <a:rPr lang="es-ES" sz="2400" dirty="0">
                <a:solidFill>
                  <a:srgbClr val="660066"/>
                </a:solidFill>
                <a:latin typeface="Calibri" panose="020F0502020204030204" pitchFamily="34" charset="0"/>
                <a:cs typeface="Calibri" panose="020F0502020204030204" pitchFamily="34" charset="0"/>
              </a:rPr>
              <a:t>=</a:t>
            </a:r>
            <a:r>
              <a:rPr lang="es-ES" sz="2400" dirty="0">
                <a:solidFill>
                  <a:srgbClr val="008800"/>
                </a:solidFill>
                <a:latin typeface="Calibri" panose="020F0502020204030204" pitchFamily="34" charset="0"/>
                <a:cs typeface="Calibri" panose="020F0502020204030204" pitchFamily="34" charset="0"/>
              </a:rPr>
              <a:t>" 7.Html_AUDIO.mp3"</a:t>
            </a:r>
            <a:r>
              <a:rPr lang="es-ES" sz="2400" dirty="0">
                <a:solidFill>
                  <a:srgbClr val="660066"/>
                </a:solidFill>
                <a:latin typeface="Calibri" panose="020F0502020204030204" pitchFamily="34" charset="0"/>
                <a:cs typeface="Calibri" panose="020F0502020204030204" pitchFamily="34" charset="0"/>
              </a:rPr>
              <a:t> </a:t>
            </a:r>
            <a:r>
              <a:rPr lang="es-ES" sz="2400" dirty="0" err="1">
                <a:solidFill>
                  <a:srgbClr val="660066"/>
                </a:solidFill>
                <a:latin typeface="Calibri" panose="020F0502020204030204" pitchFamily="34" charset="0"/>
                <a:cs typeface="Calibri" panose="020F0502020204030204" pitchFamily="34" charset="0"/>
              </a:rPr>
              <a:t>type</a:t>
            </a:r>
            <a:r>
              <a:rPr lang="es-ES" sz="2400" dirty="0">
                <a:solidFill>
                  <a:srgbClr val="660066"/>
                </a:solidFill>
                <a:latin typeface="Calibri" panose="020F0502020204030204" pitchFamily="34" charset="0"/>
                <a:cs typeface="Calibri" panose="020F0502020204030204" pitchFamily="34" charset="0"/>
              </a:rPr>
              <a:t>=</a:t>
            </a:r>
            <a:r>
              <a:rPr lang="es-ES" sz="2400" dirty="0">
                <a:solidFill>
                  <a:srgbClr val="008800"/>
                </a:solidFill>
                <a:latin typeface="Calibri" panose="020F0502020204030204" pitchFamily="34" charset="0"/>
                <a:cs typeface="Calibri" panose="020F0502020204030204" pitchFamily="34" charset="0"/>
              </a:rPr>
              <a:t>"audio/</a:t>
            </a:r>
            <a:r>
              <a:rPr lang="es-ES" sz="2400" dirty="0" err="1">
                <a:solidFill>
                  <a:srgbClr val="008800"/>
                </a:solidFill>
                <a:latin typeface="Calibri" panose="020F0502020204030204" pitchFamily="34" charset="0"/>
                <a:cs typeface="Calibri" panose="020F0502020204030204" pitchFamily="34" charset="0"/>
              </a:rPr>
              <a:t>mpeg</a:t>
            </a:r>
            <a:r>
              <a:rPr lang="es-ES" sz="2400" dirty="0">
                <a:solidFill>
                  <a:srgbClr val="008800"/>
                </a:solidFill>
                <a:latin typeface="Calibri" panose="020F0502020204030204" pitchFamily="34" charset="0"/>
                <a:cs typeface="Calibri" panose="020F0502020204030204" pitchFamily="34" charset="0"/>
              </a:rPr>
              <a:t>"</a:t>
            </a:r>
            <a:r>
              <a:rPr lang="es-ES" sz="2400" dirty="0">
                <a:solidFill>
                  <a:srgbClr val="000088"/>
                </a:solidFill>
                <a:latin typeface="Calibri" panose="020F0502020204030204" pitchFamily="34" charset="0"/>
                <a:cs typeface="Calibri" panose="020F0502020204030204" pitchFamily="34" charset="0"/>
              </a:rPr>
              <a:t>&gt;</a:t>
            </a:r>
            <a:r>
              <a:rPr lang="es-ES" sz="2400" dirty="0">
                <a:solidFill>
                  <a:srgbClr val="000000"/>
                </a:solidFill>
                <a:latin typeface="Calibri" panose="020F0502020204030204" pitchFamily="34" charset="0"/>
                <a:cs typeface="Calibri" panose="020F0502020204030204" pitchFamily="34" charset="0"/>
              </a:rPr>
              <a:t> </a:t>
            </a:r>
            <a:r>
              <a:rPr lang="es-ES" sz="2400" dirty="0">
                <a:solidFill>
                  <a:srgbClr val="000088"/>
                </a:solidFill>
                <a:latin typeface="Calibri" panose="020F0502020204030204" pitchFamily="34" charset="0"/>
                <a:cs typeface="Calibri" panose="020F0502020204030204" pitchFamily="34" charset="0"/>
              </a:rPr>
              <a:t>&lt;/audio&gt;</a:t>
            </a:r>
            <a:endParaRPr lang="es-ES" sz="2400" dirty="0">
              <a:solidFill>
                <a:srgbClr val="808080"/>
              </a:solidFill>
              <a:latin typeface="Calibri" panose="020F0502020204030204" pitchFamily="34" charset="0"/>
              <a:cs typeface="Calibri" panose="020F0502020204030204" pitchFamily="34" charset="0"/>
            </a:endParaRPr>
          </a:p>
        </p:txBody>
      </p:sp>
      <p:grpSp>
        <p:nvGrpSpPr>
          <p:cNvPr id="10" name="Grupo 9">
            <a:extLst>
              <a:ext uri="{FF2B5EF4-FFF2-40B4-BE49-F238E27FC236}">
                <a16:creationId xmlns:a16="http://schemas.microsoft.com/office/drawing/2014/main" id="{D182A9AB-58C3-46AD-AF2E-0698DBF97FE6}"/>
              </a:ext>
            </a:extLst>
          </p:cNvPr>
          <p:cNvGrpSpPr/>
          <p:nvPr/>
        </p:nvGrpSpPr>
        <p:grpSpPr>
          <a:xfrm>
            <a:off x="9768408" y="6201792"/>
            <a:ext cx="1512168" cy="539576"/>
            <a:chOff x="7356648" y="6201792"/>
            <a:chExt cx="1512168" cy="539576"/>
          </a:xfrm>
        </p:grpSpPr>
        <p:sp>
          <p:nvSpPr>
            <p:cNvPr id="13" name="Flecha derecha 6">
              <a:extLst>
                <a:ext uri="{FF2B5EF4-FFF2-40B4-BE49-F238E27FC236}">
                  <a16:creationId xmlns:a16="http://schemas.microsoft.com/office/drawing/2014/main" id="{D8AA49BF-ED06-4425-B011-E7A62870FA6A}"/>
                </a:ext>
              </a:extLst>
            </p:cNvPr>
            <p:cNvSpPr/>
            <p:nvPr/>
          </p:nvSpPr>
          <p:spPr>
            <a:xfrm>
              <a:off x="7356648" y="6201792"/>
              <a:ext cx="1512168" cy="539576"/>
            </a:xfrm>
            <a:prstGeom prst="rightArrow">
              <a:avLst>
                <a:gd name="adj1" fmla="val 50000"/>
                <a:gd name="adj2" fmla="val 106489"/>
              </a:avLst>
            </a:prstGeom>
            <a:solidFill>
              <a:schemeClr val="accent2">
                <a:lumMod val="60000"/>
                <a:lumOff val="4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5" name="CuadroTexto 14">
              <a:hlinkClick r:id="rId2" action="ppaction://hlinksldjump"/>
              <a:extLst>
                <a:ext uri="{FF2B5EF4-FFF2-40B4-BE49-F238E27FC236}">
                  <a16:creationId xmlns:a16="http://schemas.microsoft.com/office/drawing/2014/main" id="{A92A2A69-FF34-4315-ABAF-2C648E114450}"/>
                </a:ext>
              </a:extLst>
            </p:cNvPr>
            <p:cNvSpPr txBox="1"/>
            <p:nvPr/>
          </p:nvSpPr>
          <p:spPr>
            <a:xfrm>
              <a:off x="7464660" y="6286914"/>
              <a:ext cx="1296144" cy="369332"/>
            </a:xfrm>
            <a:prstGeom prst="rect">
              <a:avLst/>
            </a:prstGeom>
            <a:noFill/>
          </p:spPr>
          <p:txBody>
            <a:bodyPr wrap="square" rtlCol="0">
              <a:spAutoFit/>
            </a:bodyPr>
            <a:lstStyle/>
            <a:p>
              <a:r>
                <a:rPr lang="es-ES" dirty="0">
                  <a:solidFill>
                    <a:schemeClr val="tx1">
                      <a:lumMod val="65000"/>
                      <a:lumOff val="35000"/>
                    </a:schemeClr>
                  </a:solidFill>
                </a:rPr>
                <a:t>Continua…</a:t>
              </a:r>
            </a:p>
          </p:txBody>
        </p:sp>
      </p:grpSp>
      <p:sp>
        <p:nvSpPr>
          <p:cNvPr id="17" name="CuadroTexto 16">
            <a:extLst>
              <a:ext uri="{FF2B5EF4-FFF2-40B4-BE49-F238E27FC236}">
                <a16:creationId xmlns:a16="http://schemas.microsoft.com/office/drawing/2014/main" id="{87C5DF40-2EDB-4107-A932-367C24895761}"/>
              </a:ext>
            </a:extLst>
          </p:cNvPr>
          <p:cNvSpPr txBox="1"/>
          <p:nvPr/>
        </p:nvSpPr>
        <p:spPr>
          <a:xfrm>
            <a:off x="2274322" y="4005064"/>
            <a:ext cx="8991112" cy="1631216"/>
          </a:xfrm>
          <a:prstGeom prst="rect">
            <a:avLst/>
          </a:prstGeom>
          <a:solidFill>
            <a:schemeClr val="accent2">
              <a:lumMod val="40000"/>
              <a:lumOff val="60000"/>
            </a:schemeClr>
          </a:solidFill>
          <a:ln>
            <a:noFill/>
          </a:ln>
        </p:spPr>
        <p:txBody>
          <a:bodyPr wrap="square" rtlCol="0">
            <a:spAutoFit/>
          </a:bodyPr>
          <a:lstStyle/>
          <a:p>
            <a:pPr algn="just">
              <a:lnSpc>
                <a:spcPts val="2400"/>
              </a:lnSpc>
            </a:pPr>
            <a:r>
              <a:rPr lang="es-ES" sz="2000" dirty="0"/>
              <a:t>El elemento &lt;</a:t>
            </a:r>
            <a:r>
              <a:rPr lang="es-ES" sz="2000" dirty="0" err="1"/>
              <a:t>track</a:t>
            </a:r>
            <a:r>
              <a:rPr lang="es-ES" sz="2000" dirty="0"/>
              <a:t>&gt; ha sido diseñado para proveer subtítulos, títulos, descripciones, capítulos o metadatos para video and audio, pero al ser relativamente nuevo, no es completamente soportado por los navegadores.</a:t>
            </a:r>
          </a:p>
          <a:p>
            <a:pPr algn="just">
              <a:lnSpc>
                <a:spcPts val="2400"/>
              </a:lnSpc>
            </a:pPr>
            <a:r>
              <a:rPr lang="es-ES" sz="2000" dirty="0"/>
              <a:t>Nota que los títulos y subtítulos vienen en un formato especial de archivo, que en este caso es </a:t>
            </a:r>
            <a:r>
              <a:rPr lang="es-ES" sz="2000" dirty="0" err="1"/>
              <a:t>WebVTT</a:t>
            </a:r>
            <a:r>
              <a:rPr lang="es-ES" sz="2000" dirty="0"/>
              <a:t>, aunque existen otros.</a:t>
            </a:r>
          </a:p>
        </p:txBody>
      </p:sp>
      <p:sp>
        <p:nvSpPr>
          <p:cNvPr id="12" name="CuadroTexto 11">
            <a:extLst>
              <a:ext uri="{FF2B5EF4-FFF2-40B4-BE49-F238E27FC236}">
                <a16:creationId xmlns:a16="http://schemas.microsoft.com/office/drawing/2014/main" id="{1190AA5D-0C02-496B-B49D-AF4C5997F3F2}"/>
              </a:ext>
            </a:extLst>
          </p:cNvPr>
          <p:cNvSpPr txBox="1"/>
          <p:nvPr/>
        </p:nvSpPr>
        <p:spPr>
          <a:xfrm>
            <a:off x="2274322" y="2321004"/>
            <a:ext cx="8864290" cy="1107996"/>
          </a:xfrm>
          <a:prstGeom prst="rect">
            <a:avLst/>
          </a:prstGeom>
          <a:noFill/>
          <a:ln>
            <a:noFill/>
          </a:ln>
        </p:spPr>
        <p:txBody>
          <a:bodyPr wrap="square" rtlCol="0">
            <a:spAutoFit/>
          </a:bodyPr>
          <a:lstStyle/>
          <a:p>
            <a:pPr algn="just">
              <a:spcAft>
                <a:spcPts val="600"/>
              </a:spcAft>
            </a:pPr>
            <a:r>
              <a:rPr lang="es-ES" sz="2200" dirty="0"/>
              <a:t>Para los navegadores que soportan al elemento audio, no hace falta proveer más que dos formatos (MP3 y Ogg) para hacer que el audio sea reproducido correctamente en todos los navegadores.</a:t>
            </a:r>
          </a:p>
        </p:txBody>
      </p:sp>
    </p:spTree>
    <p:extLst>
      <p:ext uri="{BB962C8B-B14F-4D97-AF65-F5344CB8AC3E}">
        <p14:creationId xmlns:p14="http://schemas.microsoft.com/office/powerpoint/2010/main" val="383663390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s-ES" dirty="0">
                <a:solidFill>
                  <a:schemeClr val="bg1">
                    <a:lumMod val="95000"/>
                  </a:schemeClr>
                </a:solidFill>
                <a:effectLst>
                  <a:outerShdw blurRad="50800" dist="38100" dir="10800000" algn="r" rotWithShape="0">
                    <a:prstClr val="black">
                      <a:alpha val="40000"/>
                    </a:prstClr>
                  </a:outerShdw>
                </a:effectLst>
              </a:rPr>
              <a:t>AUDIO</a:t>
            </a:r>
          </a:p>
        </p:txBody>
      </p:sp>
      <p:sp>
        <p:nvSpPr>
          <p:cNvPr id="11" name="CuadroTexto 10">
            <a:extLst>
              <a:ext uri="{FF2B5EF4-FFF2-40B4-BE49-F238E27FC236}">
                <a16:creationId xmlns:a16="http://schemas.microsoft.com/office/drawing/2014/main" id="{7ECF4020-5A6C-4735-B68F-D6B7B4A8C99B}"/>
              </a:ext>
            </a:extLst>
          </p:cNvPr>
          <p:cNvSpPr txBox="1"/>
          <p:nvPr/>
        </p:nvSpPr>
        <p:spPr>
          <a:xfrm>
            <a:off x="2373776" y="285580"/>
            <a:ext cx="8784976" cy="461665"/>
          </a:xfrm>
          <a:prstGeom prst="rect">
            <a:avLst/>
          </a:prstGeom>
          <a:noFill/>
        </p:spPr>
        <p:txBody>
          <a:bodyPr wrap="square" rtlCol="0">
            <a:spAutoFit/>
          </a:bodyPr>
          <a:lstStyle/>
          <a:p>
            <a:pPr algn="ctr"/>
            <a:r>
              <a:rPr lang="es-ES" sz="2400" b="1" dirty="0"/>
              <a:t>&lt;audio&gt;&lt;/audio&gt;</a:t>
            </a:r>
          </a:p>
        </p:txBody>
      </p:sp>
      <p:sp>
        <p:nvSpPr>
          <p:cNvPr id="14" name="CuadroTexto 13">
            <a:extLst>
              <a:ext uri="{FF2B5EF4-FFF2-40B4-BE49-F238E27FC236}">
                <a16:creationId xmlns:a16="http://schemas.microsoft.com/office/drawing/2014/main" id="{A09B7189-BE4B-4E24-8265-D88C8BDDD678}"/>
              </a:ext>
            </a:extLst>
          </p:cNvPr>
          <p:cNvSpPr txBox="1"/>
          <p:nvPr/>
        </p:nvSpPr>
        <p:spPr>
          <a:xfrm>
            <a:off x="3035660" y="836712"/>
            <a:ext cx="7488832" cy="1938992"/>
          </a:xfrm>
          <a:prstGeom prst="rect">
            <a:avLst/>
          </a:prstGeom>
          <a:solidFill>
            <a:schemeClr val="accent1">
              <a:lumMod val="20000"/>
              <a:lumOff val="80000"/>
              <a:alpha val="94000"/>
            </a:schemeClr>
          </a:solidFill>
          <a:ln>
            <a:solidFill>
              <a:schemeClr val="accent1"/>
            </a:solidFill>
          </a:ln>
        </p:spPr>
        <p:txBody>
          <a:bodyPr wrap="square" rtlCol="0">
            <a:spAutoFit/>
          </a:bodyPr>
          <a:lstStyle/>
          <a:p>
            <a:r>
              <a:rPr lang="es-ES" sz="2000" dirty="0">
                <a:solidFill>
                  <a:srgbClr val="000088"/>
                </a:solidFill>
                <a:latin typeface="+mj-lt"/>
                <a:cs typeface="Calibri" panose="020F0502020204030204" pitchFamily="34" charset="0"/>
              </a:rPr>
              <a:t>&lt;audio</a:t>
            </a:r>
            <a:r>
              <a:rPr lang="es-ES" sz="2000" dirty="0">
                <a:solidFill>
                  <a:srgbClr val="660066"/>
                </a:solidFill>
                <a:latin typeface="+mj-lt"/>
                <a:cs typeface="Calibri" panose="020F0502020204030204" pitchFamily="34" charset="0"/>
              </a:rPr>
              <a:t> </a:t>
            </a:r>
            <a:r>
              <a:rPr lang="es-ES" sz="2000" dirty="0" err="1">
                <a:solidFill>
                  <a:srgbClr val="660066"/>
                </a:solidFill>
                <a:latin typeface="+mj-lt"/>
                <a:cs typeface="Calibri" panose="020F0502020204030204" pitchFamily="34" charset="0"/>
              </a:rPr>
              <a:t>controls</a:t>
            </a:r>
            <a:r>
              <a:rPr lang="es-ES" sz="2000" dirty="0">
                <a:solidFill>
                  <a:srgbClr val="660066"/>
                </a:solidFill>
                <a:latin typeface="+mj-lt"/>
                <a:cs typeface="Calibri" panose="020F0502020204030204" pitchFamily="34" charset="0"/>
              </a:rPr>
              <a:t>&gt;</a:t>
            </a:r>
            <a:r>
              <a:rPr lang="es-ES" sz="2000" dirty="0">
                <a:solidFill>
                  <a:srgbClr val="000000"/>
                </a:solidFill>
                <a:latin typeface="+mj-lt"/>
                <a:cs typeface="Calibri" panose="020F0502020204030204" pitchFamily="34" charset="0"/>
              </a:rPr>
              <a:t> </a:t>
            </a:r>
            <a:r>
              <a:rPr lang="es-ES" sz="2000" dirty="0">
                <a:solidFill>
                  <a:srgbClr val="000088"/>
                </a:solidFill>
                <a:latin typeface="+mj-lt"/>
                <a:cs typeface="Calibri" panose="020F0502020204030204" pitchFamily="34" charset="0"/>
              </a:rPr>
              <a:t>&lt;</a:t>
            </a:r>
            <a:r>
              <a:rPr lang="es-ES" sz="2000" dirty="0" err="1">
                <a:solidFill>
                  <a:srgbClr val="000088"/>
                </a:solidFill>
                <a:latin typeface="+mj-lt"/>
                <a:cs typeface="Calibri" panose="020F0502020204030204" pitchFamily="34" charset="0"/>
              </a:rPr>
              <a:t>source</a:t>
            </a:r>
            <a:r>
              <a:rPr lang="es-ES" sz="2000" dirty="0">
                <a:solidFill>
                  <a:srgbClr val="660066"/>
                </a:solidFill>
                <a:latin typeface="+mj-lt"/>
                <a:cs typeface="Calibri" panose="020F0502020204030204" pitchFamily="34" charset="0"/>
              </a:rPr>
              <a:t> </a:t>
            </a:r>
            <a:r>
              <a:rPr lang="es-ES" sz="2000" dirty="0" err="1">
                <a:solidFill>
                  <a:srgbClr val="660066"/>
                </a:solidFill>
                <a:latin typeface="+mj-lt"/>
                <a:cs typeface="Calibri" panose="020F0502020204030204" pitchFamily="34" charset="0"/>
              </a:rPr>
              <a:t>src</a:t>
            </a:r>
            <a:r>
              <a:rPr lang="es-ES" sz="2000" dirty="0">
                <a:solidFill>
                  <a:srgbClr val="660066"/>
                </a:solidFill>
                <a:latin typeface="+mj-lt"/>
                <a:cs typeface="Calibri" panose="020F0502020204030204" pitchFamily="34" charset="0"/>
              </a:rPr>
              <a:t>=</a:t>
            </a:r>
            <a:r>
              <a:rPr lang="es-ES" sz="2000" dirty="0">
                <a:solidFill>
                  <a:srgbClr val="008800"/>
                </a:solidFill>
                <a:latin typeface="+mj-lt"/>
                <a:cs typeface="Calibri" panose="020F0502020204030204" pitchFamily="34" charset="0"/>
              </a:rPr>
              <a:t>“7.HTML_AUDIO.ogg"</a:t>
            </a:r>
            <a:r>
              <a:rPr lang="es-ES" sz="2000" dirty="0">
                <a:solidFill>
                  <a:srgbClr val="660066"/>
                </a:solidFill>
                <a:latin typeface="+mj-lt"/>
                <a:cs typeface="Calibri" panose="020F0502020204030204" pitchFamily="34" charset="0"/>
              </a:rPr>
              <a:t> </a:t>
            </a:r>
            <a:r>
              <a:rPr lang="es-ES" sz="2000" dirty="0" err="1">
                <a:solidFill>
                  <a:srgbClr val="660066"/>
                </a:solidFill>
                <a:latin typeface="+mj-lt"/>
                <a:cs typeface="Calibri" panose="020F0502020204030204" pitchFamily="34" charset="0"/>
              </a:rPr>
              <a:t>type</a:t>
            </a:r>
            <a:r>
              <a:rPr lang="es-ES" sz="2000" dirty="0">
                <a:solidFill>
                  <a:srgbClr val="660066"/>
                </a:solidFill>
                <a:latin typeface="+mj-lt"/>
                <a:cs typeface="Calibri" panose="020F0502020204030204" pitchFamily="34" charset="0"/>
              </a:rPr>
              <a:t>=</a:t>
            </a:r>
            <a:r>
              <a:rPr lang="es-ES" sz="2000" dirty="0">
                <a:solidFill>
                  <a:srgbClr val="008800"/>
                </a:solidFill>
                <a:latin typeface="+mj-lt"/>
                <a:cs typeface="Calibri" panose="020F0502020204030204" pitchFamily="34" charset="0"/>
              </a:rPr>
              <a:t>"audio/</a:t>
            </a:r>
            <a:r>
              <a:rPr lang="es-ES" sz="2000" dirty="0" err="1">
                <a:solidFill>
                  <a:srgbClr val="008800"/>
                </a:solidFill>
                <a:latin typeface="+mj-lt"/>
                <a:cs typeface="Calibri" panose="020F0502020204030204" pitchFamily="34" charset="0"/>
              </a:rPr>
              <a:t>ogg</a:t>
            </a:r>
            <a:r>
              <a:rPr lang="es-ES" sz="2000" dirty="0">
                <a:solidFill>
                  <a:srgbClr val="008800"/>
                </a:solidFill>
                <a:latin typeface="+mj-lt"/>
                <a:cs typeface="Calibri" panose="020F0502020204030204" pitchFamily="34" charset="0"/>
              </a:rPr>
              <a:t>"</a:t>
            </a:r>
            <a:r>
              <a:rPr lang="es-ES" sz="2000" dirty="0">
                <a:solidFill>
                  <a:srgbClr val="000088"/>
                </a:solidFill>
                <a:latin typeface="+mj-lt"/>
                <a:cs typeface="Calibri" panose="020F0502020204030204" pitchFamily="34" charset="0"/>
              </a:rPr>
              <a:t>&gt;</a:t>
            </a:r>
            <a:r>
              <a:rPr lang="es-ES" sz="2000" dirty="0">
                <a:solidFill>
                  <a:srgbClr val="000000"/>
                </a:solidFill>
                <a:latin typeface="+mj-lt"/>
                <a:cs typeface="Calibri" panose="020F0502020204030204" pitchFamily="34" charset="0"/>
              </a:rPr>
              <a:t> </a:t>
            </a:r>
            <a:r>
              <a:rPr lang="es-ES" sz="2000" dirty="0">
                <a:solidFill>
                  <a:srgbClr val="000088"/>
                </a:solidFill>
                <a:latin typeface="+mj-lt"/>
                <a:cs typeface="Calibri" panose="020F0502020204030204" pitchFamily="34" charset="0"/>
              </a:rPr>
              <a:t>&lt;</a:t>
            </a:r>
            <a:r>
              <a:rPr lang="es-ES" sz="2000" dirty="0" err="1">
                <a:solidFill>
                  <a:srgbClr val="000088"/>
                </a:solidFill>
                <a:latin typeface="+mj-lt"/>
                <a:cs typeface="Calibri" panose="020F0502020204030204" pitchFamily="34" charset="0"/>
              </a:rPr>
              <a:t>source</a:t>
            </a:r>
            <a:r>
              <a:rPr lang="es-ES" sz="2000" dirty="0">
                <a:solidFill>
                  <a:srgbClr val="660066"/>
                </a:solidFill>
                <a:latin typeface="+mj-lt"/>
                <a:cs typeface="Calibri" panose="020F0502020204030204" pitchFamily="34" charset="0"/>
              </a:rPr>
              <a:t> </a:t>
            </a:r>
            <a:r>
              <a:rPr lang="es-ES" sz="2000" dirty="0" err="1">
                <a:solidFill>
                  <a:srgbClr val="660066"/>
                </a:solidFill>
                <a:latin typeface="+mj-lt"/>
                <a:cs typeface="Calibri" panose="020F0502020204030204" pitchFamily="34" charset="0"/>
              </a:rPr>
              <a:t>src</a:t>
            </a:r>
            <a:r>
              <a:rPr lang="es-ES" sz="2000" dirty="0">
                <a:solidFill>
                  <a:srgbClr val="660066"/>
                </a:solidFill>
                <a:latin typeface="+mj-lt"/>
                <a:cs typeface="Calibri" panose="020F0502020204030204" pitchFamily="34" charset="0"/>
              </a:rPr>
              <a:t>=</a:t>
            </a:r>
            <a:r>
              <a:rPr lang="es-ES" sz="2000" dirty="0">
                <a:solidFill>
                  <a:srgbClr val="008800"/>
                </a:solidFill>
                <a:latin typeface="+mj-lt"/>
                <a:cs typeface="Calibri" panose="020F0502020204030204" pitchFamily="34" charset="0"/>
              </a:rPr>
              <a:t>"7.HTML_AUDIO.mp3"</a:t>
            </a:r>
            <a:r>
              <a:rPr lang="es-ES" sz="2000" dirty="0">
                <a:solidFill>
                  <a:srgbClr val="660066"/>
                </a:solidFill>
                <a:latin typeface="+mj-lt"/>
                <a:cs typeface="Calibri" panose="020F0502020204030204" pitchFamily="34" charset="0"/>
              </a:rPr>
              <a:t> </a:t>
            </a:r>
            <a:r>
              <a:rPr lang="es-ES" sz="2000" dirty="0" err="1">
                <a:solidFill>
                  <a:srgbClr val="660066"/>
                </a:solidFill>
                <a:latin typeface="+mj-lt"/>
                <a:cs typeface="Calibri" panose="020F0502020204030204" pitchFamily="34" charset="0"/>
              </a:rPr>
              <a:t>type</a:t>
            </a:r>
            <a:r>
              <a:rPr lang="es-ES" sz="2000" dirty="0">
                <a:solidFill>
                  <a:srgbClr val="660066"/>
                </a:solidFill>
                <a:latin typeface="+mj-lt"/>
                <a:cs typeface="Calibri" panose="020F0502020204030204" pitchFamily="34" charset="0"/>
              </a:rPr>
              <a:t>=</a:t>
            </a:r>
            <a:r>
              <a:rPr lang="es-ES" sz="2000" dirty="0">
                <a:solidFill>
                  <a:srgbClr val="008800"/>
                </a:solidFill>
                <a:latin typeface="+mj-lt"/>
                <a:cs typeface="Calibri" panose="020F0502020204030204" pitchFamily="34" charset="0"/>
              </a:rPr>
              <a:t>"audio/</a:t>
            </a:r>
            <a:r>
              <a:rPr lang="es-ES" sz="2000" dirty="0" err="1">
                <a:solidFill>
                  <a:srgbClr val="008800"/>
                </a:solidFill>
                <a:latin typeface="+mj-lt"/>
                <a:cs typeface="Calibri" panose="020F0502020204030204" pitchFamily="34" charset="0"/>
              </a:rPr>
              <a:t>mpeg</a:t>
            </a:r>
            <a:r>
              <a:rPr lang="es-ES" sz="2000" dirty="0">
                <a:solidFill>
                  <a:srgbClr val="008800"/>
                </a:solidFill>
                <a:latin typeface="+mj-lt"/>
                <a:cs typeface="Calibri" panose="020F0502020204030204" pitchFamily="34" charset="0"/>
              </a:rPr>
              <a:t>"</a:t>
            </a:r>
            <a:r>
              <a:rPr lang="es-ES" sz="2000" dirty="0">
                <a:solidFill>
                  <a:srgbClr val="000088"/>
                </a:solidFill>
                <a:latin typeface="+mj-lt"/>
                <a:cs typeface="Calibri" panose="020F0502020204030204" pitchFamily="34" charset="0"/>
              </a:rPr>
              <a:t>&gt;</a:t>
            </a:r>
            <a:r>
              <a:rPr lang="es-ES" sz="2000" dirty="0">
                <a:solidFill>
                  <a:srgbClr val="000000"/>
                </a:solidFill>
                <a:latin typeface="+mj-lt"/>
                <a:cs typeface="Calibri" panose="020F0502020204030204" pitchFamily="34" charset="0"/>
              </a:rPr>
              <a:t> </a:t>
            </a:r>
          </a:p>
          <a:p>
            <a:r>
              <a:rPr lang="es-ES" sz="2000" dirty="0">
                <a:solidFill>
                  <a:srgbClr val="000088"/>
                </a:solidFill>
                <a:latin typeface="+mj-lt"/>
                <a:cs typeface="Calibri" panose="020F0502020204030204" pitchFamily="34" charset="0"/>
              </a:rPr>
              <a:t>&lt;</a:t>
            </a:r>
            <a:r>
              <a:rPr lang="es-ES" sz="2000" dirty="0" err="1">
                <a:solidFill>
                  <a:srgbClr val="000088"/>
                </a:solidFill>
                <a:latin typeface="+mj-lt"/>
                <a:cs typeface="Calibri" panose="020F0502020204030204" pitchFamily="34" charset="0"/>
              </a:rPr>
              <a:t>track</a:t>
            </a:r>
            <a:r>
              <a:rPr lang="es-ES" sz="2000" dirty="0">
                <a:solidFill>
                  <a:srgbClr val="660066"/>
                </a:solidFill>
                <a:latin typeface="+mj-lt"/>
                <a:cs typeface="Calibri" panose="020F0502020204030204" pitchFamily="34" charset="0"/>
              </a:rPr>
              <a:t> </a:t>
            </a:r>
            <a:r>
              <a:rPr lang="es-ES" sz="2000" dirty="0" err="1">
                <a:solidFill>
                  <a:srgbClr val="660066"/>
                </a:solidFill>
                <a:latin typeface="+mj-lt"/>
                <a:cs typeface="Calibri" panose="020F0502020204030204" pitchFamily="34" charset="0"/>
              </a:rPr>
              <a:t>kind</a:t>
            </a:r>
            <a:r>
              <a:rPr lang="es-ES" sz="2000" dirty="0">
                <a:solidFill>
                  <a:srgbClr val="660066"/>
                </a:solidFill>
                <a:latin typeface="+mj-lt"/>
                <a:cs typeface="Calibri" panose="020F0502020204030204" pitchFamily="34" charset="0"/>
              </a:rPr>
              <a:t>=</a:t>
            </a:r>
            <a:r>
              <a:rPr lang="es-ES" sz="2000" dirty="0">
                <a:solidFill>
                  <a:srgbClr val="008800"/>
                </a:solidFill>
                <a:latin typeface="+mj-lt"/>
                <a:cs typeface="Calibri" panose="020F0502020204030204" pitchFamily="34" charset="0"/>
              </a:rPr>
              <a:t>"</a:t>
            </a:r>
            <a:r>
              <a:rPr lang="es-ES" sz="2000" dirty="0" err="1">
                <a:solidFill>
                  <a:srgbClr val="008800"/>
                </a:solidFill>
                <a:latin typeface="+mj-lt"/>
                <a:cs typeface="Calibri" panose="020F0502020204030204" pitchFamily="34" charset="0"/>
              </a:rPr>
              <a:t>captions</a:t>
            </a:r>
            <a:r>
              <a:rPr lang="es-ES" sz="2000" dirty="0">
                <a:solidFill>
                  <a:srgbClr val="008800"/>
                </a:solidFill>
                <a:latin typeface="+mj-lt"/>
                <a:cs typeface="Calibri" panose="020F0502020204030204" pitchFamily="34" charset="0"/>
              </a:rPr>
              <a:t>"</a:t>
            </a:r>
            <a:r>
              <a:rPr lang="es-ES" sz="2000" dirty="0">
                <a:solidFill>
                  <a:srgbClr val="660066"/>
                </a:solidFill>
                <a:latin typeface="+mj-lt"/>
                <a:cs typeface="Calibri" panose="020F0502020204030204" pitchFamily="34" charset="0"/>
              </a:rPr>
              <a:t> </a:t>
            </a:r>
            <a:r>
              <a:rPr lang="es-ES" sz="2000" dirty="0" err="1">
                <a:solidFill>
                  <a:srgbClr val="660066"/>
                </a:solidFill>
                <a:latin typeface="+mj-lt"/>
                <a:cs typeface="Calibri" panose="020F0502020204030204" pitchFamily="34" charset="0"/>
              </a:rPr>
              <a:t>label</a:t>
            </a:r>
            <a:r>
              <a:rPr lang="es-ES" sz="2000" dirty="0">
                <a:solidFill>
                  <a:srgbClr val="660066"/>
                </a:solidFill>
                <a:latin typeface="+mj-lt"/>
                <a:cs typeface="Calibri" panose="020F0502020204030204" pitchFamily="34" charset="0"/>
              </a:rPr>
              <a:t>=</a:t>
            </a:r>
            <a:r>
              <a:rPr lang="es-ES" sz="2000" dirty="0">
                <a:solidFill>
                  <a:srgbClr val="008800"/>
                </a:solidFill>
                <a:latin typeface="+mj-lt"/>
                <a:cs typeface="Calibri" panose="020F0502020204030204" pitchFamily="34" charset="0"/>
              </a:rPr>
              <a:t>"</a:t>
            </a:r>
            <a:r>
              <a:rPr lang="es-ES" sz="2000" dirty="0" err="1">
                <a:solidFill>
                  <a:srgbClr val="008800"/>
                </a:solidFill>
                <a:latin typeface="+mj-lt"/>
                <a:cs typeface="Calibri" panose="020F0502020204030204" pitchFamily="34" charset="0"/>
              </a:rPr>
              <a:t>Captions</a:t>
            </a:r>
            <a:r>
              <a:rPr lang="es-ES" sz="2000" dirty="0">
                <a:solidFill>
                  <a:srgbClr val="008800"/>
                </a:solidFill>
                <a:latin typeface="+mj-lt"/>
                <a:cs typeface="Calibri" panose="020F0502020204030204" pitchFamily="34" charset="0"/>
              </a:rPr>
              <a:t>"</a:t>
            </a:r>
            <a:r>
              <a:rPr lang="es-ES" sz="2000" dirty="0">
                <a:solidFill>
                  <a:srgbClr val="660066"/>
                </a:solidFill>
                <a:latin typeface="+mj-lt"/>
                <a:cs typeface="Calibri" panose="020F0502020204030204" pitchFamily="34" charset="0"/>
              </a:rPr>
              <a:t> </a:t>
            </a:r>
            <a:r>
              <a:rPr lang="es-ES" sz="2000" dirty="0" err="1">
                <a:solidFill>
                  <a:srgbClr val="660066"/>
                </a:solidFill>
                <a:latin typeface="+mj-lt"/>
                <a:cs typeface="Calibri" panose="020F0502020204030204" pitchFamily="34" charset="0"/>
              </a:rPr>
              <a:t>src</a:t>
            </a:r>
            <a:r>
              <a:rPr lang="es-ES" sz="2000" dirty="0">
                <a:solidFill>
                  <a:srgbClr val="660066"/>
                </a:solidFill>
                <a:latin typeface="+mj-lt"/>
                <a:cs typeface="Calibri" panose="020F0502020204030204" pitchFamily="34" charset="0"/>
              </a:rPr>
              <a:t>=</a:t>
            </a:r>
            <a:r>
              <a:rPr lang="es-ES" sz="2000" dirty="0">
                <a:solidFill>
                  <a:srgbClr val="008800"/>
                </a:solidFill>
                <a:latin typeface="+mj-lt"/>
                <a:cs typeface="Calibri" panose="020F0502020204030204" pitchFamily="34" charset="0"/>
              </a:rPr>
              <a:t>"7.HTML_AUDIO.vtt"</a:t>
            </a:r>
            <a:r>
              <a:rPr lang="es-ES" sz="2000" dirty="0">
                <a:solidFill>
                  <a:srgbClr val="660066"/>
                </a:solidFill>
                <a:latin typeface="+mj-lt"/>
                <a:cs typeface="Calibri" panose="020F0502020204030204" pitchFamily="34" charset="0"/>
              </a:rPr>
              <a:t> </a:t>
            </a:r>
            <a:r>
              <a:rPr lang="es-ES" sz="2000" dirty="0" err="1">
                <a:solidFill>
                  <a:srgbClr val="660066"/>
                </a:solidFill>
                <a:latin typeface="+mj-lt"/>
                <a:cs typeface="Calibri" panose="020F0502020204030204" pitchFamily="34" charset="0"/>
              </a:rPr>
              <a:t>srclang</a:t>
            </a:r>
            <a:r>
              <a:rPr lang="es-ES" sz="2000" dirty="0">
                <a:solidFill>
                  <a:srgbClr val="660066"/>
                </a:solidFill>
                <a:latin typeface="+mj-lt"/>
                <a:cs typeface="Calibri" panose="020F0502020204030204" pitchFamily="34" charset="0"/>
              </a:rPr>
              <a:t>=</a:t>
            </a:r>
            <a:r>
              <a:rPr lang="es-ES" sz="2000" dirty="0">
                <a:solidFill>
                  <a:srgbClr val="008800"/>
                </a:solidFill>
                <a:latin typeface="+mj-lt"/>
                <a:cs typeface="Calibri" panose="020F0502020204030204" pitchFamily="34" charset="0"/>
              </a:rPr>
              <a:t>"</a:t>
            </a:r>
            <a:r>
              <a:rPr lang="es-ES" sz="2000" dirty="0" err="1">
                <a:solidFill>
                  <a:srgbClr val="008800"/>
                </a:solidFill>
                <a:latin typeface="+mj-lt"/>
                <a:cs typeface="Calibri" panose="020F0502020204030204" pitchFamily="34" charset="0"/>
              </a:rPr>
              <a:t>ee</a:t>
            </a:r>
            <a:r>
              <a:rPr lang="es-ES" sz="2000" dirty="0">
                <a:solidFill>
                  <a:srgbClr val="008800"/>
                </a:solidFill>
                <a:latin typeface="+mj-lt"/>
                <a:cs typeface="Calibri" panose="020F0502020204030204" pitchFamily="34" charset="0"/>
              </a:rPr>
              <a:t>"</a:t>
            </a:r>
            <a:r>
              <a:rPr lang="es-ES" sz="2000" dirty="0">
                <a:solidFill>
                  <a:srgbClr val="000088"/>
                </a:solidFill>
                <a:latin typeface="+mj-lt"/>
                <a:cs typeface="Calibri" panose="020F0502020204030204" pitchFamily="34" charset="0"/>
              </a:rPr>
              <a:t>&gt;&lt;/</a:t>
            </a:r>
            <a:r>
              <a:rPr lang="es-ES" sz="2000" dirty="0" err="1">
                <a:solidFill>
                  <a:srgbClr val="000088"/>
                </a:solidFill>
                <a:latin typeface="+mj-lt"/>
                <a:cs typeface="Calibri" panose="020F0502020204030204" pitchFamily="34" charset="0"/>
              </a:rPr>
              <a:t>track</a:t>
            </a:r>
            <a:r>
              <a:rPr lang="es-ES" sz="2000" dirty="0">
                <a:solidFill>
                  <a:srgbClr val="000088"/>
                </a:solidFill>
                <a:latin typeface="+mj-lt"/>
                <a:cs typeface="Calibri" panose="020F0502020204030204" pitchFamily="34" charset="0"/>
              </a:rPr>
              <a:t>&gt;</a:t>
            </a:r>
            <a:r>
              <a:rPr lang="es-ES" sz="2000" dirty="0">
                <a:solidFill>
                  <a:srgbClr val="000000"/>
                </a:solidFill>
                <a:latin typeface="+mj-lt"/>
                <a:cs typeface="Calibri" panose="020F0502020204030204" pitchFamily="34" charset="0"/>
              </a:rPr>
              <a:t> </a:t>
            </a:r>
          </a:p>
          <a:p>
            <a:r>
              <a:rPr lang="es-ES" sz="2000" dirty="0">
                <a:solidFill>
                  <a:srgbClr val="000088"/>
                </a:solidFill>
                <a:latin typeface="+mj-lt"/>
                <a:cs typeface="Calibri" panose="020F0502020204030204" pitchFamily="34" charset="0"/>
              </a:rPr>
              <a:t>&lt;/audio&gt;</a:t>
            </a:r>
            <a:endParaRPr lang="es-ES" sz="2000" dirty="0">
              <a:solidFill>
                <a:srgbClr val="808080"/>
              </a:solidFill>
              <a:latin typeface="+mj-lt"/>
              <a:cs typeface="Calibri" panose="020F0502020204030204" pitchFamily="34" charset="0"/>
            </a:endParaRPr>
          </a:p>
        </p:txBody>
      </p:sp>
      <p:grpSp>
        <p:nvGrpSpPr>
          <p:cNvPr id="10" name="Grupo 9">
            <a:extLst>
              <a:ext uri="{FF2B5EF4-FFF2-40B4-BE49-F238E27FC236}">
                <a16:creationId xmlns:a16="http://schemas.microsoft.com/office/drawing/2014/main" id="{D182A9AB-58C3-46AD-AF2E-0698DBF97FE6}"/>
              </a:ext>
            </a:extLst>
          </p:cNvPr>
          <p:cNvGrpSpPr/>
          <p:nvPr/>
        </p:nvGrpSpPr>
        <p:grpSpPr>
          <a:xfrm>
            <a:off x="9768408" y="6201792"/>
            <a:ext cx="1512168" cy="539576"/>
            <a:chOff x="7356648" y="6201792"/>
            <a:chExt cx="1512168" cy="539576"/>
          </a:xfrm>
        </p:grpSpPr>
        <p:sp>
          <p:nvSpPr>
            <p:cNvPr id="13" name="Flecha derecha 6">
              <a:extLst>
                <a:ext uri="{FF2B5EF4-FFF2-40B4-BE49-F238E27FC236}">
                  <a16:creationId xmlns:a16="http://schemas.microsoft.com/office/drawing/2014/main" id="{D8AA49BF-ED06-4425-B011-E7A62870FA6A}"/>
                </a:ext>
              </a:extLst>
            </p:cNvPr>
            <p:cNvSpPr/>
            <p:nvPr/>
          </p:nvSpPr>
          <p:spPr>
            <a:xfrm>
              <a:off x="7356648" y="6201792"/>
              <a:ext cx="1512168" cy="539576"/>
            </a:xfrm>
            <a:prstGeom prst="rightArrow">
              <a:avLst>
                <a:gd name="adj1" fmla="val 50000"/>
                <a:gd name="adj2" fmla="val 106489"/>
              </a:avLst>
            </a:prstGeom>
            <a:solidFill>
              <a:schemeClr val="accent2">
                <a:lumMod val="60000"/>
                <a:lumOff val="40000"/>
              </a:schemeClr>
            </a:solidFill>
            <a:ln>
              <a:solidFill>
                <a:schemeClr val="accent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ES"/>
            </a:p>
          </p:txBody>
        </p:sp>
        <p:sp>
          <p:nvSpPr>
            <p:cNvPr id="15" name="CuadroTexto 14">
              <a:hlinkClick r:id="rId2" action="ppaction://hlinksldjump"/>
              <a:extLst>
                <a:ext uri="{FF2B5EF4-FFF2-40B4-BE49-F238E27FC236}">
                  <a16:creationId xmlns:a16="http://schemas.microsoft.com/office/drawing/2014/main" id="{A92A2A69-FF34-4315-ABAF-2C648E114450}"/>
                </a:ext>
              </a:extLst>
            </p:cNvPr>
            <p:cNvSpPr txBox="1"/>
            <p:nvPr/>
          </p:nvSpPr>
          <p:spPr>
            <a:xfrm>
              <a:off x="7464660" y="6286914"/>
              <a:ext cx="1296144" cy="369332"/>
            </a:xfrm>
            <a:prstGeom prst="rect">
              <a:avLst/>
            </a:prstGeom>
            <a:noFill/>
          </p:spPr>
          <p:txBody>
            <a:bodyPr wrap="square" rtlCol="0">
              <a:spAutoFit/>
            </a:bodyPr>
            <a:lstStyle/>
            <a:p>
              <a:r>
                <a:rPr lang="es-ES" dirty="0">
                  <a:solidFill>
                    <a:schemeClr val="tx1">
                      <a:lumMod val="65000"/>
                      <a:lumOff val="35000"/>
                    </a:schemeClr>
                  </a:solidFill>
                </a:rPr>
                <a:t>Continua…</a:t>
              </a:r>
            </a:p>
          </p:txBody>
        </p:sp>
      </p:grpSp>
      <p:sp>
        <p:nvSpPr>
          <p:cNvPr id="12" name="CuadroTexto 11">
            <a:extLst>
              <a:ext uri="{FF2B5EF4-FFF2-40B4-BE49-F238E27FC236}">
                <a16:creationId xmlns:a16="http://schemas.microsoft.com/office/drawing/2014/main" id="{1190AA5D-0C02-496B-B49D-AF4C5997F3F2}"/>
              </a:ext>
            </a:extLst>
          </p:cNvPr>
          <p:cNvSpPr txBox="1"/>
          <p:nvPr/>
        </p:nvSpPr>
        <p:spPr>
          <a:xfrm>
            <a:off x="2135560" y="3557724"/>
            <a:ext cx="8864290" cy="1862048"/>
          </a:xfrm>
          <a:prstGeom prst="rect">
            <a:avLst/>
          </a:prstGeom>
          <a:noFill/>
          <a:ln>
            <a:noFill/>
          </a:ln>
        </p:spPr>
        <p:txBody>
          <a:bodyPr wrap="square" rtlCol="0">
            <a:spAutoFit/>
          </a:bodyPr>
          <a:lstStyle/>
          <a:p>
            <a:pPr algn="just">
              <a:spcAft>
                <a:spcPts val="600"/>
              </a:spcAft>
            </a:pPr>
            <a:r>
              <a:rPr lang="es-ES" sz="2200" dirty="0"/>
              <a:t>Este ejemplo muestra un audio con subtítulos. </a:t>
            </a:r>
          </a:p>
          <a:p>
            <a:pPr algn="just">
              <a:spcAft>
                <a:spcPts val="600"/>
              </a:spcAft>
            </a:pPr>
            <a:r>
              <a:rPr lang="es-ES" sz="2200" dirty="0" err="1"/>
              <a:t>Captions</a:t>
            </a:r>
            <a:r>
              <a:rPr lang="es-ES" sz="2200" dirty="0"/>
              <a:t>: información relevante de audio para ayudar a los usuario que no pueden escuchar apropiadamente el recurso, como cuando el usuario es sordo, cuando el recurse se encuentra silenciado o cuando el ruido del ambiente es elevado.</a:t>
            </a:r>
          </a:p>
        </p:txBody>
      </p:sp>
    </p:spTree>
    <p:extLst>
      <p:ext uri="{BB962C8B-B14F-4D97-AF65-F5344CB8AC3E}">
        <p14:creationId xmlns:p14="http://schemas.microsoft.com/office/powerpoint/2010/main" val="369160773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3 Grupo"/>
          <p:cNvGrpSpPr/>
          <p:nvPr/>
        </p:nvGrpSpPr>
        <p:grpSpPr>
          <a:xfrm>
            <a:off x="-24680" y="0"/>
            <a:ext cx="1547664" cy="6858000"/>
            <a:chOff x="0" y="0"/>
            <a:chExt cx="1547664" cy="6858000"/>
          </a:xfrm>
        </p:grpSpPr>
        <p:sp>
          <p:nvSpPr>
            <p:cNvPr id="5" name="4 Rectángulo"/>
            <p:cNvSpPr/>
            <p:nvPr/>
          </p:nvSpPr>
          <p:spPr>
            <a:xfrm>
              <a:off x="0" y="0"/>
              <a:ext cx="1152128" cy="6858000"/>
            </a:xfrm>
            <a:prstGeom prst="rect">
              <a:avLst/>
            </a:prstGeom>
            <a:solidFill>
              <a:schemeClr val="accent2">
                <a:lumMod val="50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Rectángulo"/>
            <p:cNvSpPr/>
            <p:nvPr/>
          </p:nvSpPr>
          <p:spPr>
            <a:xfrm>
              <a:off x="395536" y="0"/>
              <a:ext cx="1152128" cy="6858000"/>
            </a:xfrm>
            <a:prstGeom prst="rect">
              <a:avLst/>
            </a:prstGeom>
            <a:solidFill>
              <a:schemeClr val="accent2">
                <a:lumMod val="75000"/>
              </a:schemeClr>
            </a:solidFill>
            <a:ln>
              <a:solidFill>
                <a:schemeClr val="accent2">
                  <a:lumMod val="50000"/>
                </a:schemeClr>
              </a:solidFill>
            </a:ln>
            <a:effectLst>
              <a:outerShdw blurRad="304800" dist="139700" dir="2700000" algn="ctr" rotWithShape="0">
                <a:schemeClr val="tx1">
                  <a:lumMod val="50000"/>
                  <a:lumOff val="50000"/>
                  <a:alpha val="6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27" name="Título 26"/>
          <p:cNvSpPr>
            <a:spLocks noGrp="1"/>
          </p:cNvSpPr>
          <p:nvPr>
            <p:ph type="title"/>
          </p:nvPr>
        </p:nvSpPr>
        <p:spPr>
          <a:xfrm rot="16200000">
            <a:off x="-2482826" y="2857500"/>
            <a:ext cx="6858000" cy="1143000"/>
          </a:xfrm>
        </p:spPr>
        <p:txBody>
          <a:bodyPr>
            <a:normAutofit/>
          </a:bodyPr>
          <a:lstStyle/>
          <a:p>
            <a:r>
              <a:rPr lang="es-ES" dirty="0">
                <a:solidFill>
                  <a:schemeClr val="bg1">
                    <a:lumMod val="95000"/>
                  </a:schemeClr>
                </a:solidFill>
                <a:effectLst>
                  <a:outerShdw blurRad="50800" dist="38100" dir="10800000" algn="r" rotWithShape="0">
                    <a:prstClr val="black">
                      <a:alpha val="40000"/>
                    </a:prstClr>
                  </a:outerShdw>
                </a:effectLst>
              </a:rPr>
              <a:t>AUDIO</a:t>
            </a:r>
          </a:p>
        </p:txBody>
      </p:sp>
      <p:sp>
        <p:nvSpPr>
          <p:cNvPr id="11" name="CuadroTexto 10">
            <a:extLst>
              <a:ext uri="{FF2B5EF4-FFF2-40B4-BE49-F238E27FC236}">
                <a16:creationId xmlns:a16="http://schemas.microsoft.com/office/drawing/2014/main" id="{7ECF4020-5A6C-4735-B68F-D6B7B4A8C99B}"/>
              </a:ext>
            </a:extLst>
          </p:cNvPr>
          <p:cNvSpPr txBox="1"/>
          <p:nvPr/>
        </p:nvSpPr>
        <p:spPr>
          <a:xfrm>
            <a:off x="2373776" y="285580"/>
            <a:ext cx="8784976" cy="461665"/>
          </a:xfrm>
          <a:prstGeom prst="rect">
            <a:avLst/>
          </a:prstGeom>
          <a:noFill/>
        </p:spPr>
        <p:txBody>
          <a:bodyPr wrap="square" rtlCol="0">
            <a:spAutoFit/>
          </a:bodyPr>
          <a:lstStyle/>
          <a:p>
            <a:pPr algn="ctr"/>
            <a:r>
              <a:rPr lang="es-ES" sz="2400" b="1" dirty="0">
                <a:latin typeface="+mj-lt"/>
              </a:rPr>
              <a:t>Atributos adicionales</a:t>
            </a:r>
          </a:p>
        </p:txBody>
      </p:sp>
      <p:pic>
        <p:nvPicPr>
          <p:cNvPr id="12" name="Imagen 11">
            <a:hlinkClick r:id="rId2" action="ppaction://hlinksldjump"/>
            <a:extLst>
              <a:ext uri="{FF2B5EF4-FFF2-40B4-BE49-F238E27FC236}">
                <a16:creationId xmlns:a16="http://schemas.microsoft.com/office/drawing/2014/main" id="{1C94CE01-6E47-4093-A47A-83978923D244}"/>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273667" y="6021288"/>
            <a:ext cx="650250" cy="650250"/>
          </a:xfrm>
          <a:prstGeom prst="rect">
            <a:avLst/>
          </a:prstGeom>
        </p:spPr>
      </p:pic>
      <p:sp>
        <p:nvSpPr>
          <p:cNvPr id="9" name="CuadroTexto 8">
            <a:extLst>
              <a:ext uri="{FF2B5EF4-FFF2-40B4-BE49-F238E27FC236}">
                <a16:creationId xmlns:a16="http://schemas.microsoft.com/office/drawing/2014/main" id="{7A732DE8-8596-4E00-B049-235C07EC13BC}"/>
              </a:ext>
            </a:extLst>
          </p:cNvPr>
          <p:cNvSpPr txBox="1"/>
          <p:nvPr/>
        </p:nvSpPr>
        <p:spPr>
          <a:xfrm>
            <a:off x="3143672" y="2175001"/>
            <a:ext cx="7488832" cy="400110"/>
          </a:xfrm>
          <a:prstGeom prst="rect">
            <a:avLst/>
          </a:prstGeom>
          <a:solidFill>
            <a:schemeClr val="accent1">
              <a:lumMod val="20000"/>
              <a:lumOff val="80000"/>
              <a:alpha val="94000"/>
            </a:schemeClr>
          </a:solidFill>
          <a:ln>
            <a:solidFill>
              <a:schemeClr val="accent1"/>
            </a:solidFill>
          </a:ln>
        </p:spPr>
        <p:txBody>
          <a:bodyPr wrap="square" rtlCol="0">
            <a:spAutoFit/>
          </a:bodyPr>
          <a:lstStyle/>
          <a:p>
            <a:r>
              <a:rPr lang="en-US" sz="2000" dirty="0">
                <a:solidFill>
                  <a:srgbClr val="000088"/>
                </a:solidFill>
                <a:latin typeface="Calibri" panose="020F0502020204030204" pitchFamily="34" charset="0"/>
                <a:cs typeface="Calibri" panose="020F0502020204030204" pitchFamily="34" charset="0"/>
              </a:rPr>
              <a:t>&lt;audio</a:t>
            </a:r>
            <a:r>
              <a:rPr lang="en-US" sz="2000" dirty="0">
                <a:solidFill>
                  <a:srgbClr val="660066"/>
                </a:solidFill>
                <a:latin typeface="Calibri" panose="020F0502020204030204" pitchFamily="34" charset="0"/>
                <a:cs typeface="Calibri" panose="020F0502020204030204" pitchFamily="34" charset="0"/>
              </a:rPr>
              <a:t> </a:t>
            </a:r>
            <a:r>
              <a:rPr lang="en-US" sz="2000" dirty="0" err="1">
                <a:solidFill>
                  <a:srgbClr val="660066"/>
                </a:solidFill>
                <a:latin typeface="Calibri" panose="020F0502020204030204" pitchFamily="34" charset="0"/>
                <a:cs typeface="Calibri" panose="020F0502020204030204" pitchFamily="34" charset="0"/>
              </a:rPr>
              <a:t>src</a:t>
            </a:r>
            <a:r>
              <a:rPr lang="en-US" sz="2000" dirty="0">
                <a:solidFill>
                  <a:srgbClr val="660066"/>
                </a:solidFill>
                <a:latin typeface="Calibri" panose="020F0502020204030204" pitchFamily="34" charset="0"/>
                <a:cs typeface="Calibri" panose="020F0502020204030204" pitchFamily="34" charset="0"/>
              </a:rPr>
              <a:t>=</a:t>
            </a:r>
            <a:r>
              <a:rPr lang="en-US" sz="2000" dirty="0">
                <a:solidFill>
                  <a:srgbClr val="008800"/>
                </a:solidFill>
                <a:latin typeface="Calibri" panose="020F0502020204030204" pitchFamily="34" charset="0"/>
                <a:cs typeface="Calibri" panose="020F0502020204030204" pitchFamily="34" charset="0"/>
              </a:rPr>
              <a:t>"music.mp3"</a:t>
            </a:r>
            <a:r>
              <a:rPr lang="en-US" sz="2000" dirty="0">
                <a:solidFill>
                  <a:srgbClr val="660066"/>
                </a:solidFill>
                <a:latin typeface="Calibri" panose="020F0502020204030204" pitchFamily="34" charset="0"/>
                <a:cs typeface="Calibri" panose="020F0502020204030204" pitchFamily="34" charset="0"/>
              </a:rPr>
              <a:t> </a:t>
            </a:r>
            <a:r>
              <a:rPr lang="en-US" sz="2000" dirty="0" err="1">
                <a:solidFill>
                  <a:srgbClr val="660066"/>
                </a:solidFill>
                <a:latin typeface="Calibri" panose="020F0502020204030204" pitchFamily="34" charset="0"/>
                <a:cs typeface="Calibri" panose="020F0502020204030204" pitchFamily="34" charset="0"/>
              </a:rPr>
              <a:t>autoplay</a:t>
            </a:r>
            <a:r>
              <a:rPr lang="en-US" sz="2000" dirty="0">
                <a:solidFill>
                  <a:srgbClr val="660066"/>
                </a:solidFill>
                <a:latin typeface="Calibri" panose="020F0502020204030204" pitchFamily="34" charset="0"/>
                <a:cs typeface="Calibri" panose="020F0502020204030204" pitchFamily="34" charset="0"/>
              </a:rPr>
              <a:t>&gt;</a:t>
            </a:r>
            <a:r>
              <a:rPr lang="en-US" sz="2000" dirty="0">
                <a:solidFill>
                  <a:srgbClr val="000088"/>
                </a:solidFill>
                <a:latin typeface="Calibri" panose="020F0502020204030204" pitchFamily="34" charset="0"/>
                <a:cs typeface="Calibri" panose="020F0502020204030204" pitchFamily="34" charset="0"/>
              </a:rPr>
              <a:t>&lt;/audio&gt;</a:t>
            </a:r>
            <a:endParaRPr lang="es-ES" sz="2000" dirty="0">
              <a:solidFill>
                <a:srgbClr val="808080"/>
              </a:solidFill>
              <a:latin typeface="Calibri" panose="020F0502020204030204" pitchFamily="34" charset="0"/>
              <a:cs typeface="Calibri" panose="020F0502020204030204" pitchFamily="34" charset="0"/>
            </a:endParaRPr>
          </a:p>
        </p:txBody>
      </p:sp>
      <p:sp>
        <p:nvSpPr>
          <p:cNvPr id="10" name="CuadroTexto 9">
            <a:extLst>
              <a:ext uri="{FF2B5EF4-FFF2-40B4-BE49-F238E27FC236}">
                <a16:creationId xmlns:a16="http://schemas.microsoft.com/office/drawing/2014/main" id="{5BE29A8A-17B7-41CA-8FFB-FE841AB15B21}"/>
              </a:ext>
            </a:extLst>
          </p:cNvPr>
          <p:cNvSpPr txBox="1"/>
          <p:nvPr/>
        </p:nvSpPr>
        <p:spPr>
          <a:xfrm>
            <a:off x="2294462" y="908720"/>
            <a:ext cx="8864290" cy="1107996"/>
          </a:xfrm>
          <a:prstGeom prst="rect">
            <a:avLst/>
          </a:prstGeom>
          <a:noFill/>
          <a:ln>
            <a:noFill/>
          </a:ln>
        </p:spPr>
        <p:txBody>
          <a:bodyPr wrap="square" rtlCol="0">
            <a:spAutoFit/>
          </a:bodyPr>
          <a:lstStyle/>
          <a:p>
            <a:pPr algn="just">
              <a:spcAft>
                <a:spcPts val="600"/>
              </a:spcAft>
            </a:pPr>
            <a:r>
              <a:rPr lang="es-ES" sz="2200" b="1" dirty="0" err="1"/>
              <a:t>Autoplay</a:t>
            </a:r>
            <a:r>
              <a:rPr lang="es-ES" sz="2200" dirty="0"/>
              <a:t>: Si el atributo toma el valor "</a:t>
            </a:r>
            <a:r>
              <a:rPr lang="es-ES" sz="2200" dirty="0" err="1"/>
              <a:t>autoplay</a:t>
            </a:r>
            <a:r>
              <a:rPr lang="es-ES" sz="2200" dirty="0"/>
              <a:t>" o la cadena vacía (""), o si simplemente está presente (sin valor) la reproducción comienza automáticamente.</a:t>
            </a:r>
          </a:p>
        </p:txBody>
      </p:sp>
      <p:sp>
        <p:nvSpPr>
          <p:cNvPr id="13" name="CuadroTexto 12">
            <a:extLst>
              <a:ext uri="{FF2B5EF4-FFF2-40B4-BE49-F238E27FC236}">
                <a16:creationId xmlns:a16="http://schemas.microsoft.com/office/drawing/2014/main" id="{B45721CB-BCF3-457C-B5FC-6D1964C0D7A1}"/>
              </a:ext>
            </a:extLst>
          </p:cNvPr>
          <p:cNvSpPr txBox="1"/>
          <p:nvPr/>
        </p:nvSpPr>
        <p:spPr>
          <a:xfrm>
            <a:off x="3128786" y="3964994"/>
            <a:ext cx="7488832" cy="400110"/>
          </a:xfrm>
          <a:prstGeom prst="rect">
            <a:avLst/>
          </a:prstGeom>
          <a:solidFill>
            <a:schemeClr val="accent1">
              <a:lumMod val="20000"/>
              <a:lumOff val="80000"/>
              <a:alpha val="94000"/>
            </a:schemeClr>
          </a:solidFill>
          <a:ln>
            <a:solidFill>
              <a:schemeClr val="accent1"/>
            </a:solidFill>
          </a:ln>
        </p:spPr>
        <p:txBody>
          <a:bodyPr wrap="square" rtlCol="0">
            <a:spAutoFit/>
          </a:bodyPr>
          <a:lstStyle/>
          <a:p>
            <a:r>
              <a:rPr lang="en-US" sz="2000" dirty="0">
                <a:solidFill>
                  <a:srgbClr val="000088"/>
                </a:solidFill>
                <a:latin typeface="Calibri" panose="020F0502020204030204" pitchFamily="34" charset="0"/>
                <a:cs typeface="Calibri" panose="020F0502020204030204" pitchFamily="34" charset="0"/>
              </a:rPr>
              <a:t>&lt;audio</a:t>
            </a:r>
            <a:r>
              <a:rPr lang="en-US" sz="2000" dirty="0">
                <a:solidFill>
                  <a:srgbClr val="660066"/>
                </a:solidFill>
                <a:latin typeface="Calibri" panose="020F0502020204030204" pitchFamily="34" charset="0"/>
                <a:cs typeface="Calibri" panose="020F0502020204030204" pitchFamily="34" charset="0"/>
              </a:rPr>
              <a:t> </a:t>
            </a:r>
            <a:r>
              <a:rPr lang="en-US" sz="2000" dirty="0" err="1">
                <a:solidFill>
                  <a:srgbClr val="660066"/>
                </a:solidFill>
                <a:latin typeface="Calibri" panose="020F0502020204030204" pitchFamily="34" charset="0"/>
                <a:cs typeface="Calibri" panose="020F0502020204030204" pitchFamily="34" charset="0"/>
              </a:rPr>
              <a:t>src</a:t>
            </a:r>
            <a:r>
              <a:rPr lang="en-US" sz="2000" dirty="0">
                <a:solidFill>
                  <a:srgbClr val="660066"/>
                </a:solidFill>
                <a:latin typeface="Calibri" panose="020F0502020204030204" pitchFamily="34" charset="0"/>
                <a:cs typeface="Calibri" panose="020F0502020204030204" pitchFamily="34" charset="0"/>
              </a:rPr>
              <a:t>=</a:t>
            </a:r>
            <a:r>
              <a:rPr lang="en-US" sz="2000" dirty="0">
                <a:solidFill>
                  <a:srgbClr val="008800"/>
                </a:solidFill>
                <a:latin typeface="Calibri" panose="020F0502020204030204" pitchFamily="34" charset="0"/>
                <a:cs typeface="Calibri" panose="020F0502020204030204" pitchFamily="34" charset="0"/>
              </a:rPr>
              <a:t>"music.mp3"</a:t>
            </a:r>
            <a:r>
              <a:rPr lang="en-US" sz="2000" dirty="0">
                <a:solidFill>
                  <a:srgbClr val="660066"/>
                </a:solidFill>
                <a:latin typeface="Calibri" panose="020F0502020204030204" pitchFamily="34" charset="0"/>
                <a:cs typeface="Calibri" panose="020F0502020204030204" pitchFamily="34" charset="0"/>
              </a:rPr>
              <a:t> controls loop&gt;</a:t>
            </a:r>
            <a:r>
              <a:rPr lang="en-US" sz="2000" dirty="0">
                <a:solidFill>
                  <a:srgbClr val="000088"/>
                </a:solidFill>
                <a:latin typeface="Calibri" panose="020F0502020204030204" pitchFamily="34" charset="0"/>
                <a:cs typeface="Calibri" panose="020F0502020204030204" pitchFamily="34" charset="0"/>
              </a:rPr>
              <a:t>&lt;/audio&gt;</a:t>
            </a:r>
            <a:endParaRPr lang="es-ES" sz="2000" dirty="0">
              <a:solidFill>
                <a:srgbClr val="808080"/>
              </a:solidFill>
              <a:latin typeface="Calibri" panose="020F0502020204030204" pitchFamily="34" charset="0"/>
              <a:cs typeface="Calibri" panose="020F0502020204030204" pitchFamily="34" charset="0"/>
            </a:endParaRPr>
          </a:p>
        </p:txBody>
      </p:sp>
      <p:sp>
        <p:nvSpPr>
          <p:cNvPr id="15" name="CuadroTexto 14">
            <a:extLst>
              <a:ext uri="{FF2B5EF4-FFF2-40B4-BE49-F238E27FC236}">
                <a16:creationId xmlns:a16="http://schemas.microsoft.com/office/drawing/2014/main" id="{3129109C-1C50-4042-983E-5E9CB2077AA3}"/>
              </a:ext>
            </a:extLst>
          </p:cNvPr>
          <p:cNvSpPr txBox="1"/>
          <p:nvPr/>
        </p:nvSpPr>
        <p:spPr>
          <a:xfrm>
            <a:off x="2279576" y="2698713"/>
            <a:ext cx="8864290" cy="1107996"/>
          </a:xfrm>
          <a:prstGeom prst="rect">
            <a:avLst/>
          </a:prstGeom>
          <a:noFill/>
          <a:ln>
            <a:noFill/>
          </a:ln>
        </p:spPr>
        <p:txBody>
          <a:bodyPr wrap="square" rtlCol="0">
            <a:spAutoFit/>
          </a:bodyPr>
          <a:lstStyle/>
          <a:p>
            <a:pPr algn="just">
              <a:spcAft>
                <a:spcPts val="600"/>
              </a:spcAft>
            </a:pPr>
            <a:r>
              <a:rPr lang="es-ES" sz="2200" b="1" dirty="0" err="1"/>
              <a:t>Loop</a:t>
            </a:r>
            <a:r>
              <a:rPr lang="es-ES" sz="2200" dirty="0"/>
              <a:t>: Si el atributo toma el valor "</a:t>
            </a:r>
            <a:r>
              <a:rPr lang="es-ES" sz="2200" dirty="0" err="1"/>
              <a:t>loop</a:t>
            </a:r>
            <a:r>
              <a:rPr lang="es-ES" sz="2200" dirty="0"/>
              <a:t>" o la cadena vacía (""), o si simplemente está presente (sin valor) la reproducción se repetirá indefinidamente.</a:t>
            </a:r>
          </a:p>
        </p:txBody>
      </p:sp>
      <p:sp>
        <p:nvSpPr>
          <p:cNvPr id="16" name="CuadroTexto 15">
            <a:extLst>
              <a:ext uri="{FF2B5EF4-FFF2-40B4-BE49-F238E27FC236}">
                <a16:creationId xmlns:a16="http://schemas.microsoft.com/office/drawing/2014/main" id="{AC58174F-4AE8-4032-8FDB-0CEF422EB478}"/>
              </a:ext>
            </a:extLst>
          </p:cNvPr>
          <p:cNvSpPr txBox="1"/>
          <p:nvPr/>
        </p:nvSpPr>
        <p:spPr>
          <a:xfrm>
            <a:off x="3128786" y="5693186"/>
            <a:ext cx="7488832" cy="400110"/>
          </a:xfrm>
          <a:prstGeom prst="rect">
            <a:avLst/>
          </a:prstGeom>
          <a:solidFill>
            <a:schemeClr val="accent1">
              <a:lumMod val="20000"/>
              <a:lumOff val="80000"/>
              <a:alpha val="94000"/>
            </a:schemeClr>
          </a:solidFill>
          <a:ln>
            <a:solidFill>
              <a:schemeClr val="accent1"/>
            </a:solidFill>
          </a:ln>
        </p:spPr>
        <p:txBody>
          <a:bodyPr wrap="square" rtlCol="0">
            <a:spAutoFit/>
          </a:bodyPr>
          <a:lstStyle/>
          <a:p>
            <a:r>
              <a:rPr lang="en-US" sz="2000" dirty="0">
                <a:solidFill>
                  <a:srgbClr val="000088"/>
                </a:solidFill>
                <a:latin typeface="Calibri" panose="020F0502020204030204" pitchFamily="34" charset="0"/>
                <a:cs typeface="Calibri" panose="020F0502020204030204" pitchFamily="34" charset="0"/>
              </a:rPr>
              <a:t>&lt;audio</a:t>
            </a:r>
            <a:r>
              <a:rPr lang="en-US" sz="2000" dirty="0">
                <a:solidFill>
                  <a:srgbClr val="660066"/>
                </a:solidFill>
                <a:latin typeface="Calibri" panose="020F0502020204030204" pitchFamily="34" charset="0"/>
                <a:cs typeface="Calibri" panose="020F0502020204030204" pitchFamily="34" charset="0"/>
              </a:rPr>
              <a:t> </a:t>
            </a:r>
            <a:r>
              <a:rPr lang="en-US" sz="2000" dirty="0" err="1">
                <a:solidFill>
                  <a:srgbClr val="660066"/>
                </a:solidFill>
                <a:latin typeface="Calibri" panose="020F0502020204030204" pitchFamily="34" charset="0"/>
                <a:cs typeface="Calibri" panose="020F0502020204030204" pitchFamily="34" charset="0"/>
              </a:rPr>
              <a:t>src</a:t>
            </a:r>
            <a:r>
              <a:rPr lang="en-US" sz="2000" dirty="0">
                <a:solidFill>
                  <a:srgbClr val="660066"/>
                </a:solidFill>
                <a:latin typeface="Calibri" panose="020F0502020204030204" pitchFamily="34" charset="0"/>
                <a:cs typeface="Calibri" panose="020F0502020204030204" pitchFamily="34" charset="0"/>
              </a:rPr>
              <a:t>=</a:t>
            </a:r>
            <a:r>
              <a:rPr lang="en-US" sz="2000" dirty="0">
                <a:solidFill>
                  <a:srgbClr val="008800"/>
                </a:solidFill>
                <a:latin typeface="Calibri" panose="020F0502020204030204" pitchFamily="34" charset="0"/>
                <a:cs typeface="Calibri" panose="020F0502020204030204" pitchFamily="34" charset="0"/>
              </a:rPr>
              <a:t>"music.mp3"</a:t>
            </a:r>
            <a:r>
              <a:rPr lang="en-US" sz="2000" dirty="0">
                <a:solidFill>
                  <a:srgbClr val="660066"/>
                </a:solidFill>
                <a:latin typeface="Calibri" panose="020F0502020204030204" pitchFamily="34" charset="0"/>
                <a:cs typeface="Calibri" panose="020F0502020204030204" pitchFamily="34" charset="0"/>
              </a:rPr>
              <a:t> controls muted&gt;</a:t>
            </a:r>
            <a:r>
              <a:rPr lang="en-US" sz="2000" dirty="0">
                <a:solidFill>
                  <a:srgbClr val="000088"/>
                </a:solidFill>
                <a:latin typeface="Calibri" panose="020F0502020204030204" pitchFamily="34" charset="0"/>
                <a:cs typeface="Calibri" panose="020F0502020204030204" pitchFamily="34" charset="0"/>
              </a:rPr>
              <a:t>&lt;/audio&gt;</a:t>
            </a:r>
            <a:endParaRPr lang="es-ES" sz="2000" dirty="0">
              <a:solidFill>
                <a:srgbClr val="808080"/>
              </a:solidFill>
              <a:latin typeface="Calibri" panose="020F0502020204030204" pitchFamily="34" charset="0"/>
              <a:cs typeface="Calibri" panose="020F0502020204030204" pitchFamily="34" charset="0"/>
            </a:endParaRPr>
          </a:p>
        </p:txBody>
      </p:sp>
      <p:sp>
        <p:nvSpPr>
          <p:cNvPr id="17" name="CuadroTexto 16">
            <a:extLst>
              <a:ext uri="{FF2B5EF4-FFF2-40B4-BE49-F238E27FC236}">
                <a16:creationId xmlns:a16="http://schemas.microsoft.com/office/drawing/2014/main" id="{E2EB621B-9BD0-45C8-B905-9D4641F076EF}"/>
              </a:ext>
            </a:extLst>
          </p:cNvPr>
          <p:cNvSpPr txBox="1"/>
          <p:nvPr/>
        </p:nvSpPr>
        <p:spPr>
          <a:xfrm>
            <a:off x="2279576" y="4426905"/>
            <a:ext cx="8864290" cy="1107996"/>
          </a:xfrm>
          <a:prstGeom prst="rect">
            <a:avLst/>
          </a:prstGeom>
          <a:noFill/>
          <a:ln>
            <a:noFill/>
          </a:ln>
        </p:spPr>
        <p:txBody>
          <a:bodyPr wrap="square" rtlCol="0">
            <a:spAutoFit/>
          </a:bodyPr>
          <a:lstStyle/>
          <a:p>
            <a:pPr algn="just">
              <a:spcAft>
                <a:spcPts val="600"/>
              </a:spcAft>
            </a:pPr>
            <a:r>
              <a:rPr lang="es-ES" sz="2200" b="1" dirty="0" err="1"/>
              <a:t>Muted</a:t>
            </a:r>
            <a:r>
              <a:rPr lang="es-ES" sz="2200" dirty="0"/>
              <a:t>: Si el atributo toma el valor "</a:t>
            </a:r>
            <a:r>
              <a:rPr lang="es-ES" sz="2200" dirty="0" err="1"/>
              <a:t>muted</a:t>
            </a:r>
            <a:r>
              <a:rPr lang="es-ES" sz="2200" dirty="0"/>
              <a:t>" o la cadena vacía (""), o si simplemente está presente (sin valor) la salida de sonido del elemento será silenciada.</a:t>
            </a:r>
          </a:p>
        </p:txBody>
      </p:sp>
    </p:spTree>
    <p:extLst>
      <p:ext uri="{BB962C8B-B14F-4D97-AF65-F5344CB8AC3E}">
        <p14:creationId xmlns:p14="http://schemas.microsoft.com/office/powerpoint/2010/main" val="3661470699"/>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7852</TotalTime>
  <Words>1098</Words>
  <Application>Microsoft Office PowerPoint</Application>
  <PresentationFormat>Panorámica</PresentationFormat>
  <Paragraphs>73</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Segoe UI</vt:lpstr>
      <vt:lpstr>Tema de Office</vt:lpstr>
      <vt:lpstr>HTML MULTIMEDIA E IFRAMES</vt:lpstr>
      <vt:lpstr>ÍNDICE</vt:lpstr>
      <vt:lpstr>AUDIO</vt:lpstr>
      <vt:lpstr>AUDIO</vt:lpstr>
      <vt:lpstr>AUDIO</vt:lpstr>
      <vt:lpstr>AUDIO</vt:lpstr>
      <vt:lpstr>AUDIO</vt:lpstr>
      <vt:lpstr>AUDIO</vt:lpstr>
      <vt:lpstr>AUDIO</vt:lpstr>
      <vt:lpstr>VIDEO</vt:lpstr>
      <vt:lpstr>IFRAMES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Competencias TIC y trabajo en equipo en entornos virtuales</dc:title>
  <dc:creator>Alumno</dc:creator>
  <cp:lastModifiedBy>Ana María Alvarez Veloso</cp:lastModifiedBy>
  <cp:revision>237</cp:revision>
  <dcterms:created xsi:type="dcterms:W3CDTF">2018-01-19T09:27:32Z</dcterms:created>
  <dcterms:modified xsi:type="dcterms:W3CDTF">2025-02-11T19:46:08Z</dcterms:modified>
</cp:coreProperties>
</file>