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326" r:id="rId4"/>
    <p:sldId id="314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707" autoAdjust="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4CC1-64A7-4F06-A5CE-E048F303CF84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122A-B674-4917-A9D0-D45C007175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0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1F9C-3752-4EC7-A0D1-FED6C674728E}" type="datetimeFigureOut">
              <a:rPr lang="es-ES" smtClean="0"/>
              <a:pPr/>
              <a:t>06/02/2022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7528" y="1844824"/>
            <a:ext cx="9577064" cy="2368424"/>
          </a:xfrm>
        </p:spPr>
        <p:txBody>
          <a:bodyPr>
            <a:normAutofit/>
          </a:bodyPr>
          <a:lstStyle/>
          <a:p>
            <a:r>
              <a:rPr lang="es-ES" sz="6700" dirty="0">
                <a:ln w="63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HTML TABLAS</a:t>
            </a:r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547664" cy="6858000"/>
            <a:chOff x="0" y="0"/>
            <a:chExt cx="1547664" cy="6858000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TABLAS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&lt;table&gt;&lt;/table&gt;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957224" y="932802"/>
            <a:ext cx="8037549" cy="16466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Una tabla &lt;table&gt; es un medio de organizar datos en filas &lt;</a:t>
            </a:r>
            <a:r>
              <a:rPr lang="es-ES" sz="2400" dirty="0" err="1"/>
              <a:t>tr</a:t>
            </a:r>
            <a:r>
              <a:rPr lang="es-ES" sz="2400" dirty="0"/>
              <a:t>&gt; y columnas &lt;</a:t>
            </a:r>
            <a:r>
              <a:rPr lang="es-ES" sz="2400" dirty="0" err="1"/>
              <a:t>td</a:t>
            </a:r>
            <a:r>
              <a:rPr lang="es-ES" sz="2400" dirty="0"/>
              <a:t>&gt;. Pueden existir también celtas de cabecera &lt;</a:t>
            </a:r>
            <a:r>
              <a:rPr lang="es-ES" sz="2400" dirty="0" err="1"/>
              <a:t>th</a:t>
            </a:r>
            <a:r>
              <a:rPr lang="es-ES" sz="2400" dirty="0"/>
              <a:t>&gt;.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El siguiente es un ejemplo en su forma más elemental 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02AEB06-A6C2-4AEA-8C23-84D9C5DC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22" y="1412776"/>
            <a:ext cx="806202" cy="8062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C39D2F8-396E-4303-B68D-D27224E121A2}"/>
              </a:ext>
            </a:extLst>
          </p:cNvPr>
          <p:cNvSpPr txBox="1"/>
          <p:nvPr/>
        </p:nvSpPr>
        <p:spPr>
          <a:xfrm>
            <a:off x="3143672" y="2736784"/>
            <a:ext cx="7488832" cy="3477875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&lt;table&gt;</a:t>
            </a:r>
            <a:r>
              <a:rPr lang="es-ES" sz="22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tr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</a:p>
          <a:p>
            <a:pPr marL="637200" lvl="1"/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	&lt;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th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 </a:t>
            </a:r>
            <a:r>
              <a:rPr lang="es-ES" sz="2200" dirty="0">
                <a:solidFill>
                  <a:srgbClr val="000000"/>
                </a:solidFill>
                <a:latin typeface="+mj-lt"/>
              </a:rPr>
              <a:t>Mes 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th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 </a:t>
            </a:r>
            <a:endParaRPr lang="es-ES" sz="2200" dirty="0">
              <a:solidFill>
                <a:srgbClr val="000000"/>
              </a:solidFill>
              <a:latin typeface="+mj-lt"/>
            </a:endParaRPr>
          </a:p>
          <a:p>
            <a:pPr marL="637200" lvl="1"/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	 &lt;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th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 </a:t>
            </a:r>
            <a:r>
              <a:rPr lang="es-ES" sz="2200" dirty="0">
                <a:solidFill>
                  <a:srgbClr val="000000"/>
                </a:solidFill>
                <a:latin typeface="+mj-lt"/>
              </a:rPr>
              <a:t>Saldo 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th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</a:p>
          <a:p>
            <a:pPr marL="637200" lvl="1"/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tr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</a:p>
          <a:p>
            <a:pPr marL="637200" lvl="1"/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tr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</a:p>
          <a:p>
            <a:pPr marL="637200" lvl="1"/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	&lt;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th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 </a:t>
            </a:r>
            <a:r>
              <a:rPr lang="es-ES" sz="2200" dirty="0">
                <a:solidFill>
                  <a:srgbClr val="000000"/>
                </a:solidFill>
                <a:latin typeface="+mj-lt"/>
              </a:rPr>
              <a:t>Enero 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th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 </a:t>
            </a:r>
            <a:endParaRPr lang="es-ES" sz="2200" dirty="0">
              <a:solidFill>
                <a:srgbClr val="000000"/>
              </a:solidFill>
              <a:latin typeface="+mj-lt"/>
            </a:endParaRPr>
          </a:p>
          <a:p>
            <a:pPr marL="637200" lvl="1"/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	&lt;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th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 </a:t>
            </a:r>
            <a:r>
              <a:rPr lang="es-ES" sz="2200" dirty="0">
                <a:solidFill>
                  <a:srgbClr val="000000"/>
                </a:solidFill>
                <a:latin typeface="+mj-lt"/>
              </a:rPr>
              <a:t>100€ 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th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</a:p>
          <a:p>
            <a:pPr marL="637200" lvl="1"/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sz="2200" b="0" i="0" dirty="0" err="1">
                <a:solidFill>
                  <a:srgbClr val="000088"/>
                </a:solidFill>
                <a:effectLst/>
                <a:latin typeface="+mj-lt"/>
              </a:rPr>
              <a:t>tr</a:t>
            </a:r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&gt; </a:t>
            </a:r>
          </a:p>
          <a:p>
            <a:pPr marL="180000"/>
            <a:r>
              <a:rPr lang="es-ES" sz="2200" b="0" i="0" dirty="0">
                <a:solidFill>
                  <a:srgbClr val="000088"/>
                </a:solidFill>
                <a:effectLst/>
                <a:latin typeface="+mj-lt"/>
              </a:rPr>
              <a:t>&lt;/table&gt;</a:t>
            </a:r>
            <a:endParaRPr lang="es-ES" sz="2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TABLAS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Etiquetas relacionadas con las tablas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209798" y="932802"/>
            <a:ext cx="8784976" cy="5186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200" b="1" dirty="0"/>
              <a:t>&lt;</a:t>
            </a:r>
            <a:r>
              <a:rPr lang="es-ES" sz="2200" b="1" dirty="0" err="1"/>
              <a:t>tr</a:t>
            </a:r>
            <a:r>
              <a:rPr lang="es-ES" sz="2200" b="1" dirty="0"/>
              <a:t>&gt; ... &lt;/</a:t>
            </a:r>
            <a:r>
              <a:rPr lang="es-ES" sz="2200" b="1" dirty="0" err="1"/>
              <a:t>tr</a:t>
            </a:r>
            <a:r>
              <a:rPr lang="es-ES" sz="2200" b="1" dirty="0"/>
              <a:t>&gt; </a:t>
            </a:r>
            <a:r>
              <a:rPr lang="es-ES" sz="2200" dirty="0"/>
              <a:t>- Crea una fila, puede contener uno o varios &lt;</a:t>
            </a:r>
            <a:r>
              <a:rPr lang="es-ES" sz="2200" dirty="0" err="1"/>
              <a:t>td</a:t>
            </a:r>
            <a:r>
              <a:rPr lang="es-ES" sz="2200" dirty="0"/>
              <a:t>&gt; y &lt;</a:t>
            </a:r>
            <a:r>
              <a:rPr lang="es-ES" sz="2200" dirty="0" err="1"/>
              <a:t>th</a:t>
            </a:r>
            <a:r>
              <a:rPr lang="es-ES" sz="2200" dirty="0"/>
              <a:t>&gt;</a:t>
            </a:r>
          </a:p>
          <a:p>
            <a:pPr algn="just">
              <a:spcAft>
                <a:spcPts val="600"/>
              </a:spcAft>
            </a:pPr>
            <a:r>
              <a:rPr lang="es-ES" sz="2200" b="1" dirty="0"/>
              <a:t>&lt;</a:t>
            </a:r>
            <a:r>
              <a:rPr lang="es-ES" sz="2200" b="1" dirty="0" err="1"/>
              <a:t>td</a:t>
            </a:r>
            <a:r>
              <a:rPr lang="es-ES" sz="2200" b="1" dirty="0"/>
              <a:t>&gt; ... &lt;/</a:t>
            </a:r>
            <a:r>
              <a:rPr lang="es-ES" sz="2200" b="1" dirty="0" err="1"/>
              <a:t>td</a:t>
            </a:r>
            <a:r>
              <a:rPr lang="es-ES" sz="2200" b="1" dirty="0"/>
              <a:t>&gt; </a:t>
            </a:r>
            <a:r>
              <a:rPr lang="es-ES" sz="2200" dirty="0"/>
              <a:t>- Crea una celda de datos, es donde incluiremos el contenido</a:t>
            </a:r>
          </a:p>
          <a:p>
            <a:pPr algn="just">
              <a:spcAft>
                <a:spcPts val="600"/>
              </a:spcAft>
            </a:pPr>
            <a:r>
              <a:rPr lang="es-ES" sz="2200" b="1" dirty="0"/>
              <a:t>&lt;</a:t>
            </a:r>
            <a:r>
              <a:rPr lang="es-ES" sz="2200" b="1" dirty="0" err="1"/>
              <a:t>th</a:t>
            </a:r>
            <a:r>
              <a:rPr lang="es-ES" sz="2200" b="1" dirty="0"/>
              <a:t>&gt; ... &lt;/</a:t>
            </a:r>
            <a:r>
              <a:rPr lang="es-ES" sz="2200" b="1" dirty="0" err="1"/>
              <a:t>th</a:t>
            </a:r>
            <a:r>
              <a:rPr lang="es-ES" sz="2200" b="1" dirty="0"/>
              <a:t>&gt; </a:t>
            </a:r>
            <a:r>
              <a:rPr lang="es-ES" sz="2200" dirty="0"/>
              <a:t>- Crea una celda de encabezado. Su ubicación normal es el la primera fila o primera columna</a:t>
            </a:r>
          </a:p>
          <a:p>
            <a:pPr algn="just">
              <a:spcAft>
                <a:spcPts val="600"/>
              </a:spcAft>
            </a:pPr>
            <a:r>
              <a:rPr lang="es-ES" sz="2200" b="1" dirty="0"/>
              <a:t>&lt;</a:t>
            </a:r>
            <a:r>
              <a:rPr lang="es-ES" sz="2200" b="1" dirty="0" err="1"/>
              <a:t>caption</a:t>
            </a:r>
            <a:r>
              <a:rPr lang="es-ES" sz="2200" b="1" dirty="0"/>
              <a:t>&gt; ...&lt;/</a:t>
            </a:r>
            <a:r>
              <a:rPr lang="es-ES" sz="2200" b="1" dirty="0" err="1"/>
              <a:t>caption</a:t>
            </a:r>
            <a:r>
              <a:rPr lang="es-ES" sz="2200" b="1" dirty="0"/>
              <a:t>&gt; </a:t>
            </a:r>
            <a:r>
              <a:rPr lang="es-ES" sz="2200" dirty="0"/>
              <a:t>- Permite incluir un título o leyenda en la tabla. Debe ser la primera etiqueta después de &lt;table&gt;</a:t>
            </a:r>
          </a:p>
          <a:p>
            <a:pPr algn="just">
              <a:spcAft>
                <a:spcPts val="600"/>
              </a:spcAft>
            </a:pPr>
            <a:r>
              <a:rPr lang="es-ES" sz="2200" b="1" dirty="0"/>
              <a:t>&lt;</a:t>
            </a:r>
            <a:r>
              <a:rPr lang="es-ES" sz="2200" b="1" dirty="0" err="1"/>
              <a:t>thead</a:t>
            </a:r>
            <a:r>
              <a:rPr lang="es-ES" sz="2200" b="1" dirty="0"/>
              <a:t>&gt; ... &lt;/</a:t>
            </a:r>
            <a:r>
              <a:rPr lang="es-ES" sz="2200" b="1" dirty="0" err="1"/>
              <a:t>thead</a:t>
            </a:r>
            <a:r>
              <a:rPr lang="es-ES" sz="2200" b="1" dirty="0"/>
              <a:t>&gt; </a:t>
            </a:r>
            <a:r>
              <a:rPr lang="es-ES" sz="2200" dirty="0"/>
              <a:t>- Agrupa los encabezados de la tabla (semántica)</a:t>
            </a:r>
          </a:p>
          <a:p>
            <a:pPr algn="just">
              <a:spcAft>
                <a:spcPts val="600"/>
              </a:spcAft>
            </a:pPr>
            <a:r>
              <a:rPr lang="es-ES" sz="2200" b="1" dirty="0"/>
              <a:t>&lt;</a:t>
            </a:r>
            <a:r>
              <a:rPr lang="es-ES" sz="2200" b="1" dirty="0" err="1"/>
              <a:t>tbody</a:t>
            </a:r>
            <a:r>
              <a:rPr lang="es-ES" sz="2200" b="1" dirty="0"/>
              <a:t>&gt; ... &lt;/</a:t>
            </a:r>
            <a:r>
              <a:rPr lang="es-ES" sz="2200" b="1" dirty="0" err="1"/>
              <a:t>tbody</a:t>
            </a:r>
            <a:r>
              <a:rPr lang="es-ES" sz="2200" b="1" dirty="0"/>
              <a:t>&gt; </a:t>
            </a:r>
            <a:r>
              <a:rPr lang="es-ES" sz="2200" dirty="0"/>
              <a:t>- Agrupa el cuerpo de la tabla (semántica)</a:t>
            </a:r>
          </a:p>
          <a:p>
            <a:pPr algn="just">
              <a:spcAft>
                <a:spcPts val="600"/>
              </a:spcAft>
            </a:pPr>
            <a:r>
              <a:rPr lang="es-ES" sz="2200" b="1" dirty="0"/>
              <a:t>&lt;</a:t>
            </a:r>
            <a:r>
              <a:rPr lang="es-ES" sz="2200" b="1" dirty="0" err="1"/>
              <a:t>tfoot</a:t>
            </a:r>
            <a:r>
              <a:rPr lang="es-ES" sz="2200" b="1" dirty="0"/>
              <a:t>&gt; ... &lt;/</a:t>
            </a:r>
            <a:r>
              <a:rPr lang="es-ES" sz="2200" b="1" dirty="0" err="1"/>
              <a:t>tfoot</a:t>
            </a:r>
            <a:r>
              <a:rPr lang="es-ES" sz="2200" b="1" dirty="0"/>
              <a:t>&gt; </a:t>
            </a:r>
            <a:r>
              <a:rPr lang="es-ES" sz="2200" dirty="0"/>
              <a:t>- Agrupa el pie de la tabla (semántica)</a:t>
            </a:r>
          </a:p>
          <a:p>
            <a:pPr algn="just">
              <a:spcAft>
                <a:spcPts val="600"/>
              </a:spcAft>
            </a:pPr>
            <a:r>
              <a:rPr lang="es-ES" sz="2200" dirty="0"/>
              <a:t>Los atributos de los que se disponen y que serán aplicados a los elementos &lt;</a:t>
            </a:r>
            <a:r>
              <a:rPr lang="es-ES" sz="2200" dirty="0" err="1"/>
              <a:t>td</a:t>
            </a:r>
            <a:r>
              <a:rPr lang="es-ES" sz="2200" dirty="0"/>
              <a:t>&gt; son:</a:t>
            </a:r>
          </a:p>
          <a:p>
            <a:pPr algn="just">
              <a:spcAft>
                <a:spcPts val="600"/>
              </a:spcAft>
            </a:pPr>
            <a:r>
              <a:rPr lang="es-ES" sz="2200" b="1" dirty="0" err="1"/>
              <a:t>Colspan</a:t>
            </a:r>
            <a:r>
              <a:rPr lang="es-ES" sz="2200" dirty="0"/>
              <a:t> - agrupa 2 o más celdas en la misma fila</a:t>
            </a:r>
          </a:p>
          <a:p>
            <a:pPr algn="just">
              <a:spcAft>
                <a:spcPts val="600"/>
              </a:spcAft>
            </a:pPr>
            <a:r>
              <a:rPr lang="es-ES" sz="2200" b="1" dirty="0" err="1"/>
              <a:t>Rowspan</a:t>
            </a:r>
            <a:r>
              <a:rPr lang="es-ES" sz="2200" dirty="0"/>
              <a:t> - agrupa 2 o más celdas en la misma columna.</a:t>
            </a:r>
          </a:p>
        </p:txBody>
      </p:sp>
    </p:spTree>
    <p:extLst>
      <p:ext uri="{BB962C8B-B14F-4D97-AF65-F5344CB8AC3E}">
        <p14:creationId xmlns:p14="http://schemas.microsoft.com/office/powerpoint/2010/main" val="220089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TABLAS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270708" y="372437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Sabías que?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6648A7-1FA0-462D-9BDE-0F8788CE416B}"/>
              </a:ext>
            </a:extLst>
          </p:cNvPr>
          <p:cNvSpPr txBox="1"/>
          <p:nvPr/>
        </p:nvSpPr>
        <p:spPr>
          <a:xfrm>
            <a:off x="2167640" y="1484784"/>
            <a:ext cx="8991112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Las tablas han sido históricamente utilizadas para organizar la distribución de los elementos de un sitio web. Esta práctica es no reglamentaria y puede llevar a algunos navegadores (como los navegadores de voz) a obtener resultados confusos en su intento de extraer información tabulada.</a:t>
            </a:r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C281F6DA-AA6C-4A1B-9988-DD89BA950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7" y="6021288"/>
            <a:ext cx="650250" cy="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7611</TotalTime>
  <Words>351</Words>
  <Application>Microsoft Office PowerPoint</Application>
  <PresentationFormat>Panorámica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HTML TABLAS</vt:lpstr>
      <vt:lpstr>TABLAS</vt:lpstr>
      <vt:lpstr>TABLAS</vt:lpstr>
      <vt:lpstr>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TIC y trabajo en equipo en entornos virtuales</dc:title>
  <dc:creator>Alumno</dc:creator>
  <cp:lastModifiedBy>Ana María Alvarez Veloso</cp:lastModifiedBy>
  <cp:revision>221</cp:revision>
  <dcterms:created xsi:type="dcterms:W3CDTF">2018-01-19T09:27:32Z</dcterms:created>
  <dcterms:modified xsi:type="dcterms:W3CDTF">2022-02-06T15:26:56Z</dcterms:modified>
</cp:coreProperties>
</file>