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23.png" ContentType="image/png"/>
  <Override PartName="/ppt/media/image13.jpeg" ContentType="image/jpeg"/>
  <Override PartName="/ppt/media/image28.png" ContentType="image/png"/>
  <Override PartName="/ppt/media/image40.png" ContentType="image/png"/>
  <Override PartName="/ppt/media/image30.png" ContentType="image/png"/>
  <Override PartName="/ppt/media/image42.png" ContentType="image/png"/>
  <Override PartName="/ppt/media/image44.jpeg" ContentType="image/jpeg"/>
  <Override PartName="/ppt/media/image45.png" ContentType="image/png"/>
  <Override PartName="/ppt/media/image46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50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3.png" ContentType="image/png"/>
  <Override PartName="/ppt/media/image52.jpeg" ContentType="image/jpeg"/>
  <Override PartName="/ppt/media/image38.png" ContentType="image/png"/>
  <Override PartName="/ppt/media/image8.png" ContentType="image/png"/>
  <Override PartName="/ppt/media/image53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34.jpeg" ContentType="image/jpe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en.wikipedia.org/wiki/Operating_system" TargetMode="External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commons.wikimedia.org/w/index.php?curid=4558519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commons.wikimedia.org/w/index.php?curid=4558519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commons.wikimedia.org/w/index.php?curid=4558519" TargetMode="External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commons.wikimedia.org/w/index.php?curid=4558519" TargetMode="External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hyperlink" Target="https://en.wikipedia.org/wiki/Linux" TargetMode="External"/><Relationship Id="rId3" Type="http://schemas.openxmlformats.org/officeDocument/2006/relationships/hyperlink" Target="https://en.wikipedia.org/wiki/Tux_(mascot)" TargetMode="External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s://en.wikipedia.org/wiki/Linux" TargetMode="External"/><Relationship Id="rId3" Type="http://schemas.openxmlformats.org/officeDocument/2006/relationships/hyperlink" Target="https://en.wikipedia.org/wiki/Tux_(mascot)" TargetMode="External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en.wikipedia.org/wiki/Linux" TargetMode="External"/><Relationship Id="rId3" Type="http://schemas.openxmlformats.org/officeDocument/2006/relationships/hyperlink" Target="https://en.wikipedia.org/wiki/Tux_(mascot)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hyperlink" Target="https://en.wikipedia.org/wiki/Linux" TargetMode="External"/><Relationship Id="rId3" Type="http://schemas.openxmlformats.org/officeDocument/2006/relationships/hyperlink" Target="https://en.wikipedia.org/wiki/Tux_(mascot)" TargetMode="External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en.wikipedia.org/wiki/Linux" TargetMode="External"/><Relationship Id="rId3" Type="http://schemas.openxmlformats.org/officeDocument/2006/relationships/hyperlink" Target="https://en.wikipedia.org/wiki/Tux_(mascot)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en.wikipedia.org/wiki/Linux" TargetMode="External"/><Relationship Id="rId3" Type="http://schemas.openxmlformats.org/officeDocument/2006/relationships/hyperlink" Target="https://en.wikipedia.org/wiki/Tux_(mascot)" TargetMode="External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en.wikipedia.org/wiki/Linux_distribution" TargetMode="External"/><Relationship Id="rId3" Type="http://schemas.openxmlformats.org/officeDocument/2006/relationships/hyperlink" Target="https://en.wikipedia.org/wiki/Debian" TargetMode="External"/><Relationship Id="rId4" Type="http://schemas.openxmlformats.org/officeDocument/2006/relationships/hyperlink" Target="https://en.wikipedia.org/wiki/APT_(software)" TargetMode="External"/><Relationship Id="rId5" Type="http://schemas.openxmlformats.org/officeDocument/2006/relationships/hyperlink" Target="https://en.wikipedia.org/wiki/RPM_Package_Manager" TargetMode="External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en.wikipedia.org/wiki/Linux_distribution" TargetMode="External"/><Relationship Id="rId3" Type="http://schemas.openxmlformats.org/officeDocument/2006/relationships/hyperlink" Target="https://en.wikipedia.org/wiki/Debian" TargetMode="External"/><Relationship Id="rId4" Type="http://schemas.openxmlformats.org/officeDocument/2006/relationships/hyperlink" Target="https://en.wikipedia.org/wiki/APT_(software)" TargetMode="External"/><Relationship Id="rId5" Type="http://schemas.openxmlformats.org/officeDocument/2006/relationships/hyperlink" Target="https://en.wikipedia.org/wiki/RPM_Package_Manager" TargetMode="External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hyperlink" Target="https://en.wikipedia.org/wiki/Linux_distribution" TargetMode="External"/><Relationship Id="rId3" Type="http://schemas.openxmlformats.org/officeDocument/2006/relationships/hyperlink" Target="https://en.wikipedia.org/wiki/Debian" TargetMode="External"/><Relationship Id="rId4" Type="http://schemas.openxmlformats.org/officeDocument/2006/relationships/hyperlink" Target="https://en.wikipedia.org/wiki/APT_(software)" TargetMode="External"/><Relationship Id="rId5" Type="http://schemas.openxmlformats.org/officeDocument/2006/relationships/hyperlink" Target="https://en.wikipedia.org/wiki/RPM_Package_Manager" TargetMode="External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hyperlink" Target="https://en.wikipedia.org/wiki/Linux_distribution" TargetMode="External"/><Relationship Id="rId3" Type="http://schemas.openxmlformats.org/officeDocument/2006/relationships/hyperlink" Target="https://en.wikipedia.org/wiki/Debian" TargetMode="External"/><Relationship Id="rId4" Type="http://schemas.openxmlformats.org/officeDocument/2006/relationships/hyperlink" Target="https://en.wikipedia.org/wiki/APT_(software)" TargetMode="External"/><Relationship Id="rId5" Type="http://schemas.openxmlformats.org/officeDocument/2006/relationships/hyperlink" Target="https://en.wikipedia.org/wiki/RPM_Package_Manager" TargetMode="External"/><Relationship Id="rId6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hyperlink" Target="https://en.wikipedia.org/wiki/Linux_distribution" TargetMode="External"/><Relationship Id="rId3" Type="http://schemas.openxmlformats.org/officeDocument/2006/relationships/hyperlink" Target="https://en.wikipedia.org/wiki/Debian" TargetMode="External"/><Relationship Id="rId4" Type="http://schemas.openxmlformats.org/officeDocument/2006/relationships/hyperlink" Target="https://en.wikipedia.org/wiki/APT_(software)" TargetMode="External"/><Relationship Id="rId5" Type="http://schemas.openxmlformats.org/officeDocument/2006/relationships/hyperlink" Target="https://en.wikipedia.org/wiki/RPM_Package_Manager" TargetMode="External"/><Relationship Id="rId6" Type="http://schemas.openxmlformats.org/officeDocument/2006/relationships/image" Target="../media/image34.jpeg"/><Relationship Id="rId7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hyperlink" Target="https://en.wikipedia.org/wiki/Linux_distribution" TargetMode="External"/><Relationship Id="rId3" Type="http://schemas.openxmlformats.org/officeDocument/2006/relationships/hyperlink" Target="https://en.wikipedia.org/wiki/Debian" TargetMode="External"/><Relationship Id="rId4" Type="http://schemas.openxmlformats.org/officeDocument/2006/relationships/hyperlink" Target="https://en.wikipedia.org/wiki/APT_(software)" TargetMode="External"/><Relationship Id="rId5" Type="http://schemas.openxmlformats.org/officeDocument/2006/relationships/hyperlink" Target="https://en.wikipedia.org/wiki/RPM_Package_Manager" TargetMode="External"/><Relationship Id="rId6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hyperlink" Target="https://en.wikipedia.org/wiki/Linux_distribution" TargetMode="External"/><Relationship Id="rId3" Type="http://schemas.openxmlformats.org/officeDocument/2006/relationships/hyperlink" Target="https://en.wikipedia.org/wiki/Debian" TargetMode="External"/><Relationship Id="rId4" Type="http://schemas.openxmlformats.org/officeDocument/2006/relationships/hyperlink" Target="https://en.wikipedia.org/wiki/APT_(software)" TargetMode="External"/><Relationship Id="rId5" Type="http://schemas.openxmlformats.org/officeDocument/2006/relationships/hyperlink" Target="https://en.wikipedia.org/wiki/RPM_Package_Manager" TargetMode="External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image" Target="../media/image44.jpe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hyperlink" Target="https://en.wikipedia.org/wiki/Bourne_shell" TargetMode="External"/><Relationship Id="rId4" Type="http://schemas.openxmlformats.org/officeDocument/2006/relationships/hyperlink" Target="https://en.wikipedia.org/wiki/Z_shell" TargetMode="External"/><Relationship Id="rId5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hyperlink" Target="https://en.wikipedia.org/wiki/Bourne_shell" TargetMode="External"/><Relationship Id="rId4" Type="http://schemas.openxmlformats.org/officeDocument/2006/relationships/hyperlink" Target="https://en.wikipedia.org/wiki/Z_shell" TargetMode="External"/><Relationship Id="rId5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hyperlink" Target="https://en.wikipedia.org/wiki/Bourne_shell" TargetMode="External"/><Relationship Id="rId4" Type="http://schemas.openxmlformats.org/officeDocument/2006/relationships/hyperlink" Target="https://en.wikipedia.org/wiki/Z_shell" TargetMode="External"/><Relationship Id="rId5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hyperlink" Target="https://en.wikipedia.org/wiki/Bourne_shell" TargetMode="External"/><Relationship Id="rId4" Type="http://schemas.openxmlformats.org/officeDocument/2006/relationships/hyperlink" Target="https://en.wikipedia.org/wiki/Z_shell" TargetMode="External"/><Relationship Id="rId5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hyperlink" Target="https://en.wikipedia.org/wiki/Bourne_shell" TargetMode="External"/><Relationship Id="rId4" Type="http://schemas.openxmlformats.org/officeDocument/2006/relationships/hyperlink" Target="https://en.wikipedia.org/wiki/Z_shell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hyperlink" Target="https://en.wikipedia.org/wiki/Unix_shell" TargetMode="External"/><Relationship Id="rId3" Type="http://schemas.openxmlformats.org/officeDocument/2006/relationships/hyperlink" Target="https://en.wikipedia.org/wiki/Bourne_shell" TargetMode="External"/><Relationship Id="rId4" Type="http://schemas.openxmlformats.org/officeDocument/2006/relationships/hyperlink" Target="https://en.wikipedia.org/wiki/Z_shell" TargetMode="External"/><Relationship Id="rId5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en.wikipedia.org/wiki/Operating_system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en.wikipedia.org/wiki/Operating_system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en.wikipedia.org/wiki/Operating_system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en.wikipedia.org/wiki/Operating_system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en.wikipedia.org/wiki/Operating_system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44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61240" y="1535400"/>
            <a:ext cx="851832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69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Montserrat"/>
                <a:ea typeface="Montserrat"/>
              </a:rPr>
              <a:t>Digital Career Institute</a:t>
            </a:r>
            <a:br/>
            <a:r>
              <a:rPr b="0" lang="en" sz="2200" spc="-1" strike="noStrike">
                <a:solidFill>
                  <a:srgbClr val="ffffff"/>
                </a:solidFill>
                <a:latin typeface="Montserrat"/>
                <a:ea typeface="Montserrat"/>
              </a:rPr>
              <a:t>                               </a:t>
            </a:r>
            <a:br/>
            <a:br/>
            <a:endParaRPr b="0" lang="en-US" sz="2200" spc="-1" strike="noStrike">
              <a:latin typeface="Arial"/>
            </a:endParaRPr>
          </a:p>
        </p:txBody>
      </p:sp>
      <p:pic>
        <p:nvPicPr>
          <p:cNvPr id="153" name="Google Shape;155;p38" descr=""/>
          <p:cNvPicPr/>
          <p:nvPr/>
        </p:nvPicPr>
        <p:blipFill>
          <a:blip r:embed="rId1"/>
          <a:stretch/>
        </p:blipFill>
        <p:spPr>
          <a:xfrm>
            <a:off x="2350800" y="1988280"/>
            <a:ext cx="4440240" cy="315288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56;p38" descr=""/>
          <p:cNvPicPr/>
          <p:nvPr/>
        </p:nvPicPr>
        <p:blipFill>
          <a:blip r:embed="rId2"/>
          <a:srcRect l="0" t="17119" r="0" b="17119"/>
          <a:stretch/>
        </p:blipFill>
        <p:spPr>
          <a:xfrm>
            <a:off x="15156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1577160" y="1229400"/>
            <a:ext cx="688464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Fundamentals - 1.1 Course Intro</a:t>
            </a:r>
            <a:r>
              <a:rPr b="0" lang="en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br/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(OS) is system software that </a:t>
            </a:r>
            <a:r>
              <a:rPr b="0" i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manages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computer hardware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resources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and provides common services for computer programs.”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186;p42_4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Operating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566520" y="4667400"/>
            <a:ext cx="5455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https://en.wikipedia.org/wiki/Operating_system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4682520" y="1963080"/>
            <a:ext cx="3272040" cy="233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Google Shape;194;p43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Operating System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-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Context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566520" y="4667400"/>
            <a:ext cx="54550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By Golftheman - Own work, CC BY-SA 3.0,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https://commons.wikimedia.org/w/index.php?curid=4558519</a:t>
            </a: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00" name="Google Shape;197;p43" descr=""/>
          <p:cNvPicPr/>
          <p:nvPr/>
        </p:nvPicPr>
        <p:blipFill>
          <a:blip r:embed="rId3"/>
          <a:stretch/>
        </p:blipFill>
        <p:spPr>
          <a:xfrm>
            <a:off x="4911120" y="234000"/>
            <a:ext cx="2993760" cy="443124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4754880" y="1188720"/>
            <a:ext cx="3564720" cy="356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Google Shape;194;p43_2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Operating System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-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Context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566520" y="4667400"/>
            <a:ext cx="54550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By Golftheman - Own work, CC BY-SA 3.0,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https://commons.wikimedia.org/w/index.php?curid=4558519</a:t>
            </a: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06" name="Google Shape;197;p43_2" descr=""/>
          <p:cNvPicPr/>
          <p:nvPr/>
        </p:nvPicPr>
        <p:blipFill>
          <a:blip r:embed="rId3"/>
          <a:stretch/>
        </p:blipFill>
        <p:spPr>
          <a:xfrm>
            <a:off x="4911120" y="234000"/>
            <a:ext cx="2993760" cy="443124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4754880" y="2286000"/>
            <a:ext cx="3564720" cy="246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Google Shape;194;p43_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Operating System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-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Context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566520" y="4667400"/>
            <a:ext cx="54550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By Golftheman - Own work, CC BY-SA 3.0,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https://commons.wikimedia.org/w/index.php?curid=4558519</a:t>
            </a: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12" name="Google Shape;197;p43_1" descr=""/>
          <p:cNvPicPr/>
          <p:nvPr/>
        </p:nvPicPr>
        <p:blipFill>
          <a:blip r:embed="rId3"/>
          <a:stretch/>
        </p:blipFill>
        <p:spPr>
          <a:xfrm>
            <a:off x="4911120" y="234000"/>
            <a:ext cx="2993760" cy="443124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4754880" y="3383280"/>
            <a:ext cx="3564720" cy="137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Google Shape;194;p43_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Operating System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-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Context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566520" y="4667400"/>
            <a:ext cx="54550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By Golftheman - Own work, CC BY-SA 3.0,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https://commons.wikimedia.org/w/index.php?curid=4558519</a:t>
            </a: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18" name="Google Shape;197;p43_0" descr=""/>
          <p:cNvPicPr/>
          <p:nvPr/>
        </p:nvPicPr>
        <p:blipFill>
          <a:blip r:embed="rId3"/>
          <a:stretch/>
        </p:blipFill>
        <p:spPr>
          <a:xfrm>
            <a:off x="4911120" y="234000"/>
            <a:ext cx="2993760" cy="44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Google Shape;213;p45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566520" y="4667400"/>
            <a:ext cx="54550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[TUX]: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https://en.wikipedia.org/wiki/Tux_(mascot)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family of open-source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Unix-like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first released on September 17, 1991 by Linus Torvalds.”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Google Shape;213;p45_2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566520" y="4667400"/>
            <a:ext cx="54550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[TUX]: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https://en.wikipedia.org/wiki/Tux_(mascot)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566520" y="43452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family of open-source </a:t>
            </a:r>
            <a:r>
              <a:rPr b="1" lang="en" sz="2400" spc="-1" strike="noStrike">
                <a:solidFill>
                  <a:srgbClr val="ff0000"/>
                </a:solidFill>
                <a:latin typeface="Arial"/>
                <a:ea typeface="Arial"/>
              </a:rPr>
              <a:t>Unix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-like?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first released on September 17, 1991 by Linus Torvalds.”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Google Shape;213;p45_4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3566520" y="4667400"/>
            <a:ext cx="54550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[TUX]: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https://en.wikipedia.org/wiki/Tux_(mascot)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family of open-source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Unix-like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first released on September 17, 1991 by Linus Torvalds.”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Google Shape;213;p45_3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566520" y="4667400"/>
            <a:ext cx="54550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[TUX]: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https://en.wikipedia.org/wiki/Tux_(mascot)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family of open-source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Unix-like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first released on September 17, 1991 by Linus Torvalds.”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is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Tux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(see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[TUX]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 the mascot of Linux: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Google Shape;213;p45_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566520" y="4667400"/>
            <a:ext cx="54550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[TUX]: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https://en.wikipedia.org/wiki/Tux_(mascot)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Course Kick Off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Get an overview of the course’ structure and characteristics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Introduction to Linux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Know characteristics 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of Linux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Learn about the Shell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Google Shape;164;p39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"/>
                <a:ea typeface="Montserrat"/>
              </a:rPr>
              <a:t>Goal of the Module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family of open-source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Unix-like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first released on September 17, 1991 by Linus Torvalds.”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is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Tux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(see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[TUX]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 the mascot of Linux: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Google Shape;213;p45_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566520" y="4667400"/>
            <a:ext cx="54550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[TUX]: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https://en.wikipedia.org/wiki/Tux_(mascot)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8" name="Google Shape;216;p45_0" descr=""/>
          <p:cNvPicPr/>
          <p:nvPr/>
        </p:nvPicPr>
        <p:blipFill>
          <a:blip r:embed="rId4"/>
          <a:stretch/>
        </p:blipFill>
        <p:spPr>
          <a:xfrm>
            <a:off x="5303160" y="2187000"/>
            <a:ext cx="2010600" cy="237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Google Shape;242;p48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303840" y="371520"/>
            <a:ext cx="291096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 Distribution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566520" y="3999600"/>
            <a:ext cx="545508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[DISTRIBUTION]: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https://en.wikipedia.org/wiki/Linux_distribution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[DEBIAN]: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https://en.wikipedia.org/wiki/Debian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[APT]: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https://en.wikipedia.org/wiki/APT_(software)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[RPM]: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5"/>
              </a:rPr>
              <a:t>https://en.wikipedia.org/wiki/RPM_Package_Manager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 distribution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(or distro) is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Google Shape;242;p48_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303840" y="371520"/>
            <a:ext cx="291096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 Distribution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566520" y="3999600"/>
            <a:ext cx="545508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[DISTRIBUTION]: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https://en.wikipedia.org/wiki/Linux_distribution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[DEBIAN]: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https://en.wikipedia.org/wiki/Debian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[APT]: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https://en.wikipedia.org/wiki/APT_(software)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[RPM]: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5"/>
              </a:rPr>
              <a:t>https://en.wikipedia.org/wiki/RPM_Package_Manager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 distribution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(or distro) is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made from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 collection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that is based upon Linux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Google Shape;242;p48_2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303840" y="371520"/>
            <a:ext cx="291096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 Distribution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566520" y="3999600"/>
            <a:ext cx="545508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[DISTRIBUTION]: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https://en.wikipedia.org/wiki/Linux_distribution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[DEBIAN]: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https://en.wikipedia.org/wiki/Debian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[APT]: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https://en.wikipedia.org/wiki/APT_(software)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[RPM]: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5"/>
              </a:rPr>
              <a:t>https://en.wikipedia.org/wiki/RPM_Package_Manager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 distribution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(or distro) is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made from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 collection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that is based upon Linux and, often,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package management system.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”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Google Shape;242;p48_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303840" y="371520"/>
            <a:ext cx="291096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 Distribution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566520" y="3999600"/>
            <a:ext cx="545508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[DISTRIBUTION]: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https://en.wikipedia.org/wiki/Linux_distribution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[DEBIAN]: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https://en.wikipedia.org/wiki/Debian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[APT]: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https://en.wikipedia.org/wiki/APT_(software)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[RPM]: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5"/>
              </a:rPr>
              <a:t>https://en.wikipedia.org/wiki/RPM_Package_Manager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 distribution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(or distro) is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made from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 collection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that is based upon Linux and, often,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package management system.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”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Google Shape;242;p48_5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303840" y="371520"/>
            <a:ext cx="291096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 Distribution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3566520" y="3999600"/>
            <a:ext cx="545508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[DISTRIBUTION]: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https://en.wikipedia.org/wiki/Linux_distribution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[DEBIAN]: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https://en.wikipedia.org/wiki/Debian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[APT]: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https://en.wikipedia.org/wiki/APT_(software)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[RPM]: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5"/>
              </a:rPr>
              <a:t>https://en.wikipedia.org/wiki/RPM_Package_Manager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6"/>
          <a:stretch/>
        </p:blipFill>
        <p:spPr>
          <a:xfrm>
            <a:off x="4865400" y="1920240"/>
            <a:ext cx="2931480" cy="23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 distribution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(or distro) is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made from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 collection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that is based upon Linux and, often,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package management system.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”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Common package management systems are introduced by debian (“apt”) and RedHat (“rpm”).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Google Shape;242;p48_3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303840" y="371520"/>
            <a:ext cx="291096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 Distribution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566520" y="3999600"/>
            <a:ext cx="545508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[DISTRIBUTION]: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https://en.wikipedia.org/wiki/Linux_distribution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[DEBIAN]: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https://en.wikipedia.org/wiki/Debian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[APT]: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https://en.wikipedia.org/wiki/APT_(software)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[RPM]: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5"/>
              </a:rPr>
              <a:t>https://en.wikipedia.org/wiki/RPM_Package_Manager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Linux distribution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(or distro) is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made from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 collection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that is based upon Linux and, often,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package management system.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”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Common package management systems are introduced by debian (“apt”) and RedHat (“rpm”).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3465a4"/>
                </a:solidFill>
                <a:latin typeface="Arial"/>
                <a:ea typeface="Arial"/>
              </a:rPr>
              <a:t>And Python has “pip”! :D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Google Shape;242;p48_4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82" name="CustomShape 3"/>
          <p:cNvSpPr/>
          <p:nvPr/>
        </p:nvSpPr>
        <p:spPr>
          <a:xfrm>
            <a:off x="303840" y="371520"/>
            <a:ext cx="291096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Linux Distribution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566520" y="3999600"/>
            <a:ext cx="545508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[DISTRIBUTION]: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https://en.wikipedia.org/wiki/Linux_distribution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[DEBIAN]: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https://en.wikipedia.org/wiki/Debian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[APT]: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https://en.wikipedia.org/wiki/APT_(software)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[RPM]: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5"/>
              </a:rPr>
              <a:t>https://en.wikipedia.org/wiki/RPM_Package_Manager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44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11760" y="1530360"/>
            <a:ext cx="8518320" cy="17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The Shell </a:t>
            </a:r>
            <a:endParaRPr b="0" lang="en-US" sz="7200" spc="-1" strike="noStrike">
              <a:latin typeface="Arial"/>
            </a:endParaRPr>
          </a:p>
        </p:txBody>
      </p:sp>
      <p:pic>
        <p:nvPicPr>
          <p:cNvPr id="285" name="Google Shape;250;p49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Google Shape;257;p5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88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566520" y="4667400"/>
            <a:ext cx="5455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Course Kick Off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Course Introduction 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Technical Setup of the Laptops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Introduction to Linux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Systems</a:t>
            </a:r>
            <a:endParaRPr b="0" lang="en-US" sz="20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Distributions</a:t>
            </a:r>
            <a:endParaRPr b="0" lang="en-US" sz="20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Shell (bash)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172;p4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"/>
                <a:ea typeface="Montserrat"/>
              </a:rPr>
              <a:t>Topics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 shell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command-line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interpreter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or shell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Google Shape;257;p50_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566520" y="4667400"/>
            <a:ext cx="5455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 shell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command-line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interpreter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or shell that provides a command line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user interface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for Unix-like operating systems.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Google Shape;257;p50_2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298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566520" y="4667400"/>
            <a:ext cx="5455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 shell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command-line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interpreter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or shell that provides a command line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user interface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for Unix-like operating systems. The shell is both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interactive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command language and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scripting language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Google Shape;257;p50_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3566520" y="4667400"/>
            <a:ext cx="5455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 shell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command-line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interpreter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or shell that provides a command line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user interface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for Unix-like operating systems. The shell is both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interactive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command language and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scripting language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and is used by the operating system to control the execution of the system.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7" name="Google Shape;257;p50_3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08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566520" y="4667400"/>
            <a:ext cx="5455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Unix shell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is a command-line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interpreter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or shell that provides a command line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user interface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for Unix-like operating systems. The shell is both 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interactive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command language and a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scripting language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and is used by the operating system to control the execution of the system.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Google Shape;257;p50_4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1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566520" y="4667400"/>
            <a:ext cx="5455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3"/>
          <a:srcRect l="44792" t="0" r="3251" b="0"/>
          <a:stretch/>
        </p:blipFill>
        <p:spPr>
          <a:xfrm>
            <a:off x="5212080" y="2560320"/>
            <a:ext cx="1940400" cy="210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Google Shape;266;p5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-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566520" y="4464360"/>
            <a:ext cx="5455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[BOURNE]: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https://en.wikipedia.org/wiki/Bourne_shell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[ZSH]: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https://en.wikipedia.org/wiki/Z_shell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Features of all Unix Shells 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filename wildcarding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Google Shape;266;p51_4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2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-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3566520" y="4464360"/>
            <a:ext cx="5455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[BOURNE]: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https://en.wikipedia.org/wiki/Bourne_shell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[ZSH]: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https://en.wikipedia.org/wiki/Z_shell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Features of all Unix Shells 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filename wildcarding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piping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Google Shape;266;p51_3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28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-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3566520" y="4464360"/>
            <a:ext cx="5455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[BOURNE]: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https://en.wikipedia.org/wiki/Bourne_shell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[ZSH]: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https://en.wikipedia.org/wiki/Z_shell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Features of all Unix Shells 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filename wildcarding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piping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variables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conditional statements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iteration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Google Shape;266;p51_2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-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3566520" y="4464360"/>
            <a:ext cx="5455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[BOURNE]: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https://en.wikipedia.org/wiki/Bourne_shell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[ZSH]: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https://en.wikipedia.org/wiki/Z_shell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Features of all Unix Shells 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filename wildcarding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piping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variables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conditional statements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iteration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There exist various shells, among them: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Google Shape;266;p51_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-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566520" y="4464360"/>
            <a:ext cx="5455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[BOURNE]: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https://en.wikipedia.org/wiki/Bourne_shell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[ZSH]: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https://en.wikipedia.org/wiki/Z_shell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44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386640"/>
            <a:ext cx="8518320" cy="37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Montserrat"/>
                <a:ea typeface="Montserrat"/>
              </a:rPr>
              <a:t>Introduction to Linux</a:t>
            </a:r>
            <a:endParaRPr b="0" lang="en-US" sz="5200" spc="-1" strike="noStrike">
              <a:latin typeface="Arial"/>
            </a:endParaRPr>
          </a:p>
        </p:txBody>
      </p:sp>
      <p:pic>
        <p:nvPicPr>
          <p:cNvPr id="165" name="Google Shape;179;p4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Features of all Unix Shells 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filename wildcarding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piping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variables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conditional statements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iteration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There exist various shells, among them: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Bash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(Bourne-Again shell; </a:t>
            </a:r>
            <a:r>
              <a:rPr b="0" lang="en" sz="1800" spc="-1" strike="noStrike">
                <a:solidFill>
                  <a:srgbClr val="595959"/>
                </a:solidFill>
                <a:latin typeface="Roboto Mono"/>
                <a:ea typeface="Roboto Mono"/>
              </a:rPr>
              <a:t>bash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 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default on most Linux systems</a:t>
            </a:r>
            <a:endParaRPr b="0" lang="en-US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Z shell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</a:t>
            </a:r>
            <a:r>
              <a:rPr b="0" lang="en" sz="1800" spc="-1" strike="noStrike">
                <a:solidFill>
                  <a:srgbClr val="595959"/>
                </a:solidFill>
                <a:latin typeface="Roboto Mono"/>
                <a:ea typeface="Roboto Mono"/>
              </a:rPr>
              <a:t>zsh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 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default on macOS since 10.15 Catalina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Google Shape;266;p51_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4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Shell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-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3566520" y="4464360"/>
            <a:ext cx="545508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https://en.wikipedia.org/wiki/Unix_shell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[BOURNE]: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3"/>
              </a:rPr>
              <a:t>https://en.wikipedia.org/wiki/Bourne_shell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br/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[ZSH]: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4"/>
              </a:rPr>
              <a:t>https://en.wikipedia.org/wiki/Z_shell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360"/>
            <a:ext cx="9141840" cy="5141520"/>
          </a:xfrm>
          <a:prstGeom prst="rect">
            <a:avLst/>
          </a:prstGeom>
          <a:solidFill>
            <a:srgbClr val="0054e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Google Shape;315;p57" descr=""/>
          <p:cNvPicPr/>
          <p:nvPr/>
        </p:nvPicPr>
        <p:blipFill>
          <a:blip r:embed="rId1"/>
          <a:srcRect l="0" t="0" r="-21796" b="0"/>
          <a:stretch/>
        </p:blipFill>
        <p:spPr>
          <a:xfrm>
            <a:off x="303840" y="4498560"/>
            <a:ext cx="1031400" cy="477720"/>
          </a:xfrm>
          <a:prstGeom prst="rect">
            <a:avLst/>
          </a:prstGeom>
          <a:ln>
            <a:noFill/>
          </a:ln>
        </p:spPr>
      </p:pic>
      <p:pic>
        <p:nvPicPr>
          <p:cNvPr id="347" name="Google Shape;316;p57" descr=""/>
          <p:cNvPicPr/>
          <p:nvPr/>
        </p:nvPicPr>
        <p:blipFill>
          <a:blip r:embed="rId2"/>
          <a:srcRect l="3390" t="0" r="0" b="0"/>
          <a:stretch/>
        </p:blipFill>
        <p:spPr>
          <a:xfrm>
            <a:off x="0" y="-61200"/>
            <a:ext cx="9253440" cy="5258160"/>
          </a:xfrm>
          <a:prstGeom prst="rect">
            <a:avLst/>
          </a:prstGeom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348" name="CustomShape 2"/>
          <p:cNvSpPr/>
          <p:nvPr/>
        </p:nvSpPr>
        <p:spPr>
          <a:xfrm>
            <a:off x="2672640" y="1540080"/>
            <a:ext cx="3796560" cy="20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THANK</a:t>
            </a:r>
            <a:br/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YOU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349" name="Google Shape;318;p57" descr=""/>
          <p:cNvPicPr/>
          <p:nvPr/>
        </p:nvPicPr>
        <p:blipFill>
          <a:blip r:embed="rId3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350" name="CustomShape 3"/>
          <p:cNvSpPr/>
          <p:nvPr/>
        </p:nvSpPr>
        <p:spPr>
          <a:xfrm>
            <a:off x="5354280" y="3458160"/>
            <a:ext cx="3796560" cy="16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Contact Details</a:t>
            </a:r>
            <a:endParaRPr b="0" lang="en-U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DCI Digital Career Institute gGmbH</a:t>
            </a:r>
            <a:endParaRPr b="0" lang="en-U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Google Shape;186;p42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Operating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566520" y="4667400"/>
            <a:ext cx="5455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https://en.wikipedia.org/wiki/Operating_system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Google Shape;186;p42_3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Operating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566520" y="4667400"/>
            <a:ext cx="5455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https://en.wikipedia.org/wiki/Operating_system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3710520" y="919080"/>
            <a:ext cx="5341320" cy="29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(OS) is system software that </a:t>
            </a:r>
            <a:r>
              <a:rPr b="0" i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manages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computer hardware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Google Shape;186;p42_1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Operating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566520" y="4667400"/>
            <a:ext cx="5455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https://en.wikipedia.org/wiki/Operating_system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(OS) is system software that </a:t>
            </a:r>
            <a:r>
              <a:rPr b="0" i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manages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computer hardware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resources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186;p42_0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Operating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566520" y="4667400"/>
            <a:ext cx="5455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https://en.wikipedia.org/wiki/Operating_system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566520" y="521640"/>
            <a:ext cx="52639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operating system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(OS) is system software that </a:t>
            </a:r>
            <a:r>
              <a:rPr b="0" i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manages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computer hardware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software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resources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and provides common services for computer programs.”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0" y="360"/>
            <a:ext cx="3366360" cy="5141520"/>
          </a:xfrm>
          <a:prstGeom prst="rect">
            <a:avLst/>
          </a:prstGeom>
          <a:solidFill>
            <a:srgbClr val="0944a1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Google Shape;186;p42_2" descr=""/>
          <p:cNvPicPr/>
          <p:nvPr/>
        </p:nvPicPr>
        <p:blipFill>
          <a:blip r:embed="rId1"/>
          <a:srcRect l="0" t="17119" r="0" b="17119"/>
          <a:stretch/>
        </p:blipFill>
        <p:spPr>
          <a:xfrm>
            <a:off x="303840" y="4498560"/>
            <a:ext cx="1031400" cy="47808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303840" y="371520"/>
            <a:ext cx="278712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Operating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566520" y="4667400"/>
            <a:ext cx="5455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[WIKIPEDIA]: </a:t>
            </a:r>
            <a:r>
              <a:rPr b="0" lang="en" sz="1000" spc="-1" strike="noStrike" u="sng">
                <a:solidFill>
                  <a:srgbClr val="0097a7"/>
                </a:solidFill>
                <a:uFillTx/>
                <a:latin typeface="Montserrat"/>
                <a:ea typeface="Montserrat"/>
                <a:hlinkClick r:id="rId2"/>
              </a:rPr>
              <a:t>https://en.wikipedia.org/wiki/Operating_system</a:t>
            </a:r>
            <a:r>
              <a:rPr b="0" lang="en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2022-12-13T11:08:54Z</dcterms:modified>
  <cp:revision>16</cp:revision>
  <dc:subject/>
  <dc:title/>
</cp:coreProperties>
</file>