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80" r:id="rId7"/>
    <p:sldId id="281" r:id="rId8"/>
    <p:sldId id="282" r:id="rId9"/>
    <p:sldId id="283" r:id="rId10"/>
    <p:sldId id="285"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19" autoAdjust="0"/>
  </p:normalViewPr>
  <p:slideViewPr>
    <p:cSldViewPr snapToGrid="0">
      <p:cViewPr>
        <p:scale>
          <a:sx n="125" d="100"/>
          <a:sy n="125" d="100"/>
        </p:scale>
        <p:origin x="870" y="8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8/31/2023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8/31/2023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dnd5eapi.co/" TargetMode="External"/><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5e-dnd-compendium.streamlit.app/"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b="1" dirty="0"/>
              <a:t>Dungeons &amp; Dragons: </a:t>
            </a:r>
            <a:br>
              <a:rPr lang="en-US" sz="4000" dirty="0"/>
            </a:br>
            <a:r>
              <a:rPr lang="en-US" sz="4000" dirty="0"/>
              <a:t>Monster Codex</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Logan Roe</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Project Overview</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Subject Matter and Why?:</a:t>
            </a:r>
          </a:p>
          <a:p>
            <a:pPr marL="36900" lvl="0" indent="0">
              <a:buNone/>
            </a:pPr>
            <a:r>
              <a:rPr lang="en-US" sz="2400" dirty="0"/>
              <a:t>API selected:</a:t>
            </a:r>
          </a:p>
          <a:p>
            <a:pPr marL="36900" lvl="0" indent="0">
              <a:buNone/>
            </a:pPr>
            <a:r>
              <a:rPr lang="en-US" sz="2400" dirty="0"/>
              <a:t>Investigation:</a:t>
            </a:r>
          </a:p>
          <a:p>
            <a:pPr marL="36900" lvl="0" indent="0">
              <a:buNone/>
            </a:pPr>
            <a:r>
              <a:rPr lang="en-US" sz="2400" dirty="0"/>
              <a:t>Solutions:</a:t>
            </a:r>
          </a:p>
          <a:p>
            <a:pPr marL="36900" lvl="0" indent="0">
              <a:buNone/>
            </a:pPr>
            <a:r>
              <a:rPr lang="en-US" sz="2400" dirty="0"/>
              <a:t>Application:</a:t>
            </a:r>
          </a:p>
          <a:p>
            <a:pPr marL="36900" lvl="0" indent="0">
              <a:buNone/>
            </a:pPr>
            <a:r>
              <a:rPr lang="en-US" sz="2400" dirty="0"/>
              <a:t>Future Goals:</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6636-02C8-65AF-420A-1A5BC7C560E1}"/>
              </a:ext>
            </a:extLst>
          </p:cNvPr>
          <p:cNvSpPr>
            <a:spLocks noGrp="1"/>
          </p:cNvSpPr>
          <p:nvPr>
            <p:ph type="title"/>
          </p:nvPr>
        </p:nvSpPr>
        <p:spPr/>
        <p:txBody>
          <a:bodyPr/>
          <a:lstStyle/>
          <a:p>
            <a:r>
              <a:rPr lang="en-US" dirty="0"/>
              <a:t>What is Dungeons and Dragons?</a:t>
            </a:r>
          </a:p>
        </p:txBody>
      </p:sp>
      <p:sp>
        <p:nvSpPr>
          <p:cNvPr id="3" name="Content Placeholder 2">
            <a:extLst>
              <a:ext uri="{FF2B5EF4-FFF2-40B4-BE49-F238E27FC236}">
                <a16:creationId xmlns:a16="http://schemas.microsoft.com/office/drawing/2014/main" id="{4059CCD7-6EA5-65C3-0ADC-D7F5EF298626}"/>
              </a:ext>
            </a:extLst>
          </p:cNvPr>
          <p:cNvSpPr>
            <a:spLocks noGrp="1"/>
          </p:cNvSpPr>
          <p:nvPr>
            <p:ph idx="1"/>
          </p:nvPr>
        </p:nvSpPr>
        <p:spPr>
          <a:xfrm>
            <a:off x="913795" y="2076450"/>
            <a:ext cx="4494400" cy="3714749"/>
          </a:xfrm>
        </p:spPr>
        <p:txBody>
          <a:bodyPr>
            <a:normAutofit fontScale="85000" lnSpcReduction="20000"/>
          </a:bodyPr>
          <a:lstStyle/>
          <a:p>
            <a:r>
              <a:rPr lang="en-US" b="0" i="0" dirty="0">
                <a:solidFill>
                  <a:srgbClr val="D1D5DB"/>
                </a:solidFill>
                <a:effectLst/>
                <a:latin typeface="Söhne"/>
              </a:rPr>
              <a:t>Dungeons and Dragons (D&amp;D) is a renowned fantasy tabletop role-playing game where players embark on epic adventures in a richly imagined world. </a:t>
            </a:r>
          </a:p>
          <a:p>
            <a:r>
              <a:rPr lang="en-US" b="0" i="0" dirty="0">
                <a:solidFill>
                  <a:srgbClr val="D1D5DB"/>
                </a:solidFill>
                <a:effectLst/>
                <a:latin typeface="Söhne"/>
              </a:rPr>
              <a:t>The game revolves around storytelling, problem-solving, and strategic combat. </a:t>
            </a:r>
          </a:p>
          <a:p>
            <a:r>
              <a:rPr lang="en-US" dirty="0">
                <a:solidFill>
                  <a:srgbClr val="D1D5DB"/>
                </a:solidFill>
                <a:effectLst/>
                <a:latin typeface="Söhne"/>
              </a:rPr>
              <a:t>P</a:t>
            </a:r>
            <a:r>
              <a:rPr lang="en-US" b="0" i="0" dirty="0">
                <a:solidFill>
                  <a:srgbClr val="D1D5DB"/>
                </a:solidFill>
                <a:effectLst/>
                <a:latin typeface="Söhne"/>
              </a:rPr>
              <a:t>layers navigate challenges, interact with fantastical creatures, and uncover mysteries through rolling dice and making choices.</a:t>
            </a:r>
          </a:p>
        </p:txBody>
      </p:sp>
      <p:pic>
        <p:nvPicPr>
          <p:cNvPr id="1026" name="Picture 2" descr="D&amp;D publisher releasing free adventure to celebrate Magic crossover -  Polygon">
            <a:extLst>
              <a:ext uri="{FF2B5EF4-FFF2-40B4-BE49-F238E27FC236}">
                <a16:creationId xmlns:a16="http://schemas.microsoft.com/office/drawing/2014/main" id="{F70627B7-2C33-094C-F01E-E12D4C4BA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883" y="2076450"/>
            <a:ext cx="6403401" cy="360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93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234D-8FC3-5A43-2159-67E7B8B32452}"/>
              </a:ext>
            </a:extLst>
          </p:cNvPr>
          <p:cNvSpPr>
            <a:spLocks noGrp="1"/>
          </p:cNvSpPr>
          <p:nvPr>
            <p:ph type="title"/>
          </p:nvPr>
        </p:nvSpPr>
        <p:spPr>
          <a:xfrm>
            <a:off x="60355" y="0"/>
            <a:ext cx="3706889" cy="541758"/>
          </a:xfrm>
        </p:spPr>
        <p:txBody>
          <a:bodyPr/>
          <a:lstStyle/>
          <a:p>
            <a:r>
              <a:rPr lang="en-US" dirty="0"/>
              <a:t>DND 5e API</a:t>
            </a:r>
          </a:p>
        </p:txBody>
      </p:sp>
      <p:pic>
        <p:nvPicPr>
          <p:cNvPr id="6" name="Content Placeholder 5">
            <a:extLst>
              <a:ext uri="{FF2B5EF4-FFF2-40B4-BE49-F238E27FC236}">
                <a16:creationId xmlns:a16="http://schemas.microsoft.com/office/drawing/2014/main" id="{DD7C75A0-97EA-1774-147A-319D344C5C21}"/>
              </a:ext>
            </a:extLst>
          </p:cNvPr>
          <p:cNvPicPr>
            <a:picLocks noGrp="1" noChangeAspect="1"/>
          </p:cNvPicPr>
          <p:nvPr>
            <p:ph idx="1"/>
          </p:nvPr>
        </p:nvPicPr>
        <p:blipFill>
          <a:blip r:embed="rId2"/>
          <a:stretch>
            <a:fillRect/>
          </a:stretch>
        </p:blipFill>
        <p:spPr>
          <a:xfrm>
            <a:off x="325029" y="609599"/>
            <a:ext cx="3177540" cy="5992427"/>
          </a:xfrm>
        </p:spPr>
      </p:pic>
      <p:sp>
        <p:nvSpPr>
          <p:cNvPr id="4" name="Text Placeholder 3">
            <a:extLst>
              <a:ext uri="{FF2B5EF4-FFF2-40B4-BE49-F238E27FC236}">
                <a16:creationId xmlns:a16="http://schemas.microsoft.com/office/drawing/2014/main" id="{7C7A90D1-6FE7-9674-670C-38CFCCD900A2}"/>
              </a:ext>
            </a:extLst>
          </p:cNvPr>
          <p:cNvSpPr>
            <a:spLocks noGrp="1"/>
          </p:cNvSpPr>
          <p:nvPr>
            <p:ph type="body" sz="half" idx="2"/>
          </p:nvPr>
        </p:nvSpPr>
        <p:spPr>
          <a:xfrm>
            <a:off x="3767244" y="692150"/>
            <a:ext cx="8173296" cy="5909875"/>
          </a:xfrm>
        </p:spPr>
        <p:txBody>
          <a:bodyPr/>
          <a:lstStyle/>
          <a:p>
            <a:r>
              <a:rPr lang="en-US" sz="2800" b="1" dirty="0">
                <a:hlinkClick r:id="rId3"/>
              </a:rPr>
              <a:t>https://www.dnd5eapi.co/</a:t>
            </a:r>
            <a:endParaRPr lang="en-US" sz="2800" b="1" dirty="0"/>
          </a:p>
          <a:p>
            <a:pPr marL="285750" indent="-285750" algn="l">
              <a:buFont typeface="Arial" panose="020B0604020202020204" pitchFamily="34" charset="0"/>
              <a:buChar char="•"/>
            </a:pPr>
            <a:endParaRPr lang="en-US" dirty="0">
              <a:solidFill>
                <a:schemeClr val="tx1"/>
              </a:solidFill>
            </a:endParaRPr>
          </a:p>
        </p:txBody>
      </p:sp>
      <p:sp>
        <p:nvSpPr>
          <p:cNvPr id="7" name="Content Placeholder 2">
            <a:extLst>
              <a:ext uri="{FF2B5EF4-FFF2-40B4-BE49-F238E27FC236}">
                <a16:creationId xmlns:a16="http://schemas.microsoft.com/office/drawing/2014/main" id="{1AAAF461-568C-5292-04B7-AF2521BEA29C}"/>
              </a:ext>
            </a:extLst>
          </p:cNvPr>
          <p:cNvSpPr txBox="1">
            <a:spLocks/>
          </p:cNvSpPr>
          <p:nvPr/>
        </p:nvSpPr>
        <p:spPr>
          <a:xfrm>
            <a:off x="5606692" y="1789712"/>
            <a:ext cx="4494400" cy="4070068"/>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solidFill>
                  <a:srgbClr val="D1D5DB"/>
                </a:solidFill>
                <a:effectLst/>
                <a:latin typeface="Söhne"/>
              </a:rPr>
              <a:t>DND 5e API is a data rich free to use API, which is the prime reason for my choice.</a:t>
            </a:r>
          </a:p>
          <a:p>
            <a:r>
              <a:rPr lang="en-US" dirty="0">
                <a:solidFill>
                  <a:srgbClr val="D1D5DB"/>
                </a:solidFill>
                <a:effectLst/>
                <a:latin typeface="Söhne"/>
              </a:rPr>
              <a:t>The data is stored segmented by area (equipment, classes, monsters, magic items etc.).</a:t>
            </a:r>
          </a:p>
          <a:p>
            <a:r>
              <a:rPr lang="en-US" dirty="0">
                <a:solidFill>
                  <a:srgbClr val="D1D5DB"/>
                </a:solidFill>
                <a:effectLst/>
                <a:latin typeface="Söhne"/>
              </a:rPr>
              <a:t>Much of the Data is extremely Nested and has various data types to manage when working with it.</a:t>
            </a:r>
          </a:p>
        </p:txBody>
      </p:sp>
    </p:spTree>
    <p:extLst>
      <p:ext uri="{BB962C8B-B14F-4D97-AF65-F5344CB8AC3E}">
        <p14:creationId xmlns:p14="http://schemas.microsoft.com/office/powerpoint/2010/main" val="276695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FED0F-A5CC-EAEF-1AFF-9265C2112652}"/>
              </a:ext>
            </a:extLst>
          </p:cNvPr>
          <p:cNvSpPr>
            <a:spLocks noGrp="1"/>
          </p:cNvSpPr>
          <p:nvPr>
            <p:ph type="title"/>
          </p:nvPr>
        </p:nvSpPr>
        <p:spPr>
          <a:xfrm>
            <a:off x="985248" y="436495"/>
            <a:ext cx="3706889" cy="762738"/>
          </a:xfrm>
        </p:spPr>
        <p:txBody>
          <a:bodyPr>
            <a:normAutofit/>
          </a:bodyPr>
          <a:lstStyle/>
          <a:p>
            <a:pPr algn="l"/>
            <a:r>
              <a:rPr lang="en-US" dirty="0"/>
              <a:t>Data Challenges:</a:t>
            </a:r>
          </a:p>
        </p:txBody>
      </p:sp>
      <p:pic>
        <p:nvPicPr>
          <p:cNvPr id="8" name="Content Placeholder 7">
            <a:extLst>
              <a:ext uri="{FF2B5EF4-FFF2-40B4-BE49-F238E27FC236}">
                <a16:creationId xmlns:a16="http://schemas.microsoft.com/office/drawing/2014/main" id="{3F24EFE8-D8F6-AAFA-DA6A-0E9B21B8C2F2}"/>
              </a:ext>
            </a:extLst>
          </p:cNvPr>
          <p:cNvPicPr>
            <a:picLocks noGrp="1" noChangeAspect="1"/>
          </p:cNvPicPr>
          <p:nvPr>
            <p:ph idx="1"/>
          </p:nvPr>
        </p:nvPicPr>
        <p:blipFill>
          <a:blip r:embed="rId2"/>
          <a:stretch>
            <a:fillRect/>
          </a:stretch>
        </p:blipFill>
        <p:spPr>
          <a:xfrm>
            <a:off x="7254240" y="487852"/>
            <a:ext cx="4518671" cy="5463368"/>
          </a:xfrm>
          <a:ln w="47625">
            <a:solidFill>
              <a:srgbClr val="00B050"/>
            </a:solidFill>
          </a:ln>
        </p:spPr>
      </p:pic>
      <p:pic>
        <p:nvPicPr>
          <p:cNvPr id="6" name="Picture 5">
            <a:extLst>
              <a:ext uri="{FF2B5EF4-FFF2-40B4-BE49-F238E27FC236}">
                <a16:creationId xmlns:a16="http://schemas.microsoft.com/office/drawing/2014/main" id="{83298E11-92B1-D826-1636-167F0E2A0990}"/>
              </a:ext>
            </a:extLst>
          </p:cNvPr>
          <p:cNvPicPr>
            <a:picLocks noChangeAspect="1"/>
          </p:cNvPicPr>
          <p:nvPr/>
        </p:nvPicPr>
        <p:blipFill>
          <a:blip r:embed="rId3"/>
          <a:stretch>
            <a:fillRect/>
          </a:stretch>
        </p:blipFill>
        <p:spPr>
          <a:xfrm>
            <a:off x="1074420" y="2673351"/>
            <a:ext cx="6056796" cy="3277869"/>
          </a:xfrm>
          <a:prstGeom prst="rect">
            <a:avLst/>
          </a:prstGeom>
          <a:ln w="31750">
            <a:solidFill>
              <a:srgbClr val="FF0000"/>
            </a:solidFill>
          </a:ln>
        </p:spPr>
      </p:pic>
      <p:pic>
        <p:nvPicPr>
          <p:cNvPr id="10" name="Picture 9">
            <a:extLst>
              <a:ext uri="{FF2B5EF4-FFF2-40B4-BE49-F238E27FC236}">
                <a16:creationId xmlns:a16="http://schemas.microsoft.com/office/drawing/2014/main" id="{E213F245-653B-B5F6-6B4E-CAC807FE9368}"/>
              </a:ext>
            </a:extLst>
          </p:cNvPr>
          <p:cNvPicPr>
            <a:picLocks noChangeAspect="1"/>
          </p:cNvPicPr>
          <p:nvPr/>
        </p:nvPicPr>
        <p:blipFill>
          <a:blip r:embed="rId4"/>
          <a:stretch>
            <a:fillRect/>
          </a:stretch>
        </p:blipFill>
        <p:spPr>
          <a:xfrm>
            <a:off x="4172547" y="487852"/>
            <a:ext cx="5096586" cy="3153215"/>
          </a:xfrm>
          <a:prstGeom prst="rect">
            <a:avLst/>
          </a:prstGeom>
          <a:ln w="47625">
            <a:solidFill>
              <a:schemeClr val="accent1"/>
            </a:solidFill>
          </a:ln>
        </p:spPr>
      </p:pic>
    </p:spTree>
    <p:extLst>
      <p:ext uri="{BB962C8B-B14F-4D97-AF65-F5344CB8AC3E}">
        <p14:creationId xmlns:p14="http://schemas.microsoft.com/office/powerpoint/2010/main" val="1778071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B79F-E0A7-15E5-5946-CA976A5F6254}"/>
              </a:ext>
            </a:extLst>
          </p:cNvPr>
          <p:cNvSpPr>
            <a:spLocks noGrp="1"/>
          </p:cNvSpPr>
          <p:nvPr>
            <p:ph type="title"/>
          </p:nvPr>
        </p:nvSpPr>
        <p:spPr>
          <a:xfrm>
            <a:off x="913794" y="222781"/>
            <a:ext cx="3706889" cy="945618"/>
          </a:xfrm>
        </p:spPr>
        <p:txBody>
          <a:bodyPr/>
          <a:lstStyle/>
          <a:p>
            <a:r>
              <a:rPr lang="en-US" dirty="0"/>
              <a:t>Data Normalization:</a:t>
            </a:r>
            <a:br>
              <a:rPr lang="en-US" dirty="0"/>
            </a:br>
            <a:r>
              <a:rPr lang="en-US" dirty="0"/>
              <a:t>A SQL Solution</a:t>
            </a:r>
          </a:p>
        </p:txBody>
      </p:sp>
      <p:sp>
        <p:nvSpPr>
          <p:cNvPr id="4" name="Text Placeholder 3">
            <a:extLst>
              <a:ext uri="{FF2B5EF4-FFF2-40B4-BE49-F238E27FC236}">
                <a16:creationId xmlns:a16="http://schemas.microsoft.com/office/drawing/2014/main" id="{21EE689A-1C1E-A518-23CB-AA92FD16E36C}"/>
              </a:ext>
            </a:extLst>
          </p:cNvPr>
          <p:cNvSpPr>
            <a:spLocks noGrp="1"/>
          </p:cNvSpPr>
          <p:nvPr>
            <p:ph type="body" sz="half" idx="2"/>
          </p:nvPr>
        </p:nvSpPr>
        <p:spPr>
          <a:xfrm>
            <a:off x="913793" y="2071371"/>
            <a:ext cx="3706889" cy="3016250"/>
          </a:xfrm>
        </p:spPr>
        <p:txBody>
          <a:bodyPr/>
          <a:lstStyle/>
          <a:p>
            <a:pPr algn="l"/>
            <a:r>
              <a:rPr lang="en-US" b="0" i="0" dirty="0">
                <a:solidFill>
                  <a:srgbClr val="D1D5DB"/>
                </a:solidFill>
                <a:effectLst/>
                <a:latin typeface="Söhne"/>
              </a:rPr>
              <a:t>Normalizing data in a database is crucial because it helps keep information organized, accurate, and efficient. It prevents repeating the same data and reduces mistakes. This makes it easier to ask questions and get useful answers from the database. Overall, it ensures that the database works well and provides reliable information.</a:t>
            </a:r>
            <a:endParaRPr lang="en-US" dirty="0"/>
          </a:p>
        </p:txBody>
      </p:sp>
      <p:pic>
        <p:nvPicPr>
          <p:cNvPr id="10" name="Content Placeholder 9">
            <a:extLst>
              <a:ext uri="{FF2B5EF4-FFF2-40B4-BE49-F238E27FC236}">
                <a16:creationId xmlns:a16="http://schemas.microsoft.com/office/drawing/2014/main" id="{D8879AAF-4E23-E4AD-D869-F17C2A0670CA}"/>
              </a:ext>
            </a:extLst>
          </p:cNvPr>
          <p:cNvPicPr>
            <a:picLocks noGrp="1" noChangeAspect="1"/>
          </p:cNvPicPr>
          <p:nvPr>
            <p:ph idx="1"/>
          </p:nvPr>
        </p:nvPicPr>
        <p:blipFill>
          <a:blip r:embed="rId2"/>
          <a:stretch>
            <a:fillRect/>
          </a:stretch>
        </p:blipFill>
        <p:spPr>
          <a:xfrm>
            <a:off x="5055529" y="695590"/>
            <a:ext cx="7136471" cy="5238972"/>
          </a:xfrm>
        </p:spPr>
      </p:pic>
    </p:spTree>
    <p:extLst>
      <p:ext uri="{BB962C8B-B14F-4D97-AF65-F5344CB8AC3E}">
        <p14:creationId xmlns:p14="http://schemas.microsoft.com/office/powerpoint/2010/main" val="2064962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C2B46C-E6E9-BDA8-937E-A168EF16D947}"/>
              </a:ext>
            </a:extLst>
          </p:cNvPr>
          <p:cNvSpPr>
            <a:spLocks noGrp="1"/>
          </p:cNvSpPr>
          <p:nvPr>
            <p:ph type="body" sz="half" idx="2"/>
          </p:nvPr>
        </p:nvSpPr>
        <p:spPr>
          <a:xfrm>
            <a:off x="998787" y="6131078"/>
            <a:ext cx="10353763" cy="579120"/>
          </a:xfrm>
        </p:spPr>
        <p:txBody>
          <a:bodyPr>
            <a:noAutofit/>
          </a:bodyPr>
          <a:lstStyle/>
          <a:p>
            <a:r>
              <a:rPr lang="en-US" sz="3600" dirty="0">
                <a:hlinkClick r:id="rId2"/>
              </a:rPr>
              <a:t>My Application</a:t>
            </a:r>
            <a:endParaRPr lang="en-US" sz="3600" dirty="0"/>
          </a:p>
        </p:txBody>
      </p:sp>
      <p:pic>
        <p:nvPicPr>
          <p:cNvPr id="5" name="Picture 4">
            <a:extLst>
              <a:ext uri="{FF2B5EF4-FFF2-40B4-BE49-F238E27FC236}">
                <a16:creationId xmlns:a16="http://schemas.microsoft.com/office/drawing/2014/main" id="{79AD5709-389F-7C17-F964-4DB21932DE06}"/>
              </a:ext>
            </a:extLst>
          </p:cNvPr>
          <p:cNvPicPr>
            <a:picLocks noChangeAspect="1"/>
          </p:cNvPicPr>
          <p:nvPr/>
        </p:nvPicPr>
        <p:blipFill>
          <a:blip r:embed="rId3"/>
          <a:stretch>
            <a:fillRect/>
          </a:stretch>
        </p:blipFill>
        <p:spPr>
          <a:xfrm>
            <a:off x="1088979" y="345922"/>
            <a:ext cx="10173381" cy="5722528"/>
          </a:xfrm>
          <a:prstGeom prst="rect">
            <a:avLst/>
          </a:prstGeom>
          <a:ln w="15875">
            <a:solidFill>
              <a:schemeClr val="accent1"/>
            </a:solidFill>
          </a:ln>
        </p:spPr>
      </p:pic>
    </p:spTree>
    <p:extLst>
      <p:ext uri="{BB962C8B-B14F-4D97-AF65-F5344CB8AC3E}">
        <p14:creationId xmlns:p14="http://schemas.microsoft.com/office/powerpoint/2010/main" val="408451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B93D-1AED-BC38-060B-2ADAF79C97DF}"/>
              </a:ext>
            </a:extLst>
          </p:cNvPr>
          <p:cNvSpPr>
            <a:spLocks noGrp="1"/>
          </p:cNvSpPr>
          <p:nvPr>
            <p:ph type="title"/>
          </p:nvPr>
        </p:nvSpPr>
        <p:spPr/>
        <p:txBody>
          <a:bodyPr/>
          <a:lstStyle/>
          <a:p>
            <a:r>
              <a:rPr lang="en-US" b="1" u="sng" dirty="0">
                <a:solidFill>
                  <a:schemeClr val="accent1">
                    <a:lumMod val="75000"/>
                  </a:schemeClr>
                </a:solidFill>
              </a:rPr>
              <a:t>Summary : Future Goals</a:t>
            </a:r>
          </a:p>
        </p:txBody>
      </p:sp>
      <p:sp>
        <p:nvSpPr>
          <p:cNvPr id="3" name="Text Placeholder 2">
            <a:extLst>
              <a:ext uri="{FF2B5EF4-FFF2-40B4-BE49-F238E27FC236}">
                <a16:creationId xmlns:a16="http://schemas.microsoft.com/office/drawing/2014/main" id="{0F47C199-90A8-386C-6CA6-92B92A70F3E3}"/>
              </a:ext>
            </a:extLst>
          </p:cNvPr>
          <p:cNvSpPr>
            <a:spLocks noGrp="1"/>
          </p:cNvSpPr>
          <p:nvPr>
            <p:ph type="body" idx="1"/>
          </p:nvPr>
        </p:nvSpPr>
        <p:spPr/>
        <p:txBody>
          <a:bodyPr/>
          <a:lstStyle/>
          <a:p>
            <a:r>
              <a:rPr lang="en-US" u="sng" dirty="0">
                <a:solidFill>
                  <a:schemeClr val="accent1">
                    <a:lumMod val="75000"/>
                  </a:schemeClr>
                </a:solidFill>
              </a:rPr>
              <a:t>SQL and Base Class</a:t>
            </a:r>
          </a:p>
        </p:txBody>
      </p:sp>
      <p:sp>
        <p:nvSpPr>
          <p:cNvPr id="4" name="Text Placeholder 3">
            <a:extLst>
              <a:ext uri="{FF2B5EF4-FFF2-40B4-BE49-F238E27FC236}">
                <a16:creationId xmlns:a16="http://schemas.microsoft.com/office/drawing/2014/main" id="{8EA52023-3467-E47B-5674-8DE6D9C44C6D}"/>
              </a:ext>
            </a:extLst>
          </p:cNvPr>
          <p:cNvSpPr>
            <a:spLocks noGrp="1"/>
          </p:cNvSpPr>
          <p:nvPr>
            <p:ph type="body" sz="half" idx="15"/>
          </p:nvPr>
        </p:nvSpPr>
        <p:spPr/>
        <p:txBody>
          <a:bodyPr>
            <a:normAutofit/>
          </a:bodyPr>
          <a:lstStyle/>
          <a:p>
            <a:pPr marL="285750" indent="-285750" algn="l">
              <a:buFont typeface="Arial" panose="020B0604020202020204" pitchFamily="34" charset="0"/>
              <a:buChar char="•"/>
            </a:pPr>
            <a:r>
              <a:rPr lang="en-US" sz="1800" dirty="0">
                <a:solidFill>
                  <a:schemeClr val="tx1"/>
                </a:solidFill>
              </a:rPr>
              <a:t>Create “</a:t>
            </a:r>
            <a:r>
              <a:rPr lang="en-US" sz="1800" dirty="0" err="1">
                <a:solidFill>
                  <a:schemeClr val="tx1"/>
                </a:solidFill>
              </a:rPr>
              <a:t>upsert</a:t>
            </a:r>
            <a:r>
              <a:rPr lang="en-US" sz="1800" dirty="0">
                <a:solidFill>
                  <a:schemeClr val="tx1"/>
                </a:solidFill>
              </a:rPr>
              <a:t>” functionality without the need to recreate foreign keys post insert.</a:t>
            </a:r>
          </a:p>
          <a:p>
            <a:pPr marL="285750" indent="-285750" algn="l">
              <a:buFont typeface="Arial" panose="020B0604020202020204" pitchFamily="34" charset="0"/>
              <a:buChar char="•"/>
            </a:pPr>
            <a:r>
              <a:rPr lang="en-US" sz="1800" dirty="0">
                <a:solidFill>
                  <a:schemeClr val="tx1"/>
                </a:solidFill>
              </a:rPr>
              <a:t>Look into dynamic check functions for the base class to refactor the length of the code.</a:t>
            </a:r>
          </a:p>
        </p:txBody>
      </p:sp>
      <p:sp>
        <p:nvSpPr>
          <p:cNvPr id="5" name="Text Placeholder 4">
            <a:extLst>
              <a:ext uri="{FF2B5EF4-FFF2-40B4-BE49-F238E27FC236}">
                <a16:creationId xmlns:a16="http://schemas.microsoft.com/office/drawing/2014/main" id="{8279AD00-3293-83BD-2173-4BFD5A6FA638}"/>
              </a:ext>
            </a:extLst>
          </p:cNvPr>
          <p:cNvSpPr>
            <a:spLocks noGrp="1"/>
          </p:cNvSpPr>
          <p:nvPr>
            <p:ph type="body" sz="quarter" idx="3"/>
          </p:nvPr>
        </p:nvSpPr>
        <p:spPr/>
        <p:txBody>
          <a:bodyPr/>
          <a:lstStyle/>
          <a:p>
            <a:r>
              <a:rPr lang="en-US" u="sng" dirty="0">
                <a:solidFill>
                  <a:schemeClr val="accent1">
                    <a:lumMod val="75000"/>
                  </a:schemeClr>
                </a:solidFill>
              </a:rPr>
              <a:t>Security</a:t>
            </a:r>
          </a:p>
        </p:txBody>
      </p:sp>
      <p:sp>
        <p:nvSpPr>
          <p:cNvPr id="6" name="Text Placeholder 5">
            <a:extLst>
              <a:ext uri="{FF2B5EF4-FFF2-40B4-BE49-F238E27FC236}">
                <a16:creationId xmlns:a16="http://schemas.microsoft.com/office/drawing/2014/main" id="{3725B2A4-0175-7F50-6063-24FAC6705AC7}"/>
              </a:ext>
            </a:extLst>
          </p:cNvPr>
          <p:cNvSpPr>
            <a:spLocks noGrp="1"/>
          </p:cNvSpPr>
          <p:nvPr>
            <p:ph type="body" sz="half" idx="16"/>
          </p:nvPr>
        </p:nvSpPr>
        <p:spPr/>
        <p:txBody>
          <a:bodyPr/>
          <a:lstStyle/>
          <a:p>
            <a:pPr marL="285750" indent="-285750" algn="l">
              <a:buFont typeface="Arial" panose="020B0604020202020204" pitchFamily="34" charset="0"/>
              <a:buChar char="•"/>
            </a:pPr>
            <a:r>
              <a:rPr lang="en-US" sz="1800" dirty="0">
                <a:solidFill>
                  <a:schemeClr val="tx1"/>
                </a:solidFill>
              </a:rPr>
              <a:t>Use the </a:t>
            </a:r>
            <a:r>
              <a:rPr lang="en-US" sz="1800" dirty="0" err="1">
                <a:solidFill>
                  <a:schemeClr val="tx1"/>
                </a:solidFill>
              </a:rPr>
              <a:t>Streamlit</a:t>
            </a:r>
            <a:r>
              <a:rPr lang="en-US" sz="1800" dirty="0">
                <a:solidFill>
                  <a:schemeClr val="tx1"/>
                </a:solidFill>
              </a:rPr>
              <a:t> secrets functionality to hide sensitive information.</a:t>
            </a:r>
          </a:p>
          <a:p>
            <a:pPr marL="285750" indent="-285750" algn="l">
              <a:buFont typeface="Arial" panose="020B0604020202020204" pitchFamily="34" charset="0"/>
              <a:buChar char="•"/>
            </a:pPr>
            <a:r>
              <a:rPr lang="en-US" sz="1800" dirty="0">
                <a:solidFill>
                  <a:schemeClr val="tx1"/>
                </a:solidFill>
              </a:rPr>
              <a:t>Look into dynamic check functions for the base </a:t>
            </a:r>
            <a:r>
              <a:rPr lang="en-US" sz="1800" dirty="0" err="1">
                <a:solidFill>
                  <a:schemeClr val="tx1"/>
                </a:solidFill>
              </a:rPr>
              <a:t>clas</a:t>
            </a:r>
            <a:endParaRPr lang="en-US" sz="1800" dirty="0">
              <a:solidFill>
                <a:schemeClr val="tx1"/>
              </a:solidFill>
            </a:endParaRPr>
          </a:p>
          <a:p>
            <a:pPr marL="285750" indent="-285750" algn="l">
              <a:buFont typeface="Arial" panose="020B0604020202020204" pitchFamily="34" charset="0"/>
              <a:buChar char="•"/>
            </a:pPr>
            <a:endParaRPr lang="en-US" dirty="0"/>
          </a:p>
        </p:txBody>
      </p:sp>
      <p:sp>
        <p:nvSpPr>
          <p:cNvPr id="7" name="Text Placeholder 6">
            <a:extLst>
              <a:ext uri="{FF2B5EF4-FFF2-40B4-BE49-F238E27FC236}">
                <a16:creationId xmlns:a16="http://schemas.microsoft.com/office/drawing/2014/main" id="{65CF18F5-99D7-CB0F-39AC-5A63A3D79F13}"/>
              </a:ext>
            </a:extLst>
          </p:cNvPr>
          <p:cNvSpPr>
            <a:spLocks noGrp="1"/>
          </p:cNvSpPr>
          <p:nvPr>
            <p:ph type="body" sz="quarter" idx="13"/>
          </p:nvPr>
        </p:nvSpPr>
        <p:spPr/>
        <p:txBody>
          <a:bodyPr/>
          <a:lstStyle/>
          <a:p>
            <a:r>
              <a:rPr lang="en-US" u="sng" dirty="0">
                <a:solidFill>
                  <a:schemeClr val="accent1">
                    <a:lumMod val="75000"/>
                  </a:schemeClr>
                </a:solidFill>
              </a:rPr>
              <a:t>Content</a:t>
            </a:r>
          </a:p>
        </p:txBody>
      </p:sp>
      <p:sp>
        <p:nvSpPr>
          <p:cNvPr id="8" name="Text Placeholder 7">
            <a:extLst>
              <a:ext uri="{FF2B5EF4-FFF2-40B4-BE49-F238E27FC236}">
                <a16:creationId xmlns:a16="http://schemas.microsoft.com/office/drawing/2014/main" id="{5D757CAA-7443-CA77-4AE1-F185F562B32F}"/>
              </a:ext>
            </a:extLst>
          </p:cNvPr>
          <p:cNvSpPr>
            <a:spLocks noGrp="1"/>
          </p:cNvSpPr>
          <p:nvPr>
            <p:ph type="body" sz="half" idx="17"/>
          </p:nvPr>
        </p:nvSpPr>
        <p:spPr/>
        <p:txBody>
          <a:bodyPr/>
          <a:lstStyle/>
          <a:p>
            <a:pPr marL="285750" indent="-285750" algn="l">
              <a:buFont typeface="Arial" panose="020B0604020202020204" pitchFamily="34" charset="0"/>
              <a:buChar char="•"/>
            </a:pPr>
            <a:r>
              <a:rPr lang="en-US" sz="1800" dirty="0">
                <a:solidFill>
                  <a:schemeClr val="tx1"/>
                </a:solidFill>
              </a:rPr>
              <a:t>Parse the remaining tables and </a:t>
            </a:r>
            <a:r>
              <a:rPr lang="en-US" sz="1800" dirty="0" err="1">
                <a:solidFill>
                  <a:schemeClr val="tx1"/>
                </a:solidFill>
              </a:rPr>
              <a:t>upsert</a:t>
            </a:r>
            <a:r>
              <a:rPr lang="en-US" sz="1800" dirty="0">
                <a:solidFill>
                  <a:schemeClr val="tx1"/>
                </a:solidFill>
              </a:rPr>
              <a:t> them:</a:t>
            </a:r>
          </a:p>
          <a:p>
            <a:pPr marL="742950" lvl="1" indent="-285750">
              <a:buFont typeface="Arial" panose="020B0604020202020204" pitchFamily="34" charset="0"/>
              <a:buChar char="•"/>
            </a:pPr>
            <a:r>
              <a:rPr lang="en-US" sz="1600" dirty="0">
                <a:solidFill>
                  <a:schemeClr val="tx1"/>
                </a:solidFill>
              </a:rPr>
              <a:t>Spells</a:t>
            </a:r>
          </a:p>
          <a:p>
            <a:pPr marL="742950" lvl="1" indent="-285750">
              <a:buFont typeface="Arial" panose="020B0604020202020204" pitchFamily="34" charset="0"/>
              <a:buChar char="•"/>
            </a:pPr>
            <a:r>
              <a:rPr lang="en-US" sz="1600" dirty="0">
                <a:solidFill>
                  <a:schemeClr val="tx1"/>
                </a:solidFill>
              </a:rPr>
              <a:t>Equipment/Magic Items</a:t>
            </a:r>
          </a:p>
          <a:p>
            <a:pPr marL="742950" lvl="1" indent="-285750">
              <a:buFont typeface="Arial" panose="020B0604020202020204" pitchFamily="34" charset="0"/>
              <a:buChar char="•"/>
            </a:pPr>
            <a:r>
              <a:rPr lang="en-US" sz="1600" dirty="0">
                <a:solidFill>
                  <a:schemeClr val="tx1"/>
                </a:solidFill>
              </a:rPr>
              <a:t>Classes/Character</a:t>
            </a:r>
          </a:p>
          <a:p>
            <a:pPr marL="285750" indent="-285750" algn="l">
              <a:buFont typeface="Arial" panose="020B0604020202020204" pitchFamily="34" charset="0"/>
              <a:buChar char="•"/>
            </a:pPr>
            <a:r>
              <a:rPr lang="en-US" sz="1800" dirty="0">
                <a:solidFill>
                  <a:schemeClr val="tx1"/>
                </a:solidFill>
              </a:rPr>
              <a:t>Create character logic!</a:t>
            </a:r>
          </a:p>
          <a:p>
            <a:pPr marL="285750" indent="-285750" algn="l">
              <a:buFont typeface="Arial" panose="020B0604020202020204" pitchFamily="34" charset="0"/>
              <a:buChar char="•"/>
            </a:pPr>
            <a:r>
              <a:rPr lang="en-US" sz="1800" dirty="0">
                <a:solidFill>
                  <a:schemeClr val="tx1"/>
                </a:solidFill>
              </a:rPr>
              <a:t>Add monster form!</a:t>
            </a:r>
            <a:endParaRPr lang="en-US" dirty="0"/>
          </a:p>
        </p:txBody>
      </p:sp>
    </p:spTree>
    <p:extLst>
      <p:ext uri="{BB962C8B-B14F-4D97-AF65-F5344CB8AC3E}">
        <p14:creationId xmlns:p14="http://schemas.microsoft.com/office/powerpoint/2010/main" val="1766749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{DDA735E2-CF4F-404D-93A9-3D620312DBB5}tf55705232_win32</Template>
  <TotalTime>150</TotalTime>
  <Words>317</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Goudy Old Style</vt:lpstr>
      <vt:lpstr>Söhne</vt:lpstr>
      <vt:lpstr>Wingdings 2</vt:lpstr>
      <vt:lpstr>SlateVTI</vt:lpstr>
      <vt:lpstr>Dungeons &amp; Dragons:  Monster Codex</vt:lpstr>
      <vt:lpstr>Project Overview</vt:lpstr>
      <vt:lpstr>What is Dungeons and Dragons?</vt:lpstr>
      <vt:lpstr>DND 5e API</vt:lpstr>
      <vt:lpstr>Data Challenges:</vt:lpstr>
      <vt:lpstr>Data Normalization: A SQL Solution</vt:lpstr>
      <vt:lpstr>PowerPoint Presentation</vt:lpstr>
      <vt:lpstr>Summary : Future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Dungeons &amp; Dragons:  Monster Codex</dc:title>
  <dc:creator>Logan Roe</dc:creator>
  <cp:lastModifiedBy>Logan Roe</cp:lastModifiedBy>
  <cp:revision>2</cp:revision>
  <dcterms:created xsi:type="dcterms:W3CDTF">2023-08-31T15:34:57Z</dcterms:created>
  <dcterms:modified xsi:type="dcterms:W3CDTF">2023-08-31T18:05:01Z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