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64" r:id="rId3"/>
    <p:sldId id="263" r:id="rId4"/>
    <p:sldId id="258" r:id="rId5"/>
    <p:sldId id="259" r:id="rId6"/>
    <p:sldId id="260" r:id="rId7"/>
    <p:sldId id="261" r:id="rId8"/>
    <p:sldId id="267" r:id="rId9"/>
    <p:sldId id="262" r:id="rId10"/>
    <p:sldId id="268" r:id="rId11"/>
    <p:sldId id="269" r:id="rId12"/>
    <p:sldId id="265" r:id="rId13"/>
    <p:sldId id="266"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2" autoAdjust="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07C8C-53B2-4025-A9EE-6BAE5BF550AB}"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A3F1F-0A1B-46B3-8AF6-E800F7ECD793}" type="slidenum">
              <a:rPr lang="en-US" smtClean="0"/>
              <a:t>‹#›</a:t>
            </a:fld>
            <a:endParaRPr lang="en-US"/>
          </a:p>
        </p:txBody>
      </p:sp>
    </p:spTree>
    <p:extLst>
      <p:ext uri="{BB962C8B-B14F-4D97-AF65-F5344CB8AC3E}">
        <p14:creationId xmlns:p14="http://schemas.microsoft.com/office/powerpoint/2010/main" val="60181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76C85B7-9817-4553-8A63-5D6E79D67BCB}" type="datetime1">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356842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D78B7-40E0-400F-8260-4E4CB02CD4D7}" type="datetime1">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280752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22074-F0B2-4692-9CB2-78A27F5FB285}" type="datetime1">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173111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AD947-55B1-4D0F-9249-B1A44ACD25BD}" type="datetime1">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240388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D19D88-2537-45AE-AD48-C474FF8FB97E}" type="datetime1">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343543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6B37031-A183-4073-B8CB-8AD6174AE58C}" type="datetime1">
              <a:rPr lang="en-US" smtClean="0"/>
              <a:t>10/21/2023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80935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E78D754-E7CA-4895-9EBE-3B88E636C96D}" type="datetime1">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70FCE-3B2C-4D95-AFE2-2394EFFD0BF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540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1062D-6F09-4D73-AE3C-141108EE7987}" type="datetime1">
              <a:rPr lang="en-US" smtClean="0"/>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202818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6785D-2257-4B25-BB82-156187B71C9D}" type="datetime1">
              <a:rPr lang="en-US" smtClean="0"/>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142821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4C6F0A0-0FF7-4391-B307-6F39EB15EC48}" type="datetime1">
              <a:rPr lang="en-US" smtClean="0"/>
              <a:t>10/21/2023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268957752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BF03F0-AB0C-408B-B812-B8B5E5BEC799}" type="datetime1">
              <a:rPr lang="en-US" smtClean="0"/>
              <a:t>10/21/2023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8570FCE-3B2C-4D95-AFE2-2394EFFD0BF5}" type="slidenum">
              <a:rPr lang="en-US" smtClean="0"/>
              <a:t>‹#›</a:t>
            </a:fld>
            <a:endParaRPr lang="en-US"/>
          </a:p>
        </p:txBody>
      </p:sp>
    </p:spTree>
    <p:extLst>
      <p:ext uri="{BB962C8B-B14F-4D97-AF65-F5344CB8AC3E}">
        <p14:creationId xmlns:p14="http://schemas.microsoft.com/office/powerpoint/2010/main" val="194952445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1A350F-3353-4A35-8F8C-2CADAC8B1050}" type="datetime1">
              <a:rPr lang="en-US" smtClean="0"/>
              <a:t>10/21/2023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48570FCE-3B2C-4D95-AFE2-2394EFFD0BF5}" type="slidenum">
              <a:rPr lang="en-US" smtClean="0"/>
              <a:t>‹#›</a:t>
            </a:fld>
            <a:endParaRPr lang="en-US"/>
          </a:p>
        </p:txBody>
      </p:sp>
    </p:spTree>
    <p:extLst>
      <p:ext uri="{BB962C8B-B14F-4D97-AF65-F5344CB8AC3E}">
        <p14:creationId xmlns:p14="http://schemas.microsoft.com/office/powerpoint/2010/main" val="6937418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eart%20Attack%20Risk%20Prediction%20Dataset.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L_mid_presentation.ipynb%20-%20Colaborator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bstract background of dark mesh">
            <a:extLst>
              <a:ext uri="{FF2B5EF4-FFF2-40B4-BE49-F238E27FC236}">
                <a16:creationId xmlns:a16="http://schemas.microsoft.com/office/drawing/2014/main" id="{B1F28E4E-663D-45C9-983A-8AC69702F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508A82C-D33A-4110-961B-AF622AF36743}"/>
              </a:ext>
            </a:extLst>
          </p:cNvPr>
          <p:cNvSpPr txBox="1"/>
          <p:nvPr/>
        </p:nvSpPr>
        <p:spPr>
          <a:xfrm>
            <a:off x="233778" y="1920895"/>
            <a:ext cx="11724443" cy="3293209"/>
          </a:xfrm>
          <a:prstGeom prst="rect">
            <a:avLst/>
          </a:prstGeom>
          <a:solidFill>
            <a:schemeClr val="tx1">
              <a:alpha val="90000"/>
            </a:schemeClr>
          </a:solidFill>
          <a:ln>
            <a:solidFill>
              <a:schemeClr val="bg1"/>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endParaRPr lang="en-US" sz="2800" dirty="0">
              <a:solidFill>
                <a:sysClr val="windowText" lastClr="000000"/>
              </a:solidFill>
              <a:latin typeface="+mj-lt"/>
            </a:endParaRPr>
          </a:p>
          <a:p>
            <a:pPr algn="ctr"/>
            <a:endParaRPr lang="en-US" sz="2800" dirty="0">
              <a:solidFill>
                <a:sysClr val="windowText" lastClr="000000"/>
              </a:solidFill>
              <a:latin typeface="+mj-lt"/>
            </a:endParaRPr>
          </a:p>
          <a:p>
            <a:pPr algn="ctr"/>
            <a:r>
              <a:rPr lang="en-US" sz="3400" dirty="0">
                <a:solidFill>
                  <a:sysClr val="windowText" lastClr="000000"/>
                </a:solidFill>
                <a:latin typeface="Calibri" panose="020F0502020204030204" pitchFamily="34" charset="0"/>
                <a:cs typeface="Calibri" panose="020F0502020204030204" pitchFamily="34" charset="0"/>
              </a:rPr>
              <a:t>Feature Selection and Reduction techniques in machine learning</a:t>
            </a:r>
          </a:p>
          <a:p>
            <a:pPr algn="ctr"/>
            <a:r>
              <a:rPr lang="en-US" dirty="0">
                <a:solidFill>
                  <a:sysClr val="windowText" lastClr="000000"/>
                </a:solidFill>
                <a:latin typeface="+mj-lt"/>
              </a:rPr>
              <a:t>Course: Machine Learning</a:t>
            </a:r>
          </a:p>
          <a:p>
            <a:pPr algn="ctr"/>
            <a:r>
              <a:rPr lang="en-US" dirty="0">
                <a:solidFill>
                  <a:sysClr val="windowText" lastClr="000000"/>
                </a:solidFill>
                <a:latin typeface="+mj-lt"/>
              </a:rPr>
              <a:t>Section: </a:t>
            </a:r>
          </a:p>
          <a:p>
            <a:pPr algn="ctr"/>
            <a:r>
              <a:rPr lang="en-US" dirty="0">
                <a:solidFill>
                  <a:sysClr val="windowText" lastClr="000000"/>
                </a:solidFill>
                <a:latin typeface="+mj-lt"/>
              </a:rPr>
              <a:t>Faculty: MD. SAEF ULLAH MIAH</a:t>
            </a:r>
          </a:p>
          <a:p>
            <a:pPr algn="ctr"/>
            <a:r>
              <a:rPr lang="en-US" dirty="0">
                <a:solidFill>
                  <a:sysClr val="windowText" lastClr="000000"/>
                </a:solidFill>
                <a:latin typeface="+mj-lt"/>
              </a:rPr>
              <a:t>Presenter: MD. Farhan </a:t>
            </a:r>
            <a:r>
              <a:rPr lang="en-US" dirty="0" err="1">
                <a:solidFill>
                  <a:sysClr val="windowText" lastClr="000000"/>
                </a:solidFill>
                <a:latin typeface="+mj-lt"/>
              </a:rPr>
              <a:t>Sadik</a:t>
            </a:r>
            <a:endParaRPr lang="en-US" dirty="0">
              <a:solidFill>
                <a:sysClr val="windowText" lastClr="000000"/>
              </a:solidFill>
              <a:latin typeface="+mj-lt"/>
            </a:endParaRPr>
          </a:p>
          <a:p>
            <a:pPr algn="ctr"/>
            <a:r>
              <a:rPr lang="en-US" dirty="0">
                <a:solidFill>
                  <a:sysClr val="windowText" lastClr="000000"/>
                </a:solidFill>
                <a:latin typeface="+mj-lt"/>
              </a:rPr>
              <a:t>ID: 21-44403-1</a:t>
            </a:r>
          </a:p>
          <a:p>
            <a:pPr algn="ctr"/>
            <a:endParaRPr lang="en-US" sz="2800" dirty="0">
              <a:solidFill>
                <a:sysClr val="windowText" lastClr="000000"/>
              </a:solidFill>
              <a:latin typeface="+mj-lt"/>
            </a:endParaRPr>
          </a:p>
        </p:txBody>
      </p:sp>
      <p:sp>
        <p:nvSpPr>
          <p:cNvPr id="2" name="Slide Number Placeholder 1">
            <a:extLst>
              <a:ext uri="{FF2B5EF4-FFF2-40B4-BE49-F238E27FC236}">
                <a16:creationId xmlns:a16="http://schemas.microsoft.com/office/drawing/2014/main" id="{BDAEA066-5A04-47A4-87D4-F3DD5F94A423}"/>
              </a:ext>
            </a:extLst>
          </p:cNvPr>
          <p:cNvSpPr>
            <a:spLocks noGrp="1"/>
          </p:cNvSpPr>
          <p:nvPr>
            <p:ph type="sldNum" sz="quarter" idx="12"/>
          </p:nvPr>
        </p:nvSpPr>
        <p:spPr/>
        <p:txBody>
          <a:bodyPr/>
          <a:lstStyle/>
          <a:p>
            <a:fld id="{48570FCE-3B2C-4D95-AFE2-2394EFFD0BF5}" type="slidenum">
              <a:rPr lang="en-US" smtClean="0"/>
              <a:t>1</a:t>
            </a:fld>
            <a:endParaRPr lang="en-US" dirty="0"/>
          </a:p>
        </p:txBody>
      </p:sp>
    </p:spTree>
    <p:extLst>
      <p:ext uri="{BB962C8B-B14F-4D97-AF65-F5344CB8AC3E}">
        <p14:creationId xmlns:p14="http://schemas.microsoft.com/office/powerpoint/2010/main" val="291062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DF38F942-8992-4B0F-B580-BD67345BA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0" y="65468"/>
            <a:ext cx="8851777" cy="1055067"/>
          </a:xfrm>
        </p:spPr>
        <p:txBody>
          <a:bodyPr>
            <a:normAutofit fontScale="90000"/>
          </a:bodyPr>
          <a:lstStyle/>
          <a:p>
            <a:br>
              <a:rPr lang="en-US" dirty="0">
                <a:solidFill>
                  <a:sysClr val="windowText" lastClr="000000"/>
                </a:solidFill>
              </a:rPr>
            </a:br>
            <a:r>
              <a:rPr lang="en-US" dirty="0">
                <a:solidFill>
                  <a:sysClr val="windowText" lastClr="000000"/>
                </a:solidFill>
              </a:rPr>
              <a:t>A short description of RFE</a:t>
            </a:r>
            <a:br>
              <a:rPr lang="en-US" dirty="0">
                <a:solidFill>
                  <a:sysClr val="windowText" lastClr="000000"/>
                </a:solidFill>
              </a:rPr>
            </a:br>
            <a:endParaRPr lang="en-US" dirty="0"/>
          </a:p>
        </p:txBody>
      </p:sp>
      <p:sp>
        <p:nvSpPr>
          <p:cNvPr id="3" name="TextBox 2">
            <a:extLst>
              <a:ext uri="{FF2B5EF4-FFF2-40B4-BE49-F238E27FC236}">
                <a16:creationId xmlns:a16="http://schemas.microsoft.com/office/drawing/2014/main" id="{84664B5D-FDCB-4713-ACA2-9FBCDE753DFC}"/>
              </a:ext>
            </a:extLst>
          </p:cNvPr>
          <p:cNvSpPr txBox="1"/>
          <p:nvPr/>
        </p:nvSpPr>
        <p:spPr>
          <a:xfrm>
            <a:off x="1670109" y="2721003"/>
            <a:ext cx="8851777" cy="2536528"/>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50000"/>
              </a:lnSpc>
            </a:pPr>
            <a:r>
              <a:rPr lang="en-US" dirty="0">
                <a:solidFill>
                  <a:schemeClr val="tx1"/>
                </a:solidFill>
              </a:rPr>
              <a:t>It is a feature selection technique commonly used in machine learning. It works by iteratively fitting a model to the data, ranking the importance of each feature, and eliminating the least important feature in each iteration until the desired number of features is reached. RFE is often used in combination with models that assign feature importance scores, such as decision trees or support vector machines (SVMs).</a:t>
            </a:r>
          </a:p>
          <a:p>
            <a:pPr>
              <a:lnSpc>
                <a:spcPct val="150000"/>
              </a:lnSpc>
            </a:pPr>
            <a:endParaRPr lang="en-US" dirty="0">
              <a:solidFill>
                <a:schemeClr val="tx1"/>
              </a:solidFill>
            </a:endParaRPr>
          </a:p>
        </p:txBody>
      </p:sp>
      <p:sp>
        <p:nvSpPr>
          <p:cNvPr id="5" name="Slide Number Placeholder 4">
            <a:extLst>
              <a:ext uri="{FF2B5EF4-FFF2-40B4-BE49-F238E27FC236}">
                <a16:creationId xmlns:a16="http://schemas.microsoft.com/office/drawing/2014/main" id="{1BFDD399-998F-407C-AF3C-5C59D0163D8F}"/>
              </a:ext>
            </a:extLst>
          </p:cNvPr>
          <p:cNvSpPr>
            <a:spLocks noGrp="1"/>
          </p:cNvSpPr>
          <p:nvPr>
            <p:ph type="sldNum" sz="quarter" idx="12"/>
          </p:nvPr>
        </p:nvSpPr>
        <p:spPr/>
        <p:txBody>
          <a:bodyPr/>
          <a:lstStyle/>
          <a:p>
            <a:fld id="{48570FCE-3B2C-4D95-AFE2-2394EFFD0BF5}" type="slidenum">
              <a:rPr lang="en-US" smtClean="0"/>
              <a:t>10</a:t>
            </a:fld>
            <a:endParaRPr lang="en-US"/>
          </a:p>
        </p:txBody>
      </p:sp>
    </p:spTree>
    <p:extLst>
      <p:ext uri="{BB962C8B-B14F-4D97-AF65-F5344CB8AC3E}">
        <p14:creationId xmlns:p14="http://schemas.microsoft.com/office/powerpoint/2010/main" val="374612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DF38F942-8992-4B0F-B580-BD67345BA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176203"/>
            <a:ext cx="8851777" cy="1055067"/>
          </a:xfrm>
        </p:spPr>
        <p:txBody>
          <a:bodyPr>
            <a:normAutofit/>
          </a:bodyPr>
          <a:lstStyle/>
          <a:p>
            <a:r>
              <a:rPr lang="en-US" dirty="0">
                <a:solidFill>
                  <a:sysClr val="windowText" lastClr="000000"/>
                </a:solidFill>
              </a:rPr>
              <a:t>A short description of PCA</a:t>
            </a:r>
            <a:endParaRPr lang="en-US" dirty="0"/>
          </a:p>
        </p:txBody>
      </p:sp>
      <p:sp>
        <p:nvSpPr>
          <p:cNvPr id="3" name="TextBox 2">
            <a:extLst>
              <a:ext uri="{FF2B5EF4-FFF2-40B4-BE49-F238E27FC236}">
                <a16:creationId xmlns:a16="http://schemas.microsoft.com/office/drawing/2014/main" id="{84664B5D-FDCB-4713-ACA2-9FBCDE753DFC}"/>
              </a:ext>
            </a:extLst>
          </p:cNvPr>
          <p:cNvSpPr txBox="1"/>
          <p:nvPr/>
        </p:nvSpPr>
        <p:spPr>
          <a:xfrm>
            <a:off x="1670111" y="1337868"/>
            <a:ext cx="8851777" cy="5242397"/>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50000"/>
              </a:lnSpc>
            </a:pPr>
            <a:r>
              <a:rPr lang="en-US" dirty="0">
                <a:solidFill>
                  <a:schemeClr val="tx1"/>
                </a:solidFill>
              </a:rPr>
              <a:t>Principal Component Analysis (PCA) is a dimensionality reduction technique commonly used in machine learning and data analysis. Its primary goal is to reduce the dimensionality of a dataset while preserving as much of the data's variability as possible.</a:t>
            </a:r>
          </a:p>
          <a:p>
            <a:pPr>
              <a:lnSpc>
                <a:spcPct val="150000"/>
              </a:lnSpc>
            </a:pPr>
            <a:r>
              <a:rPr lang="en-US" dirty="0">
                <a:solidFill>
                  <a:schemeClr val="tx1"/>
                </a:solidFill>
              </a:rPr>
              <a:t>The steps to implement PCA is as follows:</a:t>
            </a:r>
          </a:p>
          <a:p>
            <a:pPr marL="342900" marR="0" lvl="0" indent="-342900" algn="just">
              <a:lnSpc>
                <a:spcPct val="150000"/>
              </a:lnSpc>
              <a:spcBef>
                <a:spcPts val="0"/>
              </a:spcBef>
              <a:spcAft>
                <a:spcPts val="0"/>
              </a:spcAft>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Standardization of the data: Since PCA implies that the data is centered at the origin, standardizing the data—that is, dividing by the standard deviation and subtracting the mean—will ensure that each feature has a standard deviation of 1 and a mean of 0.</a:t>
            </a:r>
          </a:p>
          <a:p>
            <a:pPr marL="342900" marR="0" lvl="0" indent="-342900" algn="just">
              <a:lnSpc>
                <a:spcPct val="150000"/>
              </a:lnSpc>
              <a:spcBef>
                <a:spcPts val="0"/>
              </a:spcBef>
              <a:spcAft>
                <a:spcPts val="0"/>
              </a:spcAft>
              <a:buFont typeface="+mj-lt"/>
              <a:buAutoNum type="arabicPeriod"/>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Computing the covariance matrix: The covariance matrix measures how different features vary together. It's computed from the standardized data. For a dataset with n samples and m features, the covariance matrix Σ is an m × m matrix where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Σ_ij</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the covariance between features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j. </a:t>
            </a:r>
          </a:p>
          <a:p>
            <a:pPr marR="0" lvl="0" algn="just">
              <a:lnSpc>
                <a:spcPct val="107000"/>
              </a:lnSpc>
              <a:spcBef>
                <a:spcPts val="0"/>
              </a:spcBef>
              <a:spcAft>
                <a:spcPts val="0"/>
              </a:spcAft>
            </a:pPr>
            <a:endPar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07000"/>
              </a:lnSpc>
              <a:spcBef>
                <a:spcPts val="0"/>
              </a:spcBef>
              <a:spcAft>
                <a:spcPts val="0"/>
              </a:spcAft>
            </a:pP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Here, X</a:t>
            </a:r>
            <a:r>
              <a:rPr lang="en-US" sz="1800" baseline="-25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  </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is the standardized data point I and X’ is the mean vector of the data</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5DE5E08-A5A5-4D67-AFB5-0FC2F2EEEB2A}"/>
              </a:ext>
            </a:extLst>
          </p:cNvPr>
          <p:cNvPicPr>
            <a:picLocks noChangeAspect="1"/>
          </p:cNvPicPr>
          <p:nvPr/>
        </p:nvPicPr>
        <p:blipFill>
          <a:blip r:embed="rId3"/>
          <a:stretch>
            <a:fillRect/>
          </a:stretch>
        </p:blipFill>
        <p:spPr>
          <a:xfrm>
            <a:off x="4843461" y="5520132"/>
            <a:ext cx="2505075" cy="638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a:extLst>
              <a:ext uri="{FF2B5EF4-FFF2-40B4-BE49-F238E27FC236}">
                <a16:creationId xmlns:a16="http://schemas.microsoft.com/office/drawing/2014/main" id="{0527AB40-C83A-4EB4-9352-052DDA80FC4D}"/>
              </a:ext>
            </a:extLst>
          </p:cNvPr>
          <p:cNvSpPr>
            <a:spLocks noGrp="1"/>
          </p:cNvSpPr>
          <p:nvPr>
            <p:ph type="sldNum" sz="quarter" idx="12"/>
          </p:nvPr>
        </p:nvSpPr>
        <p:spPr/>
        <p:txBody>
          <a:bodyPr/>
          <a:lstStyle/>
          <a:p>
            <a:fld id="{48570FCE-3B2C-4D95-AFE2-2394EFFD0BF5}" type="slidenum">
              <a:rPr lang="en-US" smtClean="0"/>
              <a:t>11</a:t>
            </a:fld>
            <a:endParaRPr lang="en-US"/>
          </a:p>
        </p:txBody>
      </p:sp>
    </p:spTree>
    <p:extLst>
      <p:ext uri="{BB962C8B-B14F-4D97-AF65-F5344CB8AC3E}">
        <p14:creationId xmlns:p14="http://schemas.microsoft.com/office/powerpoint/2010/main" val="349480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DF38F942-8992-4B0F-B580-BD67345BA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923010" y="176203"/>
            <a:ext cx="10345975" cy="901159"/>
          </a:xfrm>
        </p:spPr>
        <p:txBody>
          <a:bodyPr>
            <a:normAutofit fontScale="90000"/>
          </a:bodyPr>
          <a:lstStyle/>
          <a:p>
            <a:br>
              <a:rPr lang="en-US" dirty="0">
                <a:solidFill>
                  <a:sysClr val="windowText" lastClr="000000"/>
                </a:solidFill>
              </a:rPr>
            </a:br>
            <a:r>
              <a:rPr lang="en-US" dirty="0">
                <a:solidFill>
                  <a:sysClr val="windowText" lastClr="000000"/>
                </a:solidFill>
              </a:rPr>
              <a:t>A short description of PCA (Contd.)</a:t>
            </a:r>
            <a:br>
              <a:rPr lang="en-US" dirty="0">
                <a:solidFill>
                  <a:sysClr val="windowText" lastClr="000000"/>
                </a:solidFill>
              </a:rPr>
            </a:br>
            <a:endParaRPr lang="en-US" dirty="0"/>
          </a:p>
        </p:txBody>
      </p:sp>
      <p:sp>
        <p:nvSpPr>
          <p:cNvPr id="3" name="TextBox 2">
            <a:extLst>
              <a:ext uri="{FF2B5EF4-FFF2-40B4-BE49-F238E27FC236}">
                <a16:creationId xmlns:a16="http://schemas.microsoft.com/office/drawing/2014/main" id="{84664B5D-FDCB-4713-ACA2-9FBCDE753DFC}"/>
              </a:ext>
            </a:extLst>
          </p:cNvPr>
          <p:cNvSpPr txBox="1"/>
          <p:nvPr/>
        </p:nvSpPr>
        <p:spPr>
          <a:xfrm>
            <a:off x="923010" y="1253565"/>
            <a:ext cx="10345975" cy="5450851"/>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marL="342900" marR="0" lvl="0" indent="-342900" algn="just">
              <a:lnSpc>
                <a:spcPct val="150000"/>
              </a:lnSpc>
              <a:spcBef>
                <a:spcPts val="0"/>
              </a:spcBef>
              <a:spcAft>
                <a:spcPts val="0"/>
              </a:spcAft>
              <a:buFont typeface="+mj-lt"/>
              <a:buAutoNum type="arabicPeriod"/>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Computing eigenvectors and eigenvalues: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primary components of the data are represented by the eigenvectors, and their significance is shown by the eigenvalues. These can be calculated with specialist eigenvalue solvers or through Singular Value Decomposition (SVD). The eigenvectors are normally arranged by decreasing eigenvalues and create an orthonormal basis. The eigenvector with the biggest eigenvalue is represented by the first principal component, the second by the second largest, and so on.</a:t>
            </a:r>
          </a:p>
          <a:p>
            <a:pPr marL="342900" marR="0" lvl="0" indent="-342900" algn="just">
              <a:lnSpc>
                <a:spcPct val="150000"/>
              </a:lnSpc>
              <a:spcBef>
                <a:spcPts val="0"/>
              </a:spcBef>
              <a:spcAft>
                <a:spcPts val="0"/>
              </a:spcAft>
              <a:buFont typeface="+mj-lt"/>
              <a:buAutoNum type="arabicPeriod"/>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Choosing the number of principal components:</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number of principal components is specified before variance is examined. Examining the explained variance, or the percentage of the total variance that each principal component explains, is a popular strategy. Either a threshold percentage value is chosen or the number of principal components is specified as necessary.</a:t>
            </a:r>
          </a:p>
          <a:p>
            <a:pPr marL="342900" marR="0" lvl="0" indent="-342900" algn="just">
              <a:lnSpc>
                <a:spcPct val="150000"/>
              </a:lnSpc>
              <a:spcBef>
                <a:spcPts val="0"/>
              </a:spcBef>
              <a:spcAft>
                <a:spcPts val="0"/>
              </a:spcAft>
              <a:buFont typeface="+mj-lt"/>
              <a:buAutoNum type="arabicPeriod"/>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Projecting the data:</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final step is to project the data onto the selected principal components. This is done by taking the dot product of the data with the eigenvectors of the selected principal components.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a:t>
            </a:r>
            <a:r>
              <a:rPr lang="en-US" sz="1800" baseline="-25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new</a:t>
            </a:r>
            <a:r>
              <a:rPr lang="en-US" sz="1800" baseline="-25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X.V . Here,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a:t>
            </a:r>
            <a:r>
              <a:rPr lang="en-US" sz="1800" baseline="-25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new</a:t>
            </a:r>
            <a:r>
              <a:rPr lang="en-US" sz="1800" baseline="-25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the reduced-dimension data, X is the standardized data, V is a matrix where each column is a selected eigenvector</a:t>
            </a:r>
          </a:p>
        </p:txBody>
      </p:sp>
      <p:sp>
        <p:nvSpPr>
          <p:cNvPr id="5" name="Slide Number Placeholder 4">
            <a:extLst>
              <a:ext uri="{FF2B5EF4-FFF2-40B4-BE49-F238E27FC236}">
                <a16:creationId xmlns:a16="http://schemas.microsoft.com/office/drawing/2014/main" id="{158BDA94-45EA-4640-BEB2-C55FFB33952C}"/>
              </a:ext>
            </a:extLst>
          </p:cNvPr>
          <p:cNvSpPr>
            <a:spLocks noGrp="1"/>
          </p:cNvSpPr>
          <p:nvPr>
            <p:ph type="sldNum" sz="quarter" idx="12"/>
          </p:nvPr>
        </p:nvSpPr>
        <p:spPr/>
        <p:txBody>
          <a:bodyPr/>
          <a:lstStyle/>
          <a:p>
            <a:fld id="{48570FCE-3B2C-4D95-AFE2-2394EFFD0BF5}" type="slidenum">
              <a:rPr lang="en-US" smtClean="0"/>
              <a:t>12</a:t>
            </a:fld>
            <a:endParaRPr lang="en-US"/>
          </a:p>
        </p:txBody>
      </p:sp>
    </p:spTree>
    <p:extLst>
      <p:ext uri="{BB962C8B-B14F-4D97-AF65-F5344CB8AC3E}">
        <p14:creationId xmlns:p14="http://schemas.microsoft.com/office/powerpoint/2010/main" val="850873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3FD3B192-CDE3-4069-8664-B900C4986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176203"/>
            <a:ext cx="8851777" cy="1055067"/>
          </a:xfrm>
        </p:spPr>
        <p:txBody>
          <a:bodyPr>
            <a:normAutofit fontScale="90000"/>
          </a:bodyPr>
          <a:lstStyle/>
          <a:p>
            <a:pPr>
              <a:lnSpc>
                <a:spcPct val="150000"/>
              </a:lnSpc>
            </a:pPr>
            <a:r>
              <a:rPr lang="en-US" dirty="0">
                <a:solidFill>
                  <a:schemeClr val="bg1"/>
                </a:solidFill>
              </a:rPr>
              <a:t>Benefits of feature reduction </a:t>
            </a:r>
          </a:p>
        </p:txBody>
      </p:sp>
      <p:sp>
        <p:nvSpPr>
          <p:cNvPr id="3" name="TextBox 2">
            <a:extLst>
              <a:ext uri="{FF2B5EF4-FFF2-40B4-BE49-F238E27FC236}">
                <a16:creationId xmlns:a16="http://schemas.microsoft.com/office/drawing/2014/main" id="{A9E98E32-8686-4888-B0AD-B23E541E2997}"/>
              </a:ext>
            </a:extLst>
          </p:cNvPr>
          <p:cNvSpPr txBox="1"/>
          <p:nvPr/>
        </p:nvSpPr>
        <p:spPr>
          <a:xfrm>
            <a:off x="1670111" y="1742320"/>
            <a:ext cx="8851777" cy="3373359"/>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reduction simplifies the dataset by reducing the number of features. This has several advantages such as computational and memory efficiency</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Improved model performance as feature reduction can mitigate this risk by focusing on the most informative features, making models more generalizable and simpler for interpretation</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Noise reduction as the impact of noisy features is eliminated or minimalized</a:t>
            </a:r>
          </a:p>
          <a:p>
            <a:pPr marL="342900" marR="0" lvl="0" indent="-342900" algn="just">
              <a:lnSpc>
                <a:spcPct val="150000"/>
              </a:lnSpc>
              <a:spcBef>
                <a:spcPts val="0"/>
              </a:spcBef>
              <a:spcAft>
                <a:spcPts val="80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Machine learning models can be trained faster when working with a reduced set of features</a:t>
            </a:r>
          </a:p>
        </p:txBody>
      </p:sp>
      <p:sp>
        <p:nvSpPr>
          <p:cNvPr id="5" name="Slide Number Placeholder 4">
            <a:extLst>
              <a:ext uri="{FF2B5EF4-FFF2-40B4-BE49-F238E27FC236}">
                <a16:creationId xmlns:a16="http://schemas.microsoft.com/office/drawing/2014/main" id="{4564FBF1-94D0-408D-A070-D45A580367CF}"/>
              </a:ext>
            </a:extLst>
          </p:cNvPr>
          <p:cNvSpPr>
            <a:spLocks noGrp="1"/>
          </p:cNvSpPr>
          <p:nvPr>
            <p:ph type="sldNum" sz="quarter" idx="12"/>
          </p:nvPr>
        </p:nvSpPr>
        <p:spPr/>
        <p:txBody>
          <a:bodyPr/>
          <a:lstStyle/>
          <a:p>
            <a:fld id="{48570FCE-3B2C-4D95-AFE2-2394EFFD0BF5}" type="slidenum">
              <a:rPr lang="en-US" smtClean="0"/>
              <a:t>13</a:t>
            </a:fld>
            <a:endParaRPr lang="en-US"/>
          </a:p>
        </p:txBody>
      </p:sp>
    </p:spTree>
    <p:extLst>
      <p:ext uri="{BB962C8B-B14F-4D97-AF65-F5344CB8AC3E}">
        <p14:creationId xmlns:p14="http://schemas.microsoft.com/office/powerpoint/2010/main" val="389556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3FD3B192-CDE3-4069-8664-B900C4986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176203"/>
            <a:ext cx="8851777" cy="1055067"/>
          </a:xfrm>
        </p:spPr>
        <p:txBody>
          <a:bodyPr>
            <a:normAutofit fontScale="90000"/>
          </a:bodyPr>
          <a:lstStyle/>
          <a:p>
            <a:r>
              <a:rPr lang="en-US" dirty="0">
                <a:solidFill>
                  <a:sysClr val="windowText" lastClr="000000"/>
                </a:solidFill>
              </a:rPr>
              <a:t>Potential issues of not implementing feature reduction</a:t>
            </a:r>
          </a:p>
        </p:txBody>
      </p:sp>
      <p:sp>
        <p:nvSpPr>
          <p:cNvPr id="3" name="TextBox 2">
            <a:extLst>
              <a:ext uri="{FF2B5EF4-FFF2-40B4-BE49-F238E27FC236}">
                <a16:creationId xmlns:a16="http://schemas.microsoft.com/office/drawing/2014/main" id="{A9E98E32-8686-4888-B0AD-B23E541E2997}"/>
              </a:ext>
            </a:extLst>
          </p:cNvPr>
          <p:cNvSpPr txBox="1"/>
          <p:nvPr/>
        </p:nvSpPr>
        <p:spPr>
          <a:xfrm>
            <a:off x="1670111" y="1891161"/>
            <a:ext cx="8851777" cy="4306948"/>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model may learn noise and yield less accurate predictions if the dimensionality is not reduced and if it contains characteristics that are unnecessary or redundant can lead to overfitting</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Without feature reduction, high-dimensional datasets will require more time and computational resources to train and deploy machine learning models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Irrelevant or redundant features in the dataset can obscure meaningful patterns, making it harder to extract valuable insights from the data</a:t>
            </a:r>
          </a:p>
          <a:p>
            <a:pPr marL="342900" marR="0" lvl="0" indent="-342900" algn="just">
              <a:lnSpc>
                <a:spcPct val="150000"/>
              </a:lnSpc>
              <a:spcBef>
                <a:spcPts val="0"/>
              </a:spcBef>
              <a:spcAft>
                <a:spcPts val="800"/>
              </a:spcAft>
              <a:buFont typeface="Symbol" panose="05050102010706020507" pitchFamily="18" charset="2"/>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Processing high-dimensional data may not be feasible due to memory and processing constraints, especially in resource-constrained environments</a:t>
            </a:r>
          </a:p>
          <a:p>
            <a:pPr marL="0" marR="0" algn="just">
              <a:lnSpc>
                <a:spcPct val="150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E7FCDAB3-8C72-4B47-A347-8D6D2C20D5FA}"/>
              </a:ext>
            </a:extLst>
          </p:cNvPr>
          <p:cNvSpPr>
            <a:spLocks noGrp="1"/>
          </p:cNvSpPr>
          <p:nvPr>
            <p:ph type="sldNum" sz="quarter" idx="12"/>
          </p:nvPr>
        </p:nvSpPr>
        <p:spPr/>
        <p:txBody>
          <a:bodyPr/>
          <a:lstStyle/>
          <a:p>
            <a:fld id="{48570FCE-3B2C-4D95-AFE2-2394EFFD0BF5}" type="slidenum">
              <a:rPr lang="en-US" smtClean="0"/>
              <a:t>14</a:t>
            </a:fld>
            <a:endParaRPr lang="en-US"/>
          </a:p>
        </p:txBody>
      </p:sp>
    </p:spTree>
    <p:extLst>
      <p:ext uri="{BB962C8B-B14F-4D97-AF65-F5344CB8AC3E}">
        <p14:creationId xmlns:p14="http://schemas.microsoft.com/office/powerpoint/2010/main" val="244794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63496B7C-3B2A-4856-9A88-6470FB3F6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3028830"/>
            <a:ext cx="8851777" cy="800340"/>
          </a:xfrm>
          <a:solidFill>
            <a:srgbClr val="FFFFFF">
              <a:alpha val="90000"/>
            </a:srgbClr>
          </a:solidFill>
        </p:spPr>
        <p:txBody>
          <a:bodyPr>
            <a:normAutofit fontScale="90000"/>
          </a:bodyPr>
          <a:lstStyle/>
          <a:p>
            <a:br>
              <a:rPr lang="en-US" dirty="0">
                <a:solidFill>
                  <a:sysClr val="windowText" lastClr="000000"/>
                </a:solidFill>
              </a:rPr>
            </a:br>
            <a:r>
              <a:rPr lang="en-US" dirty="0">
                <a:solidFill>
                  <a:sysClr val="windowText" lastClr="000000"/>
                </a:solidFill>
              </a:rPr>
              <a:t>Thank you</a:t>
            </a:r>
            <a:br>
              <a:rPr lang="en-US" dirty="0">
                <a:solidFill>
                  <a:sysClr val="windowText" lastClr="000000"/>
                </a:solidFill>
              </a:rPr>
            </a:br>
            <a:endParaRPr lang="en-US" dirty="0"/>
          </a:p>
        </p:txBody>
      </p:sp>
      <p:sp>
        <p:nvSpPr>
          <p:cNvPr id="3" name="Slide Number Placeholder 2">
            <a:extLst>
              <a:ext uri="{FF2B5EF4-FFF2-40B4-BE49-F238E27FC236}">
                <a16:creationId xmlns:a16="http://schemas.microsoft.com/office/drawing/2014/main" id="{9F643496-680A-426F-B3A4-9B043EA18A79}"/>
              </a:ext>
            </a:extLst>
          </p:cNvPr>
          <p:cNvSpPr>
            <a:spLocks noGrp="1"/>
          </p:cNvSpPr>
          <p:nvPr>
            <p:ph type="sldNum" sz="quarter" idx="12"/>
          </p:nvPr>
        </p:nvSpPr>
        <p:spPr/>
        <p:txBody>
          <a:bodyPr/>
          <a:lstStyle/>
          <a:p>
            <a:fld id="{48570FCE-3B2C-4D95-AFE2-2394EFFD0BF5}" type="slidenum">
              <a:rPr lang="en-US" smtClean="0"/>
              <a:t>15</a:t>
            </a:fld>
            <a:endParaRPr lang="en-US"/>
          </a:p>
        </p:txBody>
      </p:sp>
    </p:spTree>
    <p:extLst>
      <p:ext uri="{BB962C8B-B14F-4D97-AF65-F5344CB8AC3E}">
        <p14:creationId xmlns:p14="http://schemas.microsoft.com/office/powerpoint/2010/main" val="401500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bstract background of dark mesh">
            <a:extLst>
              <a:ext uri="{FF2B5EF4-FFF2-40B4-BE49-F238E27FC236}">
                <a16:creationId xmlns:a16="http://schemas.microsoft.com/office/drawing/2014/main" id="{62C6C593-333E-43C8-BDD3-238C08244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5">
            <a:extLst>
              <a:ext uri="{FF2B5EF4-FFF2-40B4-BE49-F238E27FC236}">
                <a16:creationId xmlns:a16="http://schemas.microsoft.com/office/drawing/2014/main" id="{AFE8EC55-8764-4084-9108-20E98BEA999E}"/>
              </a:ext>
            </a:extLst>
          </p:cNvPr>
          <p:cNvSpPr>
            <a:spLocks noGrp="1"/>
          </p:cNvSpPr>
          <p:nvPr>
            <p:ph type="ctrTitle"/>
          </p:nvPr>
        </p:nvSpPr>
        <p:spPr>
          <a:xfrm>
            <a:off x="1201847" y="501935"/>
            <a:ext cx="9345440" cy="784483"/>
          </a:xfrm>
          <a:ln>
            <a:solidFill>
              <a:schemeClr val="bg1"/>
            </a:solidFill>
          </a:ln>
        </p:spPr>
        <p:style>
          <a:lnRef idx="2">
            <a:schemeClr val="dk1"/>
          </a:lnRef>
          <a:fillRef idx="1">
            <a:schemeClr val="lt1"/>
          </a:fillRef>
          <a:effectRef idx="0">
            <a:schemeClr val="dk1"/>
          </a:effectRef>
          <a:fontRef idx="minor">
            <a:schemeClr val="dk1"/>
          </a:fontRef>
        </p:style>
        <p:txBody>
          <a:bodyPr>
            <a:normAutofit fontScale="90000"/>
          </a:bodyPr>
          <a:lstStyle/>
          <a:p>
            <a:pPr algn="l"/>
            <a:r>
              <a:rPr lang="en-US" dirty="0">
                <a:solidFill>
                  <a:schemeClr val="bg1"/>
                </a:solidFill>
              </a:rPr>
              <a:t>Index</a:t>
            </a:r>
          </a:p>
        </p:txBody>
      </p:sp>
      <p:sp>
        <p:nvSpPr>
          <p:cNvPr id="7" name="TextBox 6">
            <a:extLst>
              <a:ext uri="{FF2B5EF4-FFF2-40B4-BE49-F238E27FC236}">
                <a16:creationId xmlns:a16="http://schemas.microsoft.com/office/drawing/2014/main" id="{CFB0B5A8-B200-439D-89E4-6AA4AAFBA90B}"/>
              </a:ext>
            </a:extLst>
          </p:cNvPr>
          <p:cNvSpPr txBox="1"/>
          <p:nvPr/>
        </p:nvSpPr>
        <p:spPr>
          <a:xfrm>
            <a:off x="1201848" y="1788353"/>
            <a:ext cx="9345439" cy="4385816"/>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en-US" dirty="0">
                <a:solidFill>
                  <a:schemeClr val="tx1"/>
                </a:solidFill>
              </a:rPr>
              <a:t>Definitions</a:t>
            </a:r>
          </a:p>
          <a:p>
            <a:pPr marL="285750" indent="-285750">
              <a:lnSpc>
                <a:spcPct val="150000"/>
              </a:lnSpc>
              <a:buFont typeface="Arial" panose="020B0604020202020204" pitchFamily="34" charset="0"/>
              <a:buChar char="•"/>
            </a:pPr>
            <a:r>
              <a:rPr lang="en-US" dirty="0">
                <a:solidFill>
                  <a:schemeClr val="tx1"/>
                </a:solidFill>
              </a:rPr>
              <a:t>Differences between Feature Selection and Reduction</a:t>
            </a:r>
          </a:p>
          <a:p>
            <a:pPr marL="285750" indent="-285750">
              <a:lnSpc>
                <a:spcPct val="150000"/>
              </a:lnSpc>
              <a:buFont typeface="Arial" panose="020B0604020202020204" pitchFamily="34" charset="0"/>
              <a:buChar char="•"/>
            </a:pPr>
            <a:r>
              <a:rPr lang="en-US" dirty="0">
                <a:solidFill>
                  <a:schemeClr val="tx1"/>
                </a:solidFill>
              </a:rPr>
              <a:t>Feature selection usage </a:t>
            </a:r>
          </a:p>
          <a:p>
            <a:pPr marL="285750" indent="-285750">
              <a:lnSpc>
                <a:spcPct val="150000"/>
              </a:lnSpc>
              <a:buFont typeface="Arial" panose="020B0604020202020204" pitchFamily="34" charset="0"/>
              <a:buChar char="•"/>
            </a:pPr>
            <a:r>
              <a:rPr lang="en-US" dirty="0">
                <a:solidFill>
                  <a:schemeClr val="tx1"/>
                </a:solidFill>
              </a:rPr>
              <a:t>Feature reduction usage</a:t>
            </a:r>
          </a:p>
          <a:p>
            <a:pPr marL="285750" indent="-285750">
              <a:lnSpc>
                <a:spcPct val="150000"/>
              </a:lnSpc>
              <a:buFont typeface="Arial" panose="020B0604020202020204" pitchFamily="34" charset="0"/>
              <a:buChar char="•"/>
            </a:pPr>
            <a:r>
              <a:rPr lang="en-US" dirty="0">
                <a:solidFill>
                  <a:schemeClr val="tx1"/>
                </a:solidFill>
              </a:rPr>
              <a:t>Feature selection techniques</a:t>
            </a:r>
          </a:p>
          <a:p>
            <a:pPr marL="285750" indent="-285750">
              <a:lnSpc>
                <a:spcPct val="150000"/>
              </a:lnSpc>
              <a:buFont typeface="Arial" panose="020B0604020202020204" pitchFamily="34" charset="0"/>
              <a:buChar char="•"/>
            </a:pPr>
            <a:r>
              <a:rPr lang="en-US" dirty="0">
                <a:solidFill>
                  <a:schemeClr val="tx1"/>
                </a:solidFill>
              </a:rPr>
              <a:t>Feature reduction techniques</a:t>
            </a:r>
          </a:p>
          <a:p>
            <a:pPr marL="285750" indent="-285750">
              <a:lnSpc>
                <a:spcPct val="150000"/>
              </a:lnSpc>
              <a:buFont typeface="Arial" panose="020B0604020202020204" pitchFamily="34" charset="0"/>
              <a:buChar char="•"/>
            </a:pPr>
            <a:r>
              <a:rPr lang="en-US" dirty="0">
                <a:solidFill>
                  <a:schemeClr val="tx1"/>
                </a:solidFill>
              </a:rPr>
              <a:t>Implementation of feature selection and reduction </a:t>
            </a:r>
          </a:p>
          <a:p>
            <a:pPr marL="285750" indent="-285750">
              <a:lnSpc>
                <a:spcPct val="150000"/>
              </a:lnSpc>
              <a:buFont typeface="Arial" panose="020B0604020202020204" pitchFamily="34" charset="0"/>
              <a:buChar char="•"/>
            </a:pPr>
            <a:r>
              <a:rPr lang="en-US" dirty="0">
                <a:solidFill>
                  <a:schemeClr val="tx1"/>
                </a:solidFill>
              </a:rPr>
              <a:t>Benefits of feature reduction </a:t>
            </a:r>
          </a:p>
          <a:p>
            <a:pPr marL="285750" indent="-285750">
              <a:lnSpc>
                <a:spcPct val="150000"/>
              </a:lnSpc>
              <a:buFont typeface="Arial" panose="020B0604020202020204" pitchFamily="34" charset="0"/>
              <a:buChar char="•"/>
            </a:pPr>
            <a:r>
              <a:rPr lang="en-US" dirty="0">
                <a:solidFill>
                  <a:schemeClr val="tx1"/>
                </a:solidFill>
              </a:rPr>
              <a:t>Potential issues of not implementing feature reduction</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
        <p:nvSpPr>
          <p:cNvPr id="2" name="Slide Number Placeholder 1">
            <a:extLst>
              <a:ext uri="{FF2B5EF4-FFF2-40B4-BE49-F238E27FC236}">
                <a16:creationId xmlns:a16="http://schemas.microsoft.com/office/drawing/2014/main" id="{E1816FF9-D9A6-40F3-84D4-9E82FDD30531}"/>
              </a:ext>
            </a:extLst>
          </p:cNvPr>
          <p:cNvSpPr>
            <a:spLocks noGrp="1"/>
          </p:cNvSpPr>
          <p:nvPr>
            <p:ph type="sldNum" sz="quarter" idx="12"/>
          </p:nvPr>
        </p:nvSpPr>
        <p:spPr/>
        <p:txBody>
          <a:bodyPr/>
          <a:lstStyle/>
          <a:p>
            <a:fld id="{48570FCE-3B2C-4D95-AFE2-2394EFFD0BF5}" type="slidenum">
              <a:rPr lang="en-US" smtClean="0"/>
              <a:t>2</a:t>
            </a:fld>
            <a:endParaRPr lang="en-US"/>
          </a:p>
        </p:txBody>
      </p:sp>
    </p:spTree>
    <p:extLst>
      <p:ext uri="{BB962C8B-B14F-4D97-AF65-F5344CB8AC3E}">
        <p14:creationId xmlns:p14="http://schemas.microsoft.com/office/powerpoint/2010/main" val="23645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 background of dark mesh">
            <a:extLst>
              <a:ext uri="{FF2B5EF4-FFF2-40B4-BE49-F238E27FC236}">
                <a16:creationId xmlns:a16="http://schemas.microsoft.com/office/drawing/2014/main" id="{E60AA482-36C7-414A-AF62-7CAEB851D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559020"/>
            <a:ext cx="8851777" cy="800340"/>
          </a:xfrm>
        </p:spPr>
        <p:txBody>
          <a:bodyPr>
            <a:normAutofit fontScale="90000"/>
          </a:bodyPr>
          <a:lstStyle/>
          <a:p>
            <a:r>
              <a:rPr lang="en-US" dirty="0"/>
              <a:t>Definitions</a:t>
            </a:r>
          </a:p>
        </p:txBody>
      </p:sp>
      <p:sp>
        <p:nvSpPr>
          <p:cNvPr id="3" name="TextBox 2">
            <a:extLst>
              <a:ext uri="{FF2B5EF4-FFF2-40B4-BE49-F238E27FC236}">
                <a16:creationId xmlns:a16="http://schemas.microsoft.com/office/drawing/2014/main" id="{6A7CC875-F453-481C-94DA-5F28B8CC1D6C}"/>
              </a:ext>
            </a:extLst>
          </p:cNvPr>
          <p:cNvSpPr txBox="1"/>
          <p:nvPr/>
        </p:nvSpPr>
        <p:spPr>
          <a:xfrm>
            <a:off x="1670110" y="1798753"/>
            <a:ext cx="8851777" cy="4204356"/>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50000"/>
              </a:lnSpc>
            </a:pPr>
            <a:r>
              <a:rPr lang="en-US" b="1"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Feature Selection</a:t>
            </a:r>
            <a:r>
              <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is the process of selecting a subset of the most relevant characteristics (variables or attributes) from a wider range of possible features that aims to decrease the likelihood of overfitting, increase interpretability of the models, and boost machine learning models' performance and efficiency.</a:t>
            </a:r>
          </a:p>
          <a:p>
            <a:pPr>
              <a:lnSpc>
                <a:spcPct val="150000"/>
              </a:lnSpc>
            </a:pPr>
            <a:endPar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nSpc>
                <a:spcPct val="150000"/>
              </a:lnSpc>
            </a:pPr>
            <a:endPar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a:lnSpc>
                <a:spcPct val="150000"/>
              </a:lnSpc>
            </a:pPr>
            <a:r>
              <a:rPr lang="en-US"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Feature reduction which is often referred to as dimensionality reduction, is the process of lowering the quantity of input variables or features in a dataset while maintaining the majority of data that is relevant. In machine learning and data analysis in particular, it is a commonly utilized method for feature engineering and data preprocessing.</a:t>
            </a:r>
          </a:p>
        </p:txBody>
      </p:sp>
      <p:sp>
        <p:nvSpPr>
          <p:cNvPr id="4" name="Slide Number Placeholder 3">
            <a:extLst>
              <a:ext uri="{FF2B5EF4-FFF2-40B4-BE49-F238E27FC236}">
                <a16:creationId xmlns:a16="http://schemas.microsoft.com/office/drawing/2014/main" id="{F48A120C-B023-4A8F-8F9C-21929B346189}"/>
              </a:ext>
            </a:extLst>
          </p:cNvPr>
          <p:cNvSpPr>
            <a:spLocks noGrp="1"/>
          </p:cNvSpPr>
          <p:nvPr>
            <p:ph type="sldNum" sz="quarter" idx="12"/>
          </p:nvPr>
        </p:nvSpPr>
        <p:spPr/>
        <p:txBody>
          <a:bodyPr/>
          <a:lstStyle/>
          <a:p>
            <a:fld id="{48570FCE-3B2C-4D95-AFE2-2394EFFD0BF5}" type="slidenum">
              <a:rPr lang="en-US" smtClean="0"/>
              <a:t>3</a:t>
            </a:fld>
            <a:endParaRPr lang="en-US"/>
          </a:p>
        </p:txBody>
      </p:sp>
    </p:spTree>
    <p:extLst>
      <p:ext uri="{BB962C8B-B14F-4D97-AF65-F5344CB8AC3E}">
        <p14:creationId xmlns:p14="http://schemas.microsoft.com/office/powerpoint/2010/main" val="207708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background of dark mesh">
            <a:extLst>
              <a:ext uri="{FF2B5EF4-FFF2-40B4-BE49-F238E27FC236}">
                <a16:creationId xmlns:a16="http://schemas.microsoft.com/office/drawing/2014/main" id="{AC3AAC45-83BD-4160-87FB-C9FA99839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46B8913-1E80-468F-83D6-750FE7A8BD79}"/>
              </a:ext>
            </a:extLst>
          </p:cNvPr>
          <p:cNvSpPr txBox="1"/>
          <p:nvPr/>
        </p:nvSpPr>
        <p:spPr>
          <a:xfrm>
            <a:off x="1548143" y="2082297"/>
            <a:ext cx="9210779" cy="4291343"/>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548143" y="176204"/>
            <a:ext cx="9210779" cy="1543954"/>
          </a:xfrm>
        </p:spPr>
        <p:txBody>
          <a:bodyPr>
            <a:normAutofit fontScale="90000"/>
          </a:bodyPr>
          <a:lstStyle/>
          <a:p>
            <a:br>
              <a:rPr lang="en-US" dirty="0">
                <a:solidFill>
                  <a:sysClr val="windowText" lastClr="000000"/>
                </a:solidFill>
              </a:rPr>
            </a:br>
            <a:r>
              <a:rPr lang="en-US" dirty="0">
                <a:solidFill>
                  <a:sysClr val="windowText" lastClr="000000"/>
                </a:solidFill>
              </a:rPr>
              <a:t>Differences between Feature Selection and Reduction</a:t>
            </a:r>
            <a:br>
              <a:rPr lang="en-US" dirty="0">
                <a:solidFill>
                  <a:sysClr val="windowText" lastClr="000000"/>
                </a:solidFill>
              </a:rPr>
            </a:br>
            <a:endParaRPr lang="en-US" dirty="0"/>
          </a:p>
        </p:txBody>
      </p:sp>
      <p:graphicFrame>
        <p:nvGraphicFramePr>
          <p:cNvPr id="7" name="Table 6">
            <a:extLst>
              <a:ext uri="{FF2B5EF4-FFF2-40B4-BE49-F238E27FC236}">
                <a16:creationId xmlns:a16="http://schemas.microsoft.com/office/drawing/2014/main" id="{8387AEC0-3159-44AE-978C-EFA1C06B12A2}"/>
              </a:ext>
            </a:extLst>
          </p:cNvPr>
          <p:cNvGraphicFramePr>
            <a:graphicFrameLocks noGrp="1"/>
          </p:cNvGraphicFramePr>
          <p:nvPr>
            <p:extLst>
              <p:ext uri="{D42A27DB-BD31-4B8C-83A1-F6EECF244321}">
                <p14:modId xmlns:p14="http://schemas.microsoft.com/office/powerpoint/2010/main" val="3433293995"/>
              </p:ext>
            </p:extLst>
          </p:nvPr>
        </p:nvGraphicFramePr>
        <p:xfrm>
          <a:off x="1670110" y="2264459"/>
          <a:ext cx="8851777" cy="3953461"/>
        </p:xfrm>
        <a:graphic>
          <a:graphicData uri="http://schemas.openxmlformats.org/drawingml/2006/table">
            <a:tbl>
              <a:tblPr firstRow="1" firstCol="1" bandRow="1">
                <a:tableStyleId>{5940675A-B579-460E-94D1-54222C63F5DA}</a:tableStyleId>
              </a:tblPr>
              <a:tblGrid>
                <a:gridCol w="4287344">
                  <a:extLst>
                    <a:ext uri="{9D8B030D-6E8A-4147-A177-3AD203B41FA5}">
                      <a16:colId xmlns:a16="http://schemas.microsoft.com/office/drawing/2014/main" val="3490488235"/>
                    </a:ext>
                  </a:extLst>
                </a:gridCol>
                <a:gridCol w="4564433">
                  <a:extLst>
                    <a:ext uri="{9D8B030D-6E8A-4147-A177-3AD203B41FA5}">
                      <a16:colId xmlns:a16="http://schemas.microsoft.com/office/drawing/2014/main" val="3185686716"/>
                    </a:ext>
                  </a:extLst>
                </a:gridCol>
              </a:tblGrid>
              <a:tr h="850775">
                <a:tc>
                  <a:txBody>
                    <a:bodyPr/>
                    <a:lstStyle/>
                    <a:p>
                      <a:pPr marL="0" marR="0" algn="ctr">
                        <a:lnSpc>
                          <a:spcPct val="107000"/>
                        </a:lnSpc>
                        <a:spcBef>
                          <a:spcPts val="0"/>
                        </a:spcBef>
                        <a:spcAft>
                          <a:spcPts val="0"/>
                        </a:spcAft>
                      </a:pPr>
                      <a:endParaRPr lang="en-US" sz="1800" dirty="0">
                        <a:effectLst/>
                        <a:latin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Feature Selection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203" marR="68203"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endParaRPr lang="en-US" sz="1800" dirty="0">
                        <a:effectLst/>
                        <a:latin typeface="Calibri" panose="020F0502020204030204" pitchFamily="34" charset="0"/>
                        <a:cs typeface="Calibri" panose="020F0502020204030204" pitchFamily="34" charset="0"/>
                      </a:endParaRPr>
                    </a:p>
                    <a:p>
                      <a:pPr marL="0" marR="0" algn="ctr">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Feature Reduction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203" marR="68203"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7542924"/>
                  </a:ext>
                </a:extLst>
              </a:tr>
              <a:tr h="850775">
                <a:tc>
                  <a:txBody>
                    <a:bodyPr/>
                    <a:lstStyle/>
                    <a:p>
                      <a:pPr marL="285750" marR="0" indent="-285750" algn="l">
                        <a:lnSpc>
                          <a:spcPct val="107000"/>
                        </a:lnSpc>
                        <a:spcBef>
                          <a:spcPts val="0"/>
                        </a:spcBef>
                        <a:spcAft>
                          <a:spcPts val="0"/>
                        </a:spcAft>
                        <a:buFont typeface="Arial" panose="020B0604020202020204" pitchFamily="34" charset="0"/>
                        <a:buChar char="•"/>
                      </a:pPr>
                      <a:r>
                        <a:rPr lang="en-US" sz="1800" b="0" dirty="0">
                          <a:effectLst/>
                          <a:latin typeface="Calibri" panose="020F0502020204030204" pitchFamily="34" charset="0"/>
                          <a:cs typeface="Calibri" panose="020F0502020204030204" pitchFamily="34" charset="0"/>
                        </a:rPr>
                        <a:t>Choosing subset of relevant features </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203" marR="68203"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Transformation the dimension of the dataset to a lower order</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203" marR="68203"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29644053"/>
                  </a:ext>
                </a:extLst>
              </a:tr>
              <a:tr h="962836">
                <a:tc>
                  <a:txBody>
                    <a:bodyPr/>
                    <a:lstStyle/>
                    <a:p>
                      <a:pPr marL="285750" marR="0" indent="-285750" algn="l">
                        <a:lnSpc>
                          <a:spcPct val="107000"/>
                        </a:lnSpc>
                        <a:spcBef>
                          <a:spcPts val="0"/>
                        </a:spcBef>
                        <a:spcAft>
                          <a:spcPts val="0"/>
                        </a:spcAft>
                        <a:buFont typeface="Arial" panose="020B0604020202020204" pitchFamily="34" charset="0"/>
                        <a:buChar char="•"/>
                      </a:pPr>
                      <a:r>
                        <a:rPr lang="en-US" sz="1800" b="0" dirty="0">
                          <a:effectLst/>
                          <a:latin typeface="Calibri" panose="020F0502020204030204" pitchFamily="34" charset="0"/>
                          <a:cs typeface="Calibri" panose="020F0502020204030204" pitchFamily="34" charset="0"/>
                        </a:rPr>
                        <a:t>Gives a smaller set of features while discarding the rest</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203" marR="682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Combines features into a smaller set of features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203" marR="68203"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9310646"/>
                  </a:ext>
                </a:extLst>
              </a:tr>
              <a:tr h="1289075">
                <a:tc>
                  <a:txBody>
                    <a:bodyPr/>
                    <a:lstStyle/>
                    <a:p>
                      <a:pPr marL="285750" marR="0" indent="-285750" algn="l">
                        <a:lnSpc>
                          <a:spcPct val="107000"/>
                        </a:lnSpc>
                        <a:spcBef>
                          <a:spcPts val="0"/>
                        </a:spcBef>
                        <a:spcAft>
                          <a:spcPts val="0"/>
                        </a:spcAft>
                        <a:buFont typeface="Arial" panose="020B0604020202020204" pitchFamily="34" charset="0"/>
                        <a:buChar char="•"/>
                      </a:pPr>
                      <a:r>
                        <a:rPr lang="en-US" sz="1800" b="0" dirty="0">
                          <a:effectLst/>
                          <a:latin typeface="Calibri" panose="020F0502020204030204" pitchFamily="34" charset="0"/>
                          <a:cs typeface="Calibri" panose="020F0502020204030204" pitchFamily="34" charset="0"/>
                        </a:rPr>
                        <a:t>Utilizes filer methods, wrapper methods &amp; embedded methods</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203" marR="68203"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285750" marR="0" indent="-285750" algn="l">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Utilizes techniques such as Principal Component Analysis, Linear Discriminant Analysis, Autoencoders etc.</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203" marR="68203"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59407478"/>
                  </a:ext>
                </a:extLst>
              </a:tr>
            </a:tbl>
          </a:graphicData>
        </a:graphic>
      </p:graphicFrame>
      <p:sp>
        <p:nvSpPr>
          <p:cNvPr id="3" name="Slide Number Placeholder 2">
            <a:extLst>
              <a:ext uri="{FF2B5EF4-FFF2-40B4-BE49-F238E27FC236}">
                <a16:creationId xmlns:a16="http://schemas.microsoft.com/office/drawing/2014/main" id="{8A346F3F-EE7B-4C13-89CA-6B6914901C87}"/>
              </a:ext>
            </a:extLst>
          </p:cNvPr>
          <p:cNvSpPr>
            <a:spLocks noGrp="1"/>
          </p:cNvSpPr>
          <p:nvPr>
            <p:ph type="sldNum" sz="quarter" idx="12"/>
          </p:nvPr>
        </p:nvSpPr>
        <p:spPr/>
        <p:txBody>
          <a:bodyPr/>
          <a:lstStyle/>
          <a:p>
            <a:fld id="{48570FCE-3B2C-4D95-AFE2-2394EFFD0BF5}" type="slidenum">
              <a:rPr lang="en-US" smtClean="0"/>
              <a:t>4</a:t>
            </a:fld>
            <a:endParaRPr lang="en-US"/>
          </a:p>
        </p:txBody>
      </p:sp>
    </p:spTree>
    <p:extLst>
      <p:ext uri="{BB962C8B-B14F-4D97-AF65-F5344CB8AC3E}">
        <p14:creationId xmlns:p14="http://schemas.microsoft.com/office/powerpoint/2010/main" val="247417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 background of dark mesh">
            <a:extLst>
              <a:ext uri="{FF2B5EF4-FFF2-40B4-BE49-F238E27FC236}">
                <a16:creationId xmlns:a16="http://schemas.microsoft.com/office/drawing/2014/main" id="{996B82E2-6894-4332-BB35-39A91B05E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0" y="567624"/>
            <a:ext cx="8851777" cy="800340"/>
          </a:xfrm>
        </p:spPr>
        <p:txBody>
          <a:bodyPr>
            <a:normAutofit fontScale="90000"/>
          </a:bodyPr>
          <a:lstStyle/>
          <a:p>
            <a:r>
              <a:rPr lang="en-US" dirty="0">
                <a:solidFill>
                  <a:sysClr val="windowText" lastClr="000000"/>
                </a:solidFill>
              </a:rPr>
              <a:t>Feature selection usage</a:t>
            </a:r>
            <a:endParaRPr lang="en-US" dirty="0"/>
          </a:p>
        </p:txBody>
      </p:sp>
      <p:sp>
        <p:nvSpPr>
          <p:cNvPr id="3" name="TextBox 2">
            <a:extLst>
              <a:ext uri="{FF2B5EF4-FFF2-40B4-BE49-F238E27FC236}">
                <a16:creationId xmlns:a16="http://schemas.microsoft.com/office/drawing/2014/main" id="{DDC39273-048F-4714-B849-D3B3A28F06D9}"/>
              </a:ext>
            </a:extLst>
          </p:cNvPr>
          <p:cNvSpPr txBox="1"/>
          <p:nvPr/>
        </p:nvSpPr>
        <p:spPr>
          <a:xfrm>
            <a:off x="1670110" y="2370153"/>
            <a:ext cx="8851776" cy="3367525"/>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50000"/>
              </a:lnSpc>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Maintaining Transparency/Interpretability which allows retaining of the original features which are deemed relevant, indicating which variables affect the model’s predictions</a:t>
            </a:r>
          </a:p>
          <a:p>
            <a:pPr marL="285750" indent="-285750">
              <a:lnSpc>
                <a:spcPct val="150000"/>
              </a:lnSpc>
              <a:buFont typeface="Arial" panose="020B0604020202020204" pitchFamily="34" charset="0"/>
              <a:buChar char="•"/>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Domain knowledge and good understanding of the relevant features are known</a:t>
            </a:r>
          </a:p>
          <a:p>
            <a:pPr marL="285750" indent="-285750">
              <a:lnSpc>
                <a:spcPct val="150000"/>
              </a:lnSpc>
              <a:buFont typeface="Arial" panose="020B0604020202020204" pitchFamily="34" charset="0"/>
              <a:buChar char="•"/>
            </a:pPr>
            <a:r>
              <a:rPr lang="en-US" dirty="0">
                <a:solidFill>
                  <a:schemeClr val="tx1"/>
                </a:solidFill>
              </a:rPr>
              <a:t>Feature number is greater (reducing the complexity of the model)</a:t>
            </a:r>
          </a:p>
          <a:p>
            <a:pPr marL="285750" indent="-285750">
              <a:lnSpc>
                <a:spcPct val="150000"/>
              </a:lnSpc>
              <a:buFont typeface="Arial" panose="020B0604020202020204" pitchFamily="34" charset="0"/>
              <a:buChar char="•"/>
            </a:pPr>
            <a:r>
              <a:rPr lang="en-US" dirty="0">
                <a:solidFill>
                  <a:schemeClr val="tx1"/>
                </a:solidFill>
              </a:rPr>
              <a:t>Improving Model Training time</a:t>
            </a:r>
          </a:p>
          <a:p>
            <a:pPr marL="285750" indent="-285750">
              <a:lnSpc>
                <a:spcPct val="150000"/>
              </a:lnSpc>
              <a:buFont typeface="Arial" panose="020B0604020202020204" pitchFamily="34" charset="0"/>
              <a:buChar char="•"/>
            </a:pPr>
            <a:r>
              <a:rPr lang="en-US" dirty="0">
                <a:solidFill>
                  <a:schemeClr val="tx1"/>
                </a:solidFill>
              </a:rPr>
              <a:t>Establishing a clear understanding  of the relationship between features and target variable</a:t>
            </a:r>
          </a:p>
          <a:p>
            <a:pPr marL="285750" indent="-285750">
              <a:lnSpc>
                <a:spcPct val="150000"/>
              </a:lnSpc>
              <a:buFont typeface="Arial" panose="020B0604020202020204" pitchFamily="34" charset="0"/>
              <a:buChar char="•"/>
            </a:pPr>
            <a:endParaRPr lang="en-US" dirty="0">
              <a:solidFill>
                <a:schemeClr val="tx1"/>
              </a:solidFill>
            </a:endParaRPr>
          </a:p>
        </p:txBody>
      </p:sp>
      <p:sp>
        <p:nvSpPr>
          <p:cNvPr id="4" name="Slide Number Placeholder 3">
            <a:extLst>
              <a:ext uri="{FF2B5EF4-FFF2-40B4-BE49-F238E27FC236}">
                <a16:creationId xmlns:a16="http://schemas.microsoft.com/office/drawing/2014/main" id="{EEA90E69-254D-4B0A-BC67-99E2F6765417}"/>
              </a:ext>
            </a:extLst>
          </p:cNvPr>
          <p:cNvSpPr>
            <a:spLocks noGrp="1"/>
          </p:cNvSpPr>
          <p:nvPr>
            <p:ph type="sldNum" sz="quarter" idx="12"/>
          </p:nvPr>
        </p:nvSpPr>
        <p:spPr/>
        <p:txBody>
          <a:bodyPr/>
          <a:lstStyle/>
          <a:p>
            <a:fld id="{48570FCE-3B2C-4D95-AFE2-2394EFFD0BF5}" type="slidenum">
              <a:rPr lang="en-US" smtClean="0"/>
              <a:t>5</a:t>
            </a:fld>
            <a:endParaRPr lang="en-US"/>
          </a:p>
        </p:txBody>
      </p:sp>
    </p:spTree>
    <p:extLst>
      <p:ext uri="{BB962C8B-B14F-4D97-AF65-F5344CB8AC3E}">
        <p14:creationId xmlns:p14="http://schemas.microsoft.com/office/powerpoint/2010/main" val="254860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 background of dark mesh">
            <a:extLst>
              <a:ext uri="{FF2B5EF4-FFF2-40B4-BE49-F238E27FC236}">
                <a16:creationId xmlns:a16="http://schemas.microsoft.com/office/drawing/2014/main" id="{C400D2D8-1539-4453-9444-3ACEF2215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176203"/>
            <a:ext cx="8851777" cy="1027907"/>
          </a:xfrm>
        </p:spPr>
        <p:txBody>
          <a:bodyPr>
            <a:normAutofit fontScale="90000"/>
          </a:bodyPr>
          <a:lstStyle/>
          <a:p>
            <a:br>
              <a:rPr lang="en-US" dirty="0">
                <a:solidFill>
                  <a:sysClr val="windowText" lastClr="000000"/>
                </a:solidFill>
              </a:rPr>
            </a:br>
            <a:r>
              <a:rPr lang="en-US" dirty="0">
                <a:solidFill>
                  <a:sysClr val="windowText" lastClr="000000"/>
                </a:solidFill>
              </a:rPr>
              <a:t>Feature reduction usage</a:t>
            </a:r>
            <a:br>
              <a:rPr lang="en-US" dirty="0">
                <a:solidFill>
                  <a:sysClr val="windowText" lastClr="000000"/>
                </a:solidFill>
              </a:rPr>
            </a:br>
            <a:endParaRPr lang="en-US" dirty="0"/>
          </a:p>
        </p:txBody>
      </p:sp>
      <p:sp>
        <p:nvSpPr>
          <p:cNvPr id="3" name="TextBox 2">
            <a:extLst>
              <a:ext uri="{FF2B5EF4-FFF2-40B4-BE49-F238E27FC236}">
                <a16:creationId xmlns:a16="http://schemas.microsoft.com/office/drawing/2014/main" id="{A117B0FF-6553-4A7C-9AFF-F231D95BCB4B}"/>
              </a:ext>
            </a:extLst>
          </p:cNvPr>
          <p:cNvSpPr txBox="1"/>
          <p:nvPr/>
        </p:nvSpPr>
        <p:spPr>
          <a:xfrm>
            <a:off x="1670109" y="1551217"/>
            <a:ext cx="8851777" cy="4023360"/>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7" name="TextBox 6">
            <a:extLst>
              <a:ext uri="{FF2B5EF4-FFF2-40B4-BE49-F238E27FC236}">
                <a16:creationId xmlns:a16="http://schemas.microsoft.com/office/drawing/2014/main" id="{2C2A743C-469B-4515-AB0B-3BDC37588154}"/>
              </a:ext>
            </a:extLst>
          </p:cNvPr>
          <p:cNvSpPr txBox="1"/>
          <p:nvPr/>
        </p:nvSpPr>
        <p:spPr>
          <a:xfrm>
            <a:off x="1670110" y="2083967"/>
            <a:ext cx="8851777" cy="2957861"/>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Handling dataset with high dimensionality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Highly correlated features are present in the dataset: capturing the underlying structure of the data by creating new features which are uncorrelated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Visualizing high dimensional data in lower dimensions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importance is uncertain as in not knowing which features are most relevant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Noise reduction by focusing more on the relevant information in the fewer and more meaningful dimensions.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CA5997-168F-446D-85B0-2F19F5D63F64}"/>
              </a:ext>
            </a:extLst>
          </p:cNvPr>
          <p:cNvSpPr>
            <a:spLocks noGrp="1"/>
          </p:cNvSpPr>
          <p:nvPr>
            <p:ph type="sldNum" sz="quarter" idx="12"/>
          </p:nvPr>
        </p:nvSpPr>
        <p:spPr/>
        <p:txBody>
          <a:bodyPr/>
          <a:lstStyle/>
          <a:p>
            <a:fld id="{48570FCE-3B2C-4D95-AFE2-2394EFFD0BF5}" type="slidenum">
              <a:rPr lang="en-US" smtClean="0"/>
              <a:t>6</a:t>
            </a:fld>
            <a:endParaRPr lang="en-US"/>
          </a:p>
        </p:txBody>
      </p:sp>
    </p:spTree>
    <p:extLst>
      <p:ext uri="{BB962C8B-B14F-4D97-AF65-F5344CB8AC3E}">
        <p14:creationId xmlns:p14="http://schemas.microsoft.com/office/powerpoint/2010/main" val="149980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63496B7C-3B2A-4856-9A88-6470FB3F6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176204"/>
            <a:ext cx="8851777" cy="800340"/>
          </a:xfrm>
        </p:spPr>
        <p:txBody>
          <a:bodyPr>
            <a:normAutofit fontScale="90000"/>
          </a:bodyPr>
          <a:lstStyle/>
          <a:p>
            <a:br>
              <a:rPr lang="en-US" dirty="0">
                <a:solidFill>
                  <a:sysClr val="windowText" lastClr="000000"/>
                </a:solidFill>
              </a:rPr>
            </a:br>
            <a:r>
              <a:rPr lang="en-US" dirty="0">
                <a:solidFill>
                  <a:sysClr val="windowText" lastClr="000000"/>
                </a:solidFill>
              </a:rPr>
              <a:t>Feature selection techniques</a:t>
            </a:r>
            <a:br>
              <a:rPr lang="en-US" dirty="0">
                <a:solidFill>
                  <a:sysClr val="windowText" lastClr="000000"/>
                </a:solidFill>
              </a:rPr>
            </a:br>
            <a:endParaRPr lang="en-US" dirty="0"/>
          </a:p>
        </p:txBody>
      </p:sp>
      <p:sp>
        <p:nvSpPr>
          <p:cNvPr id="3" name="TextBox 2">
            <a:extLst>
              <a:ext uri="{FF2B5EF4-FFF2-40B4-BE49-F238E27FC236}">
                <a16:creationId xmlns:a16="http://schemas.microsoft.com/office/drawing/2014/main" id="{C4C1DA58-1B6B-409B-8752-5361FBCFD82F}"/>
              </a:ext>
            </a:extLst>
          </p:cNvPr>
          <p:cNvSpPr txBox="1"/>
          <p:nvPr/>
        </p:nvSpPr>
        <p:spPr>
          <a:xfrm>
            <a:off x="1670111" y="2012291"/>
            <a:ext cx="8851777" cy="2377440"/>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82368B49-3112-43F0-93D5-E8E7D74AD284}"/>
              </a:ext>
            </a:extLst>
          </p:cNvPr>
          <p:cNvSpPr txBox="1"/>
          <p:nvPr/>
        </p:nvSpPr>
        <p:spPr>
          <a:xfrm>
            <a:off x="1792586" y="2553077"/>
            <a:ext cx="7352167" cy="1295868"/>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Correlation-based</a:t>
            </a:r>
          </a:p>
          <a:p>
            <a:pPr marL="342900" marR="0" lvl="0" indent="-342900" algn="just">
              <a:lnSpc>
                <a:spcPct val="150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Recursive feature elimination</a:t>
            </a:r>
          </a:p>
          <a:p>
            <a:pPr marL="342900" marR="0" lvl="0" indent="-342900" algn="just">
              <a:lnSpc>
                <a:spcPct val="150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L1 regularization</a:t>
            </a:r>
          </a:p>
        </p:txBody>
      </p:sp>
      <p:sp>
        <p:nvSpPr>
          <p:cNvPr id="5" name="Slide Number Placeholder 4">
            <a:extLst>
              <a:ext uri="{FF2B5EF4-FFF2-40B4-BE49-F238E27FC236}">
                <a16:creationId xmlns:a16="http://schemas.microsoft.com/office/drawing/2014/main" id="{8F907FFA-0728-446F-84DF-7517319B06FE}"/>
              </a:ext>
            </a:extLst>
          </p:cNvPr>
          <p:cNvSpPr>
            <a:spLocks noGrp="1"/>
          </p:cNvSpPr>
          <p:nvPr>
            <p:ph type="sldNum" sz="quarter" idx="12"/>
          </p:nvPr>
        </p:nvSpPr>
        <p:spPr/>
        <p:txBody>
          <a:bodyPr/>
          <a:lstStyle/>
          <a:p>
            <a:fld id="{48570FCE-3B2C-4D95-AFE2-2394EFFD0BF5}" type="slidenum">
              <a:rPr lang="en-US" smtClean="0"/>
              <a:t>7</a:t>
            </a:fld>
            <a:endParaRPr lang="en-US"/>
          </a:p>
        </p:txBody>
      </p:sp>
    </p:spTree>
    <p:extLst>
      <p:ext uri="{BB962C8B-B14F-4D97-AF65-F5344CB8AC3E}">
        <p14:creationId xmlns:p14="http://schemas.microsoft.com/office/powerpoint/2010/main" val="119848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63496B7C-3B2A-4856-9A88-6470FB3F6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176204"/>
            <a:ext cx="8851777" cy="800340"/>
          </a:xfrm>
        </p:spPr>
        <p:txBody>
          <a:bodyPr>
            <a:normAutofit fontScale="90000"/>
          </a:bodyPr>
          <a:lstStyle/>
          <a:p>
            <a:br>
              <a:rPr lang="en-US" dirty="0">
                <a:solidFill>
                  <a:sysClr val="windowText" lastClr="000000"/>
                </a:solidFill>
              </a:rPr>
            </a:br>
            <a:r>
              <a:rPr lang="en-US" dirty="0">
                <a:solidFill>
                  <a:sysClr val="windowText" lastClr="000000"/>
                </a:solidFill>
              </a:rPr>
              <a:t>Feature Reduction techniques</a:t>
            </a:r>
            <a:br>
              <a:rPr lang="en-US" dirty="0">
                <a:solidFill>
                  <a:sysClr val="windowText" lastClr="000000"/>
                </a:solidFill>
              </a:rPr>
            </a:br>
            <a:endParaRPr lang="en-US" dirty="0"/>
          </a:p>
        </p:txBody>
      </p:sp>
      <p:sp>
        <p:nvSpPr>
          <p:cNvPr id="3" name="TextBox 2">
            <a:extLst>
              <a:ext uri="{FF2B5EF4-FFF2-40B4-BE49-F238E27FC236}">
                <a16:creationId xmlns:a16="http://schemas.microsoft.com/office/drawing/2014/main" id="{C4C1DA58-1B6B-409B-8752-5361FBCFD82F}"/>
              </a:ext>
            </a:extLst>
          </p:cNvPr>
          <p:cNvSpPr txBox="1"/>
          <p:nvPr/>
        </p:nvSpPr>
        <p:spPr>
          <a:xfrm>
            <a:off x="1670110" y="2331720"/>
            <a:ext cx="8851776" cy="2194560"/>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endParaRPr lang="en-US" dirty="0"/>
          </a:p>
        </p:txBody>
      </p:sp>
      <p:sp>
        <p:nvSpPr>
          <p:cNvPr id="7" name="TextBox 6">
            <a:extLst>
              <a:ext uri="{FF2B5EF4-FFF2-40B4-BE49-F238E27FC236}">
                <a16:creationId xmlns:a16="http://schemas.microsoft.com/office/drawing/2014/main" id="{4205B085-2ECE-4D5F-8C48-D6ED688C34FE}"/>
              </a:ext>
            </a:extLst>
          </p:cNvPr>
          <p:cNvSpPr txBox="1"/>
          <p:nvPr/>
        </p:nvSpPr>
        <p:spPr>
          <a:xfrm>
            <a:off x="1670110" y="2563551"/>
            <a:ext cx="8851777" cy="1711366"/>
          </a:xfrm>
          <a:prstGeom prst="rect">
            <a:avLst/>
          </a:prstGeom>
          <a:noFill/>
        </p:spPr>
        <p:txBody>
          <a:bodyPr wrap="square">
            <a:spAutoFit/>
          </a:bodyPr>
          <a:lstStyle/>
          <a:p>
            <a:pPr marL="342900" marR="0" lvl="0" indent="-342900" algn="just">
              <a:lnSpc>
                <a:spcPct val="150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Principal component analysis</a:t>
            </a:r>
          </a:p>
          <a:p>
            <a:pPr marL="342900" marR="0" lvl="0" indent="-342900" algn="just">
              <a:lnSpc>
                <a:spcPct val="150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Linear discriminant analysis</a:t>
            </a:r>
          </a:p>
          <a:p>
            <a:pPr marL="342900" marR="0" lvl="0" indent="-342900" algn="just">
              <a:lnSpc>
                <a:spcPct val="150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t-Distributed Stochastic Neighbor Embedding</a:t>
            </a:r>
          </a:p>
          <a:p>
            <a:pPr marL="342900" marR="0" lvl="0" indent="-342900" algn="just">
              <a:lnSpc>
                <a:spcPct val="150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Autoencoders</a:t>
            </a:r>
          </a:p>
        </p:txBody>
      </p:sp>
      <p:sp>
        <p:nvSpPr>
          <p:cNvPr id="5" name="Slide Number Placeholder 4">
            <a:extLst>
              <a:ext uri="{FF2B5EF4-FFF2-40B4-BE49-F238E27FC236}">
                <a16:creationId xmlns:a16="http://schemas.microsoft.com/office/drawing/2014/main" id="{A0C86265-3B36-4392-9CBC-355771D598DB}"/>
              </a:ext>
            </a:extLst>
          </p:cNvPr>
          <p:cNvSpPr>
            <a:spLocks noGrp="1"/>
          </p:cNvSpPr>
          <p:nvPr>
            <p:ph type="sldNum" sz="quarter" idx="12"/>
          </p:nvPr>
        </p:nvSpPr>
        <p:spPr/>
        <p:txBody>
          <a:bodyPr/>
          <a:lstStyle/>
          <a:p>
            <a:fld id="{48570FCE-3B2C-4D95-AFE2-2394EFFD0BF5}" type="slidenum">
              <a:rPr lang="en-US" smtClean="0"/>
              <a:t>8</a:t>
            </a:fld>
            <a:endParaRPr lang="en-US"/>
          </a:p>
        </p:txBody>
      </p:sp>
    </p:spTree>
    <p:extLst>
      <p:ext uri="{BB962C8B-B14F-4D97-AF65-F5344CB8AC3E}">
        <p14:creationId xmlns:p14="http://schemas.microsoft.com/office/powerpoint/2010/main" val="377722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background of dark mesh">
            <a:extLst>
              <a:ext uri="{FF2B5EF4-FFF2-40B4-BE49-F238E27FC236}">
                <a16:creationId xmlns:a16="http://schemas.microsoft.com/office/drawing/2014/main" id="{DDE742BA-FCFF-42B0-BD33-8CB7B9FAF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9B1999-A7B8-47FF-9911-8C589D435682}"/>
              </a:ext>
            </a:extLst>
          </p:cNvPr>
          <p:cNvSpPr>
            <a:spLocks noGrp="1"/>
          </p:cNvSpPr>
          <p:nvPr>
            <p:ph type="ctrTitle"/>
          </p:nvPr>
        </p:nvSpPr>
        <p:spPr>
          <a:xfrm>
            <a:off x="1670111" y="176203"/>
            <a:ext cx="8851777" cy="1055067"/>
          </a:xfrm>
        </p:spPr>
        <p:txBody>
          <a:bodyPr>
            <a:normAutofit fontScale="90000"/>
          </a:bodyPr>
          <a:lstStyle/>
          <a:p>
            <a:br>
              <a:rPr lang="en-US" dirty="0">
                <a:solidFill>
                  <a:sysClr val="windowText" lastClr="000000"/>
                </a:solidFill>
              </a:rPr>
            </a:br>
            <a:r>
              <a:rPr lang="en-US" dirty="0">
                <a:solidFill>
                  <a:sysClr val="windowText" lastClr="000000"/>
                </a:solidFill>
              </a:rPr>
              <a:t>Implementation of feature selection and reduction </a:t>
            </a:r>
            <a:br>
              <a:rPr lang="en-US" dirty="0">
                <a:solidFill>
                  <a:sysClr val="windowText" lastClr="000000"/>
                </a:solidFill>
              </a:rPr>
            </a:br>
            <a:endParaRPr lang="en-US" dirty="0"/>
          </a:p>
        </p:txBody>
      </p:sp>
      <p:sp>
        <p:nvSpPr>
          <p:cNvPr id="3" name="TextBox 2">
            <a:extLst>
              <a:ext uri="{FF2B5EF4-FFF2-40B4-BE49-F238E27FC236}">
                <a16:creationId xmlns:a16="http://schemas.microsoft.com/office/drawing/2014/main" id="{2ACDA583-F349-419B-9F55-A53AD96082FE}"/>
              </a:ext>
            </a:extLst>
          </p:cNvPr>
          <p:cNvSpPr txBox="1"/>
          <p:nvPr/>
        </p:nvSpPr>
        <p:spPr>
          <a:xfrm>
            <a:off x="1670110" y="2150206"/>
            <a:ext cx="8851777" cy="3788858"/>
          </a:xfrm>
          <a:prstGeom prst="rect">
            <a:avLst/>
          </a:prstGeom>
          <a:gradFill>
            <a:gsLst>
              <a:gs pos="0">
                <a:schemeClr val="dk1">
                  <a:tint val="80000"/>
                  <a:satMod val="107000"/>
                  <a:lumMod val="103000"/>
                  <a:alpha val="70000"/>
                </a:schemeClr>
              </a:gs>
              <a:gs pos="100000">
                <a:schemeClr val="dk1">
                  <a:tint val="82000"/>
                  <a:satMod val="109000"/>
                  <a:lumMod val="103000"/>
                </a:schemeClr>
              </a:gs>
            </a:gsLst>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50000"/>
              </a:lnSpc>
            </a:pPr>
            <a:r>
              <a:rPr lang="en-US" dirty="0">
                <a:solidFill>
                  <a:schemeClr val="tx1"/>
                </a:solidFill>
                <a:latin typeface="Calibri" panose="020F0502020204030204" pitchFamily="34" charset="0"/>
                <a:cs typeface="Calibri" panose="020F0502020204030204" pitchFamily="34" charset="0"/>
              </a:rPr>
              <a:t>A sample of this </a:t>
            </a:r>
            <a:r>
              <a:rPr lang="en-US" dirty="0">
                <a:solidFill>
                  <a:schemeClr val="tx1"/>
                </a:solidFill>
                <a:latin typeface="Calibri" panose="020F0502020204030204" pitchFamily="34" charset="0"/>
                <a:cs typeface="Calibri" panose="020F0502020204030204" pitchFamily="34" charset="0"/>
                <a:hlinkClick r:id="rId3" action="ppaction://hlinkfile"/>
              </a:rPr>
              <a:t>dataset</a:t>
            </a:r>
            <a:r>
              <a:rPr lang="en-US" dirty="0">
                <a:solidFill>
                  <a:schemeClr val="tx1"/>
                </a:solidFill>
                <a:latin typeface="Calibri" panose="020F0502020204030204" pitchFamily="34" charset="0"/>
                <a:cs typeface="Calibri" panose="020F0502020204030204" pitchFamily="34" charset="0"/>
              </a:rPr>
              <a:t> , which contained data related heart attack risk factors, was used during both feature selection and reduction</a:t>
            </a:r>
          </a:p>
          <a:p>
            <a:pPr>
              <a:lnSpc>
                <a:spcPct val="150000"/>
              </a:lnSpc>
            </a:pPr>
            <a:r>
              <a:rPr lang="en-US" dirty="0">
                <a:solidFill>
                  <a:schemeClr val="tx1"/>
                </a:solidFill>
                <a:latin typeface="Calibri" panose="020F0502020204030204" pitchFamily="34" charset="0"/>
                <a:cs typeface="Calibri" panose="020F0502020204030204" pitchFamily="34" charset="0"/>
              </a:rPr>
              <a:t>The implementation of the feature selection and reduction techniques are </a:t>
            </a:r>
            <a:r>
              <a:rPr lang="en-US" dirty="0">
                <a:solidFill>
                  <a:schemeClr val="tx1"/>
                </a:solidFill>
                <a:latin typeface="Calibri" panose="020F0502020204030204" pitchFamily="34" charset="0"/>
                <a:cs typeface="Calibri" panose="020F0502020204030204" pitchFamily="34" charset="0"/>
                <a:hlinkClick r:id="rId4" action="ppaction://hlinkfile"/>
              </a:rPr>
              <a:t>here</a:t>
            </a:r>
            <a:endParaRPr lang="en-US" dirty="0">
              <a:solidFill>
                <a:schemeClr val="tx1"/>
              </a:solidFill>
              <a:latin typeface="Calibri" panose="020F0502020204030204" pitchFamily="34" charset="0"/>
              <a:cs typeface="Calibri" panose="020F0502020204030204" pitchFamily="34" charset="0"/>
            </a:endParaRPr>
          </a:p>
          <a:p>
            <a:pPr>
              <a:lnSpc>
                <a:spcPct val="150000"/>
              </a:lnSpc>
            </a:pPr>
            <a:r>
              <a:rPr lang="en-US" dirty="0">
                <a:solidFill>
                  <a:schemeClr val="tx1"/>
                </a:solidFill>
                <a:latin typeface="Calibri" panose="020F0502020204030204" pitchFamily="34" charset="0"/>
                <a:cs typeface="Calibri" panose="020F0502020204030204" pitchFamily="34" charset="0"/>
              </a:rPr>
              <a:t>For feature selection, RFE(Recursive Feature Elimination) was used as the dataset contained both numerical and non-numerical data on a random forest .</a:t>
            </a:r>
          </a:p>
          <a:p>
            <a:pPr>
              <a:lnSpc>
                <a:spcPct val="150000"/>
              </a:lnSpc>
            </a:pPr>
            <a:r>
              <a:rPr lang="en-US" dirty="0">
                <a:solidFill>
                  <a:schemeClr val="tx1"/>
                </a:solidFill>
                <a:latin typeface="Calibri" panose="020F0502020204030204" pitchFamily="34" charset="0"/>
                <a:cs typeface="Calibri" panose="020F0502020204030204" pitchFamily="34" charset="0"/>
              </a:rPr>
              <a:t>For feature reduction, PCA (Principal Component Analysis) was used since the dimensionality of the data was considerably high.</a:t>
            </a:r>
          </a:p>
          <a:p>
            <a:pPr>
              <a:lnSpc>
                <a:spcPct val="150000"/>
              </a:lnSpc>
            </a:pPr>
            <a:r>
              <a:rPr lang="en-US" dirty="0">
                <a:solidFill>
                  <a:schemeClr val="tx1"/>
                </a:solidFill>
                <a:latin typeface="Calibri" panose="020F0502020204030204" pitchFamily="34" charset="0"/>
                <a:cs typeface="Calibri" panose="020F0502020204030204" pitchFamily="34" charset="0"/>
              </a:rPr>
              <a:t>Usage of RFE yielded a model with 62-68% accuracy and usage of PCA yielded a model with 64-69% accuracy.</a:t>
            </a:r>
          </a:p>
        </p:txBody>
      </p:sp>
      <p:sp>
        <p:nvSpPr>
          <p:cNvPr id="5" name="Slide Number Placeholder 4">
            <a:extLst>
              <a:ext uri="{FF2B5EF4-FFF2-40B4-BE49-F238E27FC236}">
                <a16:creationId xmlns:a16="http://schemas.microsoft.com/office/drawing/2014/main" id="{08B5A895-B2C5-44FF-A839-A8B23F1A94CE}"/>
              </a:ext>
            </a:extLst>
          </p:cNvPr>
          <p:cNvSpPr>
            <a:spLocks noGrp="1"/>
          </p:cNvSpPr>
          <p:nvPr>
            <p:ph type="sldNum" sz="quarter" idx="12"/>
          </p:nvPr>
        </p:nvSpPr>
        <p:spPr/>
        <p:txBody>
          <a:bodyPr/>
          <a:lstStyle/>
          <a:p>
            <a:fld id="{48570FCE-3B2C-4D95-AFE2-2394EFFD0BF5}" type="slidenum">
              <a:rPr lang="en-US" smtClean="0"/>
              <a:t>9</a:t>
            </a:fld>
            <a:endParaRPr lang="en-US"/>
          </a:p>
        </p:txBody>
      </p:sp>
    </p:spTree>
    <p:extLst>
      <p:ext uri="{BB962C8B-B14F-4D97-AF65-F5344CB8AC3E}">
        <p14:creationId xmlns:p14="http://schemas.microsoft.com/office/powerpoint/2010/main" val="396184914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245</TotalTime>
  <Words>1198</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Symbol</vt:lpstr>
      <vt:lpstr>Parcel</vt:lpstr>
      <vt:lpstr>PowerPoint Presentation</vt:lpstr>
      <vt:lpstr>Index</vt:lpstr>
      <vt:lpstr>Definitions</vt:lpstr>
      <vt:lpstr> Differences between Feature Selection and Reduction </vt:lpstr>
      <vt:lpstr>Feature selection usage</vt:lpstr>
      <vt:lpstr> Feature reduction usage </vt:lpstr>
      <vt:lpstr> Feature selection techniques </vt:lpstr>
      <vt:lpstr> Feature Reduction techniques </vt:lpstr>
      <vt:lpstr> Implementation of feature selection and reduction  </vt:lpstr>
      <vt:lpstr> A short description of RFE </vt:lpstr>
      <vt:lpstr>A short description of PCA</vt:lpstr>
      <vt:lpstr> A short description of PCA (Contd.) </vt:lpstr>
      <vt:lpstr>Benefits of feature reduction </vt:lpstr>
      <vt:lpstr>Potential issues of not implementing feature reduction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FARHAN SADIK</dc:creator>
  <cp:lastModifiedBy>MD. FARHAN SADIK</cp:lastModifiedBy>
  <cp:revision>42</cp:revision>
  <dcterms:created xsi:type="dcterms:W3CDTF">2023-10-20T13:43:01Z</dcterms:created>
  <dcterms:modified xsi:type="dcterms:W3CDTF">2023-10-21T12:26:40Z</dcterms:modified>
</cp:coreProperties>
</file>