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0d3d0eb0e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0d3d0eb0e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0d3d0eb0e6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0d3d0eb0e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95e1c8649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95e1c8649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95e1c8649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95e1c8649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95e1c8649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95e1c8649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95e1c8649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95e1c8649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95e1c8649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95e1c864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0d3d0eb0e6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0d3d0eb0e6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95e1c8649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95e1c8649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0d3d0eb0e6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0d3d0eb0e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0d3d0eb0e6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0d3d0eb0e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2608284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3861255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338130402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9168977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8460028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9395374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0341323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4397478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74217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936403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3674783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1974819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4708125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2367971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8706086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8419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9957285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9429697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10/21/2024</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352603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hyperlink" Target="https://spring.io/projects/spring-boot" TargetMode="External"/><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hyperlink" Target="https://www.java.com/en/download/help/whatis_java.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grpSp>
        <p:nvGrpSpPr>
          <p:cNvPr id="1031" name="Group 1030">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032" name="Straight Connector 1031">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3" name="Straight Connector 1032">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34"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35"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36" name="Isosceles Triangle 1035">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37"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38"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39"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40" name="Isosceles Triangle 1039">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41" name="Isosceles Triangle 1040">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pic>
        <p:nvPicPr>
          <p:cNvPr id="1026" name="Picture 2" descr="Image result for distributed video streaming app with kafka">
            <a:extLst>
              <a:ext uri="{FF2B5EF4-FFF2-40B4-BE49-F238E27FC236}">
                <a16:creationId xmlns:a16="http://schemas.microsoft.com/office/drawing/2014/main" id="{68CE2F27-D5E5-E788-A5FA-94D5DA8804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8406" r="9753" b="2"/>
          <a:stretch/>
        </p:blipFill>
        <p:spPr bwMode="auto">
          <a:xfrm>
            <a:off x="3202390" y="10"/>
            <a:ext cx="5941610" cy="5143490"/>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solidFill>
            <a:srgbClr val="FFFFFF"/>
          </a:solidFill>
          <a:extLst>
            <a:ext uri="{909E8E84-426E-40DD-AFC4-6F175D3DCCD1}">
              <a14:hiddenFill xmlns:a14="http://schemas.microsoft.com/office/drawing/2010/main">
                <a:solidFill>
                  <a:srgbClr val="FFFFFF"/>
                </a:solidFill>
              </a14:hiddenFill>
            </a:ext>
          </a:extLst>
        </p:spPr>
      </p:pic>
      <p:sp>
        <p:nvSpPr>
          <p:cNvPr id="54" name="Google Shape;54;p13"/>
          <p:cNvSpPr txBox="1">
            <a:spLocks noGrp="1"/>
          </p:cNvSpPr>
          <p:nvPr>
            <p:ph type="title"/>
          </p:nvPr>
        </p:nvSpPr>
        <p:spPr>
          <a:xfrm>
            <a:off x="501650" y="1258999"/>
            <a:ext cx="3066142" cy="1776820"/>
          </a:xfrm>
        </p:spPr>
        <p:txBody>
          <a:bodyPr spcFirstLastPara="1" vert="horz" lIns="91440" tIns="45720" rIns="91440" bIns="45720" rtlCol="0" anchor="b" anchorCtr="0">
            <a:normAutofit/>
          </a:bodyPr>
          <a:lstStyle/>
          <a:p>
            <a:pPr marL="0" lvl="0" indent="0" algn="r" defTabSz="457200">
              <a:lnSpc>
                <a:spcPct val="90000"/>
              </a:lnSpc>
              <a:spcBef>
                <a:spcPct val="0"/>
              </a:spcBef>
              <a:spcAft>
                <a:spcPts val="0"/>
              </a:spcAft>
            </a:pPr>
            <a:r>
              <a:rPr lang="en-US" sz="3100"/>
              <a:t>Distributed Video Streaming App with Kafka</a:t>
            </a:r>
          </a:p>
        </p:txBody>
      </p:sp>
      <p:cxnSp>
        <p:nvCxnSpPr>
          <p:cNvPr id="1043" name="Straight Connector 1042">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28259" y="0"/>
            <a:ext cx="914400" cy="51435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45" name="Straight Connector 1044">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2761059"/>
            <a:ext cx="3572668" cy="23824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7"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107" y="-6350"/>
            <a:ext cx="2255511" cy="514985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49"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2581" y="-6350"/>
            <a:ext cx="1941419" cy="514985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51"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9249" y="2286000"/>
            <a:ext cx="2444751" cy="28575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53"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00875" y="-6350"/>
            <a:ext cx="2140744" cy="514985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55"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4047" y="-6350"/>
            <a:ext cx="967571" cy="514985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57"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4249" y="-6350"/>
            <a:ext cx="937369" cy="514985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59"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8749" y="2692400"/>
            <a:ext cx="1362869" cy="2451100"/>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4"/>
                                        </p:tgtEl>
                                        <p:attrNameLst>
                                          <p:attrName>style.visibility</p:attrName>
                                        </p:attrNameLst>
                                      </p:cBhvr>
                                      <p:to>
                                        <p:strVal val="visible"/>
                                      </p:to>
                                    </p:set>
                                    <p:animEffect transition="in" filter="fade">
                                      <p:cBhvr>
                                        <p:cTn id="7" dur="7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13" name="Google Shape;113;p22"/>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4" name="Google Shape;114;p22"/>
          <p:cNvPicPr preferRelativeResize="0"/>
          <p:nvPr/>
        </p:nvPicPr>
        <p:blipFill>
          <a:blip r:embed="rId3">
            <a:alphaModFix/>
          </a:blip>
          <a:stretch>
            <a:fillRect/>
          </a:stretch>
        </p:blipFill>
        <p:spPr>
          <a:xfrm>
            <a:off x="155583" y="387900"/>
            <a:ext cx="8520600" cy="4310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2800" u="sng" dirty="0">
                <a:latin typeface="Times New Roman" panose="02020603050405020304" pitchFamily="18" charset="0"/>
                <a:cs typeface="Times New Roman" panose="02020603050405020304" pitchFamily="18" charset="0"/>
              </a:rPr>
              <a:t>Reference Materials</a:t>
            </a:r>
            <a:endParaRPr sz="2800" u="sng" dirty="0">
              <a:latin typeface="Times New Roman" panose="02020603050405020304" pitchFamily="18" charset="0"/>
              <a:cs typeface="Times New Roman" panose="02020603050405020304" pitchFamily="18" charset="0"/>
            </a:endParaRPr>
          </a:p>
        </p:txBody>
      </p:sp>
      <p:sp>
        <p:nvSpPr>
          <p:cNvPr id="120" name="Google Shape;120;p23"/>
          <p:cNvSpPr txBox="1">
            <a:spLocks noGrp="1"/>
          </p:cNvSpPr>
          <p:nvPr>
            <p:ph type="body" idx="1"/>
          </p:nvPr>
        </p:nvSpPr>
        <p:spPr>
          <a:prstGeom prst="rect">
            <a:avLst/>
          </a:prstGeom>
        </p:spPr>
        <p:txBody>
          <a:bodyPr spcFirstLastPara="1" wrap="square" lIns="91425" tIns="91425" rIns="91425" bIns="91425" anchor="t" anchorCtr="0">
            <a:normAutofit/>
          </a:bodyPr>
          <a:lstStyle/>
          <a:p>
            <a:pPr marL="0" indent="0">
              <a:spcBef>
                <a:spcPts val="1200"/>
              </a:spcBef>
              <a:buNone/>
            </a:pPr>
            <a:r>
              <a:rPr lang="en-US" dirty="0">
                <a:solidFill>
                  <a:schemeClr val="tx1"/>
                </a:solidFill>
                <a:hlinkClick r:id="rId3">
                  <a:extLst>
                    <a:ext uri="{A12FA001-AC4F-418D-AE19-62706E023703}">
                      <ahyp:hlinkClr xmlns:ahyp="http://schemas.microsoft.com/office/drawing/2018/hyperlinkcolor" val="tx"/>
                    </a:ext>
                  </a:extLst>
                </a:hlinkClick>
              </a:rPr>
              <a:t>https://spring.io/projects/spring-boot</a:t>
            </a:r>
            <a:endParaRPr lang="en-US" dirty="0">
              <a:solidFill>
                <a:schemeClr val="tx1"/>
              </a:solidFill>
            </a:endParaRPr>
          </a:p>
          <a:p>
            <a:pPr marL="0" lvl="0" indent="0" algn="l" rtl="0">
              <a:spcBef>
                <a:spcPts val="1200"/>
              </a:spcBef>
              <a:spcAft>
                <a:spcPts val="0"/>
              </a:spcAft>
              <a:buNone/>
            </a:pPr>
            <a:r>
              <a:rPr lang="en" u="sng" dirty="0">
                <a:solidFill>
                  <a:schemeClr val="tx1"/>
                </a:solidFill>
              </a:rPr>
              <a:t>ttps://spring.io/projects/spring-kafka</a:t>
            </a:r>
            <a:endParaRPr u="sng" dirty="0">
              <a:solidFill>
                <a:schemeClr val="tx1"/>
              </a:solidFill>
            </a:endParaRPr>
          </a:p>
          <a:p>
            <a:pPr marL="0" lvl="0" indent="0" algn="l" rtl="0">
              <a:spcBef>
                <a:spcPts val="1200"/>
              </a:spcBef>
              <a:spcAft>
                <a:spcPts val="0"/>
              </a:spcAft>
              <a:buNone/>
            </a:pPr>
            <a:r>
              <a:rPr lang="en" u="sng" dirty="0">
                <a:solidFill>
                  <a:schemeClr val="tx1"/>
                </a:solidFill>
              </a:rPr>
              <a:t>https://kafka.apache.org/</a:t>
            </a:r>
            <a:endParaRPr u="sng" dirty="0">
              <a:solidFill>
                <a:schemeClr val="tx1"/>
              </a:solidFill>
            </a:endParaRPr>
          </a:p>
          <a:p>
            <a:pPr marL="0" lvl="0" indent="0" algn="l" rtl="0">
              <a:spcBef>
                <a:spcPts val="1200"/>
              </a:spcBef>
              <a:spcAft>
                <a:spcPts val="0"/>
              </a:spcAft>
              <a:buNone/>
            </a:pPr>
            <a:r>
              <a:rPr lang="en" dirty="0">
                <a:solidFill>
                  <a:schemeClr val="tx1"/>
                </a:solidFill>
                <a:hlinkClick r:id="rId4">
                  <a:extLst>
                    <a:ext uri="{A12FA001-AC4F-418D-AE19-62706E023703}">
                      <ahyp:hlinkClr xmlns:ahyp="http://schemas.microsoft.com/office/drawing/2018/hyperlinkcolor" val="tx"/>
                    </a:ext>
                  </a:extLst>
                </a:hlinkClick>
              </a:rPr>
              <a:t>https://www.java.com/en/download/help/whatis_java.html</a:t>
            </a:r>
            <a:endParaRPr dirty="0">
              <a:solidFill>
                <a:schemeClr val="tx1"/>
              </a:solidFill>
            </a:endParaRPr>
          </a:p>
          <a:p>
            <a:pPr marL="0" lvl="0" indent="0" algn="l" rtl="0">
              <a:spcBef>
                <a:spcPts val="1200"/>
              </a:spcBef>
              <a:spcAft>
                <a:spcPts val="0"/>
              </a:spcAft>
              <a:buNone/>
            </a:pPr>
            <a:r>
              <a:rPr lang="en" dirty="0">
                <a:solidFill>
                  <a:schemeClr val="tx1"/>
                </a:solidFill>
              </a:rPr>
              <a:t>https://min.io/</a:t>
            </a:r>
            <a:endParaRPr dirty="0">
              <a:solidFill>
                <a:schemeClr val="tx1"/>
              </a:solidFill>
            </a:endParaRPr>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3AB20-68C6-01B7-9DAA-EF2B9EE655AC}"/>
              </a:ext>
            </a:extLst>
          </p:cNvPr>
          <p:cNvSpPr>
            <a:spLocks noGrp="1"/>
          </p:cNvSpPr>
          <p:nvPr>
            <p:ph type="title"/>
          </p:nvPr>
        </p:nvSpPr>
        <p:spPr>
          <a:xfrm>
            <a:off x="931747" y="1988634"/>
            <a:ext cx="6447501" cy="990600"/>
          </a:xfrm>
        </p:spPr>
        <p:txBody>
          <a:bodyPr>
            <a:normAutofit fontScale="90000"/>
          </a:bodyPr>
          <a:lstStyle/>
          <a:p>
            <a:pPr algn="ctr"/>
            <a:r>
              <a:rPr lang="en-US" sz="6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523322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9"/>
        <p:cNvGrpSpPr/>
        <p:nvPr/>
      </p:nvGrpSpPr>
      <p:grpSpPr>
        <a:xfrm>
          <a:off x="0" y="0"/>
          <a:ext cx="0" cy="0"/>
          <a:chOff x="0" y="0"/>
          <a:chExt cx="0" cy="0"/>
        </a:xfrm>
      </p:grpSpPr>
      <p:grpSp>
        <p:nvGrpSpPr>
          <p:cNvPr id="67" name="Group 66">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68" name="Straight Connector 67">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9"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0"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1" name="Isosceles Triangle 100">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2"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3"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4"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5" name="Isosceles Triangle 104">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7" name="Isosceles Triangle 76">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79" name="Rectangle 78">
            <a:extLst>
              <a:ext uri="{FF2B5EF4-FFF2-40B4-BE49-F238E27FC236}">
                <a16:creationId xmlns:a16="http://schemas.microsoft.com/office/drawing/2014/main" id="{BDDE9CD4-0E0A-4129-8689-A89C4E9A6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62">
            <a:extLst>
              <a:ext uri="{FF2B5EF4-FFF2-40B4-BE49-F238E27FC236}">
                <a16:creationId xmlns:a16="http://schemas.microsoft.com/office/drawing/2014/main" id="{BE5D495D-23DA-C577-70D5-E0811872AB02}"/>
              </a:ext>
            </a:extLst>
          </p:cNvPr>
          <p:cNvPicPr>
            <a:picLocks noChangeAspect="1"/>
          </p:cNvPicPr>
          <p:nvPr/>
        </p:nvPicPr>
        <p:blipFill>
          <a:blip r:embed="rId3">
            <a:duotone>
              <a:schemeClr val="bg2">
                <a:shade val="45000"/>
                <a:satMod val="135000"/>
              </a:schemeClr>
              <a:prstClr val="white"/>
            </a:duotone>
            <a:alphaModFix amt="25000"/>
          </a:blip>
          <a:srcRect t="20495"/>
          <a:stretch/>
        </p:blipFill>
        <p:spPr>
          <a:xfrm>
            <a:off x="20" y="10"/>
            <a:ext cx="9143980" cy="5143490"/>
          </a:xfrm>
          <a:prstGeom prst="rect">
            <a:avLst/>
          </a:prstGeom>
        </p:spPr>
      </p:pic>
      <p:grpSp>
        <p:nvGrpSpPr>
          <p:cNvPr id="81" name="Group 80">
            <a:extLst>
              <a:ext uri="{FF2B5EF4-FFF2-40B4-BE49-F238E27FC236}">
                <a16:creationId xmlns:a16="http://schemas.microsoft.com/office/drawing/2014/main" id="{85DB3CA2-FA66-42B9-90EF-394894352D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06" name="Straight Connector 105">
              <a:extLst>
                <a:ext uri="{FF2B5EF4-FFF2-40B4-BE49-F238E27FC236}">
                  <a16:creationId xmlns:a16="http://schemas.microsoft.com/office/drawing/2014/main" id="{2C8D0718-07C6-45A2-A743-BC64673C96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FAE7BCCE-817C-4933-A587-F1EF87D4B4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7" name="Rectangle 23">
              <a:extLst>
                <a:ext uri="{FF2B5EF4-FFF2-40B4-BE49-F238E27FC236}">
                  <a16:creationId xmlns:a16="http://schemas.microsoft.com/office/drawing/2014/main" id="{0E96C1E8-3E07-4AF1-BA61-7FB948F90A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5" name="Rectangle 25">
              <a:extLst>
                <a:ext uri="{FF2B5EF4-FFF2-40B4-BE49-F238E27FC236}">
                  <a16:creationId xmlns:a16="http://schemas.microsoft.com/office/drawing/2014/main" id="{B3B592D1-4031-4144-A2DB-B2D8F8C73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8" name="Isosceles Triangle 107">
              <a:extLst>
                <a:ext uri="{FF2B5EF4-FFF2-40B4-BE49-F238E27FC236}">
                  <a16:creationId xmlns:a16="http://schemas.microsoft.com/office/drawing/2014/main" id="{55CB28D4-D6D1-4DB7-B557-D5FF65237B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7" name="Rectangle 27">
              <a:extLst>
                <a:ext uri="{FF2B5EF4-FFF2-40B4-BE49-F238E27FC236}">
                  <a16:creationId xmlns:a16="http://schemas.microsoft.com/office/drawing/2014/main" id="{F69D97D4-6031-4064-9BBA-2E96839A3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9" name="Rectangle 28">
              <a:extLst>
                <a:ext uri="{FF2B5EF4-FFF2-40B4-BE49-F238E27FC236}">
                  <a16:creationId xmlns:a16="http://schemas.microsoft.com/office/drawing/2014/main" id="{BAF978AE-97B1-4224-A562-EBCE373A1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9" name="Rectangle 29">
              <a:extLst>
                <a:ext uri="{FF2B5EF4-FFF2-40B4-BE49-F238E27FC236}">
                  <a16:creationId xmlns:a16="http://schemas.microsoft.com/office/drawing/2014/main" id="{3A18250B-41A2-4BA7-9E5C-679CF3AE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0" name="Isosceles Triangle 109">
              <a:extLst>
                <a:ext uri="{FF2B5EF4-FFF2-40B4-BE49-F238E27FC236}">
                  <a16:creationId xmlns:a16="http://schemas.microsoft.com/office/drawing/2014/main" id="{C8751ECC-5286-4332-9942-2D01B71359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1" name="Isosceles Triangle 90">
              <a:extLst>
                <a:ext uri="{FF2B5EF4-FFF2-40B4-BE49-F238E27FC236}">
                  <a16:creationId xmlns:a16="http://schemas.microsoft.com/office/drawing/2014/main" id="{5952A4A6-F619-458C-A026-6E5D6AF15D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60" name="Google Shape;60;p14"/>
          <p:cNvSpPr txBox="1">
            <a:spLocks noGrp="1"/>
          </p:cNvSpPr>
          <p:nvPr>
            <p:ph type="title"/>
          </p:nvPr>
        </p:nvSpPr>
        <p:spPr>
          <a:xfrm>
            <a:off x="508000" y="457200"/>
            <a:ext cx="6447501" cy="990600"/>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a:t>Basic Function of the System</a:t>
            </a:r>
          </a:p>
        </p:txBody>
      </p:sp>
      <p:sp>
        <p:nvSpPr>
          <p:cNvPr id="61" name="Google Shape;61;p14"/>
          <p:cNvSpPr txBox="1">
            <a:spLocks noGrp="1"/>
          </p:cNvSpPr>
          <p:nvPr>
            <p:ph type="body" idx="1"/>
          </p:nvPr>
        </p:nvSpPr>
        <p:spPr>
          <a:xfrm>
            <a:off x="508000" y="1620441"/>
            <a:ext cx="6447501" cy="2910580"/>
          </a:xfrm>
          <a:prstGeom prst="rect">
            <a:avLst/>
          </a:prstGeom>
        </p:spPr>
        <p:txBody>
          <a:bodyPr spcFirstLastPara="1" vert="horz" lIns="91440" tIns="45720" rIns="91440" bIns="45720" rtlCol="0" anchorCtr="0">
            <a:normAutofit/>
          </a:bodyPr>
          <a:lstStyle/>
          <a:p>
            <a:pPr marL="0" lvl="0" indent="0" defTabSz="457200">
              <a:spcBef>
                <a:spcPts val="1000"/>
              </a:spcBef>
              <a:buSzPct val="80000"/>
              <a:buFont typeface="Wingdings 3" charset="2"/>
              <a:buChar char=""/>
            </a:pPr>
            <a:r>
              <a:rPr lang="en-US">
                <a:sym typeface="Calibri"/>
              </a:rPr>
              <a:t>Creating the Distributed Video Streaming App which allows users to sign up and login on separate browsers to Upload and stream the videos, The admin user is able to control the users in admin panel. This design a system that could handle large volumes of videos in real-time and provide a scalable, fault-tolerant platform to store and process data. We have used kafka for stream the data and </a:t>
            </a:r>
            <a:r>
              <a:rPr lang="en-US">
                <a:highlight>
                  <a:srgbClr val="FFFFFF"/>
                </a:highlight>
              </a:rPr>
              <a:t>Minio object storage</a:t>
            </a:r>
            <a:r>
              <a:rPr lang="en-US">
                <a:sym typeface="Calibri"/>
              </a:rPr>
              <a:t> database for store the videos as byte object.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2800" u="sng" dirty="0">
                <a:latin typeface="Times New Roman" panose="02020603050405020304" pitchFamily="18" charset="0"/>
                <a:cs typeface="Times New Roman" panose="02020603050405020304" pitchFamily="18" charset="0"/>
              </a:rPr>
              <a:t>Architecture Diagram</a:t>
            </a:r>
            <a:endParaRPr sz="2800" u="sng" dirty="0">
              <a:latin typeface="Times New Roman" panose="02020603050405020304" pitchFamily="18" charset="0"/>
              <a:cs typeface="Times New Roman" panose="02020603050405020304" pitchFamily="18" charset="0"/>
            </a:endParaRPr>
          </a:p>
        </p:txBody>
      </p:sp>
      <p:sp>
        <p:nvSpPr>
          <p:cNvPr id="67" name="Google Shape;67;p15"/>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8" name="Google Shape;68;p15"/>
          <p:cNvPicPr preferRelativeResize="0"/>
          <p:nvPr/>
        </p:nvPicPr>
        <p:blipFill>
          <a:blip r:embed="rId3">
            <a:alphaModFix/>
          </a:blip>
          <a:stretch>
            <a:fillRect/>
          </a:stretch>
        </p:blipFill>
        <p:spPr>
          <a:xfrm>
            <a:off x="311700" y="1152475"/>
            <a:ext cx="8520601" cy="3873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0"/>
              </a:spcBef>
              <a:spcAft>
                <a:spcPts val="0"/>
              </a:spcAft>
              <a:buClr>
                <a:schemeClr val="dk1"/>
              </a:buClr>
              <a:buSzPts val="1100"/>
              <a:buFont typeface="Arial"/>
              <a:buNone/>
            </a:pPr>
            <a:r>
              <a:rPr lang="en" sz="2400" b="1" u="sng" dirty="0">
                <a:latin typeface="Times New Roman" panose="02020603050405020304" pitchFamily="18" charset="0"/>
                <a:ea typeface="Calibri"/>
                <a:cs typeface="Times New Roman" panose="02020603050405020304" pitchFamily="18" charset="0"/>
                <a:sym typeface="Calibri"/>
              </a:rPr>
              <a:t>Architecture  of System</a:t>
            </a:r>
            <a:endParaRPr sz="4400" u="sng" dirty="0">
              <a:latin typeface="Times New Roman" panose="02020603050405020304" pitchFamily="18" charset="0"/>
              <a:cs typeface="Times New Roman" panose="02020603050405020304" pitchFamily="18" charset="0"/>
            </a:endParaRPr>
          </a:p>
        </p:txBody>
      </p:sp>
      <p:sp>
        <p:nvSpPr>
          <p:cNvPr id="74" name="Google Shape;74;p16"/>
          <p:cNvSpPr txBox="1">
            <a:spLocks noGrp="1"/>
          </p:cNvSpPr>
          <p:nvPr>
            <p:ph type="body" idx="1"/>
          </p:nvPr>
        </p:nvSpPr>
        <p:spPr>
          <a:xfrm>
            <a:off x="683942" y="1219200"/>
            <a:ext cx="6490010" cy="3337932"/>
          </a:xfrm>
          <a:prstGeom prst="rect">
            <a:avLst/>
          </a:prstGeom>
        </p:spPr>
        <p:txBody>
          <a:bodyPr spcFirstLastPara="1" wrap="square" lIns="91425" tIns="91425" rIns="91425" bIns="91425" anchor="t" anchorCtr="0">
            <a:normAutofit/>
          </a:bodyPr>
          <a:lstStyle/>
          <a:p>
            <a:pPr marL="171450" indent="-171450" algn="just">
              <a:buClr>
                <a:schemeClr val="dk1"/>
              </a:buClr>
              <a:buSzPts val="1100"/>
              <a:buFont typeface="Wingdings" panose="05000000000000000000" pitchFamily="2" charset="2"/>
              <a:buChar char="Ø"/>
            </a:pPr>
            <a:r>
              <a:rPr lang="en" sz="1400" dirty="0">
                <a:solidFill>
                  <a:schemeClr val="dk1"/>
                </a:solidFill>
                <a:latin typeface="Calibri"/>
                <a:ea typeface="Calibri"/>
                <a:cs typeface="Calibri"/>
                <a:sym typeface="Calibri"/>
              </a:rPr>
              <a:t>The Videos Stream application client-side allows authenticated users to upload the videos as mp4. </a:t>
            </a:r>
          </a:p>
          <a:p>
            <a:pPr marL="0" indent="0" algn="just">
              <a:buClr>
                <a:schemeClr val="dk1"/>
              </a:buClr>
              <a:buSzPts val="1100"/>
              <a:buNone/>
            </a:pPr>
            <a:endParaRPr lang="en" sz="1400" dirty="0">
              <a:solidFill>
                <a:schemeClr val="dk1"/>
              </a:solidFill>
              <a:latin typeface="Calibri"/>
              <a:ea typeface="Calibri"/>
              <a:cs typeface="Calibri"/>
              <a:sym typeface="Calibri"/>
            </a:endParaRPr>
          </a:p>
          <a:p>
            <a:pPr marL="171450" lvl="0" indent="-171450" algn="just" rtl="0">
              <a:spcBef>
                <a:spcPts val="0"/>
              </a:spcBef>
              <a:spcAft>
                <a:spcPts val="0"/>
              </a:spcAft>
              <a:buClr>
                <a:schemeClr val="dk1"/>
              </a:buClr>
              <a:buSzPts val="1100"/>
              <a:buFont typeface="Wingdings" panose="05000000000000000000" pitchFamily="2" charset="2"/>
              <a:buChar char="Ø"/>
            </a:pPr>
            <a:r>
              <a:rPr lang="en" sz="1400" dirty="0">
                <a:solidFill>
                  <a:schemeClr val="dk1"/>
                </a:solidFill>
                <a:latin typeface="Calibri"/>
                <a:ea typeface="Calibri"/>
                <a:cs typeface="Calibri"/>
                <a:sym typeface="Calibri"/>
              </a:rPr>
              <a:t>In video db, store this upload event and save this video on the Mino object DB on particular location, Whenever any new rows of record added into the video db , the kafka-upload-event producer produce that upload event message.</a:t>
            </a:r>
          </a:p>
          <a:p>
            <a:pPr marL="0" lvl="0" indent="0" algn="just" rtl="0">
              <a:spcBef>
                <a:spcPts val="0"/>
              </a:spcBef>
              <a:spcAft>
                <a:spcPts val="0"/>
              </a:spcAft>
              <a:buClr>
                <a:schemeClr val="dk1"/>
              </a:buClr>
              <a:buSzPts val="1100"/>
              <a:buNone/>
            </a:pPr>
            <a:endParaRPr lang="en" sz="1400" dirty="0">
              <a:solidFill>
                <a:schemeClr val="dk1"/>
              </a:solidFill>
              <a:latin typeface="Calibri"/>
              <a:ea typeface="Calibri"/>
              <a:cs typeface="Calibri"/>
              <a:sym typeface="Calibri"/>
            </a:endParaRPr>
          </a:p>
          <a:p>
            <a:pPr marL="171450" lvl="0" indent="-171450" algn="just" rtl="0">
              <a:spcBef>
                <a:spcPts val="0"/>
              </a:spcBef>
              <a:spcAft>
                <a:spcPts val="0"/>
              </a:spcAft>
              <a:buClr>
                <a:schemeClr val="dk1"/>
              </a:buClr>
              <a:buSzPts val="1100"/>
              <a:buFont typeface="Wingdings" panose="05000000000000000000" pitchFamily="2" charset="2"/>
              <a:buChar char="Ø"/>
            </a:pPr>
            <a:r>
              <a:rPr lang="en" sz="1400" dirty="0">
                <a:solidFill>
                  <a:schemeClr val="dk1"/>
                </a:solidFill>
                <a:latin typeface="Calibri"/>
                <a:ea typeface="Calibri"/>
                <a:cs typeface="Calibri"/>
                <a:sym typeface="Calibri"/>
              </a:rPr>
              <a:t> This message contains the location of the video on Mino object DB and upload event details. L</a:t>
            </a:r>
            <a:r>
              <a:rPr lang="en-US" sz="1400" dirty="0">
                <a:solidFill>
                  <a:schemeClr val="dk1"/>
                </a:solidFill>
                <a:latin typeface="Calibri"/>
                <a:ea typeface="Calibri"/>
                <a:cs typeface="Calibri"/>
                <a:sym typeface="Calibri"/>
              </a:rPr>
              <a:t>a</a:t>
            </a:r>
            <a:r>
              <a:rPr lang="en" sz="1400" dirty="0">
                <a:solidFill>
                  <a:schemeClr val="dk1"/>
                </a:solidFill>
                <a:latin typeface="Calibri"/>
                <a:ea typeface="Calibri"/>
                <a:cs typeface="Calibri"/>
                <a:sym typeface="Calibri"/>
              </a:rPr>
              <a:t>ter, kafka-upload-event consumer subscribe this video upload event and load this video from the Mino object DB location to convert into the stream format and save that consumed event into the worker db. </a:t>
            </a:r>
          </a:p>
          <a:p>
            <a:pPr marL="0" lvl="0" indent="0" algn="just" rtl="0">
              <a:spcBef>
                <a:spcPts val="0"/>
              </a:spcBef>
              <a:spcAft>
                <a:spcPts val="0"/>
              </a:spcAft>
              <a:buClr>
                <a:schemeClr val="dk1"/>
              </a:buClr>
              <a:buSzPts val="1100"/>
              <a:buNone/>
            </a:pPr>
            <a:endParaRPr lang="en" sz="1400" dirty="0">
              <a:solidFill>
                <a:schemeClr val="dk1"/>
              </a:solidFill>
              <a:latin typeface="Calibri"/>
              <a:ea typeface="Calibri"/>
              <a:cs typeface="Calibri"/>
              <a:sym typeface="Calibri"/>
            </a:endParaRPr>
          </a:p>
          <a:p>
            <a:pPr marL="171450" lvl="0" indent="-171450" algn="just" rtl="0">
              <a:spcBef>
                <a:spcPts val="0"/>
              </a:spcBef>
              <a:spcAft>
                <a:spcPts val="0"/>
              </a:spcAft>
              <a:buClr>
                <a:schemeClr val="dk1"/>
              </a:buClr>
              <a:buSzPts val="1100"/>
              <a:buFont typeface="Wingdings" panose="05000000000000000000" pitchFamily="2" charset="2"/>
              <a:buChar char="Ø"/>
            </a:pPr>
            <a:r>
              <a:rPr lang="en" sz="1400" dirty="0">
                <a:solidFill>
                  <a:schemeClr val="dk1"/>
                </a:solidFill>
                <a:latin typeface="Calibri"/>
                <a:ea typeface="Calibri"/>
                <a:cs typeface="Calibri"/>
                <a:sym typeface="Calibri"/>
              </a:rPr>
              <a:t>Now, The authenticated users to able to get the stream url of the each uploaded video by filename from the app.</a:t>
            </a:r>
            <a:endParaRPr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800" u="sng" dirty="0">
                <a:latin typeface="Times New Roman" panose="02020603050405020304" pitchFamily="18" charset="0"/>
                <a:cs typeface="Times New Roman" panose="02020603050405020304" pitchFamily="18" charset="0"/>
              </a:rPr>
              <a:t>Design of simplified UI and Design Components</a:t>
            </a:r>
            <a:endParaRPr sz="2800" u="sng" dirty="0">
              <a:latin typeface="Times New Roman" panose="02020603050405020304" pitchFamily="18" charset="0"/>
              <a:cs typeface="Times New Roman" panose="02020603050405020304" pitchFamily="18" charset="0"/>
            </a:endParaRPr>
          </a:p>
        </p:txBody>
      </p:sp>
      <p:sp>
        <p:nvSpPr>
          <p:cNvPr id="80" name="Google Shape;80;p17"/>
          <p:cNvSpPr txBox="1">
            <a:spLocks noGrp="1"/>
          </p:cNvSpPr>
          <p:nvPr>
            <p:ph type="body" idx="1"/>
          </p:nvPr>
        </p:nvSpPr>
        <p:spPr>
          <a:prstGeom prst="rect">
            <a:avLst/>
          </a:prstGeom>
        </p:spPr>
        <p:txBody>
          <a:bodyPr spcFirstLastPara="1" wrap="square" lIns="91425" tIns="91425" rIns="91425" bIns="91425" anchor="t" anchorCtr="0">
            <a:normAutofit fontScale="92500"/>
          </a:bodyPr>
          <a:lstStyle/>
          <a:p>
            <a:pPr marL="0" lvl="0" indent="0" algn="ctr" rtl="0">
              <a:spcBef>
                <a:spcPts val="0"/>
              </a:spcBef>
              <a:spcAft>
                <a:spcPts val="0"/>
              </a:spcAft>
              <a:buNone/>
            </a:pPr>
            <a:r>
              <a:rPr lang="en" sz="1600" b="1" dirty="0">
                <a:solidFill>
                  <a:schemeClr val="dk1"/>
                </a:solidFill>
                <a:latin typeface="Calibri"/>
                <a:ea typeface="Calibri"/>
                <a:cs typeface="Calibri"/>
                <a:sym typeface="Calibri"/>
              </a:rPr>
              <a:t>Development UI </a:t>
            </a:r>
            <a:endParaRPr sz="1600" b="1" dirty="0">
              <a:solidFill>
                <a:schemeClr val="dk1"/>
              </a:solidFill>
              <a:latin typeface="Calibri"/>
              <a:ea typeface="Calibri"/>
              <a:cs typeface="Calibri"/>
              <a:sym typeface="Calibri"/>
            </a:endParaRPr>
          </a:p>
          <a:p>
            <a:pPr marL="285750" lvl="0" indent="-285750" algn="just" rtl="0">
              <a:spcBef>
                <a:spcPts val="0"/>
              </a:spcBef>
              <a:spcAft>
                <a:spcPts val="0"/>
              </a:spcAft>
              <a:buFont typeface="Wingdings" panose="05000000000000000000" pitchFamily="2" charset="2"/>
              <a:buChar char="Ø"/>
            </a:pPr>
            <a:r>
              <a:rPr lang="en" sz="1600" b="1" dirty="0">
                <a:solidFill>
                  <a:schemeClr val="dk1"/>
                </a:solidFill>
                <a:latin typeface="Calibri"/>
                <a:ea typeface="Calibri"/>
                <a:cs typeface="Calibri"/>
                <a:sym typeface="Calibri"/>
              </a:rPr>
              <a:t>UI</a:t>
            </a:r>
            <a:endParaRPr sz="1600" b="1" dirty="0">
              <a:solidFill>
                <a:schemeClr val="dk1"/>
              </a:solidFill>
              <a:latin typeface="Calibri"/>
              <a:ea typeface="Calibri"/>
              <a:cs typeface="Calibri"/>
              <a:sym typeface="Calibri"/>
            </a:endParaRPr>
          </a:p>
          <a:p>
            <a:pPr marL="0" lvl="0" indent="0" algn="just" rtl="0">
              <a:spcBef>
                <a:spcPts val="0"/>
              </a:spcBef>
              <a:spcAft>
                <a:spcPts val="0"/>
              </a:spcAft>
              <a:buNone/>
            </a:pPr>
            <a:r>
              <a:rPr lang="en" sz="1600" dirty="0">
                <a:solidFill>
                  <a:schemeClr val="dk1"/>
                </a:solidFill>
                <a:latin typeface="Calibri"/>
                <a:ea typeface="Calibri"/>
                <a:cs typeface="Calibri"/>
                <a:sym typeface="Calibri"/>
              </a:rPr>
              <a:t>	Create the login page and admin dashboard page , upload and stream pages  for the users 	developed by with help of Html, CSS, Vue js and Spring  thymeleaf.</a:t>
            </a:r>
            <a:endParaRPr sz="1600" dirty="0">
              <a:solidFill>
                <a:schemeClr val="dk1"/>
              </a:solidFill>
              <a:latin typeface="Calibri"/>
              <a:ea typeface="Calibri"/>
              <a:cs typeface="Calibri"/>
              <a:sym typeface="Calibri"/>
            </a:endParaRPr>
          </a:p>
          <a:p>
            <a:pPr marL="285750" lvl="0" indent="-285750" algn="just" rtl="0">
              <a:spcBef>
                <a:spcPts val="0"/>
              </a:spcBef>
              <a:spcAft>
                <a:spcPts val="0"/>
              </a:spcAft>
              <a:buFont typeface="Wingdings" panose="05000000000000000000" pitchFamily="2" charset="2"/>
              <a:buChar char="Ø"/>
            </a:pPr>
            <a:r>
              <a:rPr lang="en" sz="1600" b="1" dirty="0">
                <a:solidFill>
                  <a:schemeClr val="dk1"/>
                </a:solidFill>
                <a:latin typeface="Calibri"/>
                <a:ea typeface="Calibri"/>
                <a:cs typeface="Calibri"/>
                <a:sym typeface="Calibri"/>
              </a:rPr>
              <a:t>HTML</a:t>
            </a:r>
            <a:endParaRPr sz="1600" b="1" dirty="0">
              <a:solidFill>
                <a:schemeClr val="dk1"/>
              </a:solidFill>
              <a:latin typeface="Calibri"/>
              <a:ea typeface="Calibri"/>
              <a:cs typeface="Calibri"/>
              <a:sym typeface="Calibri"/>
            </a:endParaRPr>
          </a:p>
          <a:p>
            <a:pPr marL="0" lvl="0" indent="0" algn="just" rtl="0">
              <a:spcBef>
                <a:spcPts val="0"/>
              </a:spcBef>
              <a:spcAft>
                <a:spcPts val="0"/>
              </a:spcAft>
              <a:buNone/>
            </a:pPr>
            <a:r>
              <a:rPr lang="en" sz="1600" dirty="0">
                <a:solidFill>
                  <a:schemeClr val="dk1"/>
                </a:solidFill>
                <a:latin typeface="Calibri"/>
                <a:ea typeface="Calibri"/>
                <a:cs typeface="Calibri"/>
                <a:sym typeface="Calibri"/>
              </a:rPr>
              <a:t>	The HyperText Markup Language or HTML is the standard markup language for documents 	designed 	to be displayed in a web browser.</a:t>
            </a:r>
            <a:endParaRPr sz="1600" b="1" dirty="0">
              <a:solidFill>
                <a:schemeClr val="dk1"/>
              </a:solidFill>
              <a:latin typeface="Calibri"/>
              <a:ea typeface="Calibri"/>
              <a:cs typeface="Calibri"/>
              <a:sym typeface="Calibri"/>
            </a:endParaRPr>
          </a:p>
          <a:p>
            <a:pPr marL="285750" lvl="0" indent="-285750" algn="just" rtl="0">
              <a:spcBef>
                <a:spcPts val="0"/>
              </a:spcBef>
              <a:spcAft>
                <a:spcPts val="0"/>
              </a:spcAft>
              <a:buFont typeface="Wingdings" panose="05000000000000000000" pitchFamily="2" charset="2"/>
              <a:buChar char="Ø"/>
            </a:pPr>
            <a:r>
              <a:rPr lang="en" sz="1600" b="1" dirty="0">
                <a:solidFill>
                  <a:schemeClr val="dk1"/>
                </a:solidFill>
                <a:latin typeface="Calibri"/>
                <a:ea typeface="Calibri"/>
                <a:cs typeface="Calibri"/>
                <a:sym typeface="Calibri"/>
              </a:rPr>
              <a:t>CSS</a:t>
            </a:r>
            <a:endParaRPr sz="1600" b="1" dirty="0">
              <a:solidFill>
                <a:schemeClr val="dk1"/>
              </a:solidFill>
              <a:latin typeface="Calibri"/>
              <a:ea typeface="Calibri"/>
              <a:cs typeface="Calibri"/>
              <a:sym typeface="Calibri"/>
            </a:endParaRPr>
          </a:p>
          <a:p>
            <a:pPr marL="0" lvl="0" indent="0" algn="just" rtl="0">
              <a:spcBef>
                <a:spcPts val="0"/>
              </a:spcBef>
              <a:spcAft>
                <a:spcPts val="0"/>
              </a:spcAft>
              <a:buNone/>
            </a:pPr>
            <a:r>
              <a:rPr lang="en" sz="1600" dirty="0">
                <a:solidFill>
                  <a:schemeClr val="dk1"/>
                </a:solidFill>
                <a:latin typeface="Calibri"/>
                <a:ea typeface="Calibri"/>
                <a:cs typeface="Calibri"/>
                <a:sym typeface="Calibri"/>
              </a:rPr>
              <a:t>	CSS is the language we use to style an HTML document. CSS describes how HTML elements 	should be displayed.</a:t>
            </a:r>
            <a:endParaRPr sz="1600" dirty="0">
              <a:solidFill>
                <a:schemeClr val="dk1"/>
              </a:solidFill>
              <a:latin typeface="Calibri"/>
              <a:ea typeface="Calibri"/>
              <a:cs typeface="Calibri"/>
              <a:sym typeface="Calibri"/>
            </a:endParaRPr>
          </a:p>
          <a:p>
            <a:pPr marL="285750" lvl="0" indent="-285750" algn="just" rtl="0">
              <a:spcBef>
                <a:spcPts val="0"/>
              </a:spcBef>
              <a:spcAft>
                <a:spcPts val="0"/>
              </a:spcAft>
              <a:buFont typeface="Wingdings" panose="05000000000000000000" pitchFamily="2" charset="2"/>
              <a:buChar char="Ø"/>
            </a:pPr>
            <a:r>
              <a:rPr lang="en" sz="1600" b="1" dirty="0">
                <a:solidFill>
                  <a:schemeClr val="dk1"/>
                </a:solidFill>
                <a:latin typeface="Calibri"/>
                <a:ea typeface="Calibri"/>
                <a:cs typeface="Calibri"/>
                <a:sym typeface="Calibri"/>
              </a:rPr>
              <a:t>Thymeleaf</a:t>
            </a:r>
            <a:endParaRPr sz="1600" b="1" dirty="0">
              <a:solidFill>
                <a:schemeClr val="dk1"/>
              </a:solidFill>
              <a:latin typeface="Calibri"/>
              <a:ea typeface="Calibri"/>
              <a:cs typeface="Calibri"/>
              <a:sym typeface="Calibri"/>
            </a:endParaRPr>
          </a:p>
          <a:p>
            <a:pPr marL="0" lvl="0" indent="0" algn="just" rtl="0">
              <a:spcBef>
                <a:spcPts val="0"/>
              </a:spcBef>
              <a:spcAft>
                <a:spcPts val="0"/>
              </a:spcAft>
              <a:buNone/>
            </a:pPr>
            <a:r>
              <a:rPr lang="en" sz="1600" dirty="0">
                <a:solidFill>
                  <a:schemeClr val="dk1"/>
                </a:solidFill>
                <a:latin typeface="Calibri"/>
                <a:ea typeface="Calibri"/>
                <a:cs typeface="Calibri"/>
                <a:sym typeface="Calibri"/>
              </a:rPr>
              <a:t>	Thymeleaf is a modern server-side Java template engine that emphasizes natural HTML templates that 	can be previewed in a browser by double-clicking, which is very helpful for independent work on UI 	templates without the need for a running server. It’s easy to integrate with the Spring MVC.</a:t>
            </a:r>
            <a:endParaRPr sz="1600" dirty="0">
              <a:solidFill>
                <a:schemeClr val="dk1"/>
              </a:solidFill>
              <a:latin typeface="Calibri"/>
              <a:ea typeface="Calibri"/>
              <a:cs typeface="Calibri"/>
              <a:sym typeface="Calibri"/>
            </a:endParaRPr>
          </a:p>
          <a:p>
            <a:pPr marL="0" lvl="0" indent="0" algn="just" rtl="0">
              <a:spcBef>
                <a:spcPts val="0"/>
              </a:spcBef>
              <a:spcAft>
                <a:spcPts val="0"/>
              </a:spcAft>
              <a:buNone/>
            </a:pPr>
            <a:endParaRPr sz="1200" b="1" dirty="0">
              <a:solidFill>
                <a:schemeClr val="dk1"/>
              </a:solidFill>
              <a:latin typeface="Calibri"/>
              <a:ea typeface="Calibri"/>
              <a:cs typeface="Calibri"/>
              <a:sym typeface="Calibri"/>
            </a:endParaRPr>
          </a:p>
          <a:p>
            <a:pPr marL="0" lvl="0" indent="0" algn="just" rtl="0">
              <a:spcBef>
                <a:spcPts val="0"/>
              </a:spcBef>
              <a:spcAft>
                <a:spcPts val="0"/>
              </a:spcAft>
              <a:buNone/>
            </a:pPr>
            <a:endParaRPr sz="12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dirty="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4"/>
        <p:cNvGrpSpPr/>
        <p:nvPr/>
      </p:nvGrpSpPr>
      <p:grpSpPr>
        <a:xfrm>
          <a:off x="0" y="0"/>
          <a:ext cx="0" cy="0"/>
          <a:chOff x="0" y="0"/>
          <a:chExt cx="0" cy="0"/>
        </a:xfrm>
      </p:grpSpPr>
      <p:grpSp>
        <p:nvGrpSpPr>
          <p:cNvPr id="104" name="Group 103">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93" name="Straight Connector 92">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5"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7" name="Isosceles Triangle 106">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8"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9"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0"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1" name="Isosceles Triangle 110">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2" name="Isosceles Triangle 111">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85" name="Google Shape;85;p18"/>
          <p:cNvSpPr txBox="1">
            <a:spLocks noGrp="1"/>
          </p:cNvSpPr>
          <p:nvPr>
            <p:ph type="title"/>
          </p:nvPr>
        </p:nvSpPr>
        <p:spPr>
          <a:xfrm>
            <a:off x="507559" y="457200"/>
            <a:ext cx="2796807" cy="990600"/>
          </a:xfrm>
          <a:prstGeom prst="rect">
            <a:avLst/>
          </a:prstGeom>
        </p:spPr>
        <p:txBody>
          <a:bodyPr spcFirstLastPara="1" vert="horz" lIns="91440" tIns="45720" rIns="91440" bIns="45720" rtlCol="0" anchor="ctr" anchorCtr="0">
            <a:normAutofit/>
          </a:bodyPr>
          <a:lstStyle/>
          <a:p>
            <a:pPr marL="0" lvl="0" indent="0" defTabSz="457200">
              <a:lnSpc>
                <a:spcPct val="90000"/>
              </a:lnSpc>
              <a:spcBef>
                <a:spcPct val="0"/>
              </a:spcBef>
              <a:spcAft>
                <a:spcPts val="0"/>
              </a:spcAft>
            </a:pPr>
            <a:r>
              <a:rPr lang="en-US" sz="2500" u="sng"/>
              <a:t>Kafka Distributed System</a:t>
            </a:r>
          </a:p>
        </p:txBody>
      </p:sp>
      <p:sp>
        <p:nvSpPr>
          <p:cNvPr id="86" name="Google Shape;86;p18"/>
          <p:cNvSpPr txBox="1">
            <a:spLocks noGrp="1"/>
          </p:cNvSpPr>
          <p:nvPr>
            <p:ph type="body" idx="1"/>
          </p:nvPr>
        </p:nvSpPr>
        <p:spPr>
          <a:xfrm>
            <a:off x="513875" y="1620441"/>
            <a:ext cx="2790687" cy="2670550"/>
          </a:xfrm>
          <a:prstGeom prst="rect">
            <a:avLst/>
          </a:prstGeom>
        </p:spPr>
        <p:txBody>
          <a:bodyPr spcFirstLastPara="1" vert="horz" lIns="91440" tIns="45720" rIns="91440" bIns="45720" rtlCol="0" anchorCtr="0">
            <a:normAutofit/>
          </a:bodyPr>
          <a:lstStyle/>
          <a:p>
            <a:pPr marL="0" lvl="0" indent="0" defTabSz="457200">
              <a:spcBef>
                <a:spcPts val="1000"/>
              </a:spcBef>
              <a:buSzPct val="80000"/>
              <a:buFont typeface="Wingdings 3" charset="2"/>
              <a:buChar char=""/>
            </a:pPr>
            <a:r>
              <a:rPr lang="en-US" dirty="0">
                <a:highlight>
                  <a:srgbClr val="FFFFFF"/>
                </a:highlight>
              </a:rPr>
              <a:t>Apache Kafka is a distributed event store and stream-processing platform. It is an open-source system developed by the Apache Software Foundation written in Java and Scala. The project aims to provide a unified, high-throughput, low-latency platform for handling real-time data feeds</a:t>
            </a:r>
            <a:r>
              <a:rPr lang="en-US" dirty="0">
                <a:sym typeface="Calibri"/>
              </a:rPr>
              <a:t>.</a:t>
            </a:r>
            <a:endParaRPr lang="en-US" dirty="0"/>
          </a:p>
        </p:txBody>
      </p:sp>
      <p:pic>
        <p:nvPicPr>
          <p:cNvPr id="87" name="Google Shape;87;p18"/>
          <p:cNvPicPr preferRelativeResize="0"/>
          <p:nvPr/>
        </p:nvPicPr>
        <p:blipFill>
          <a:blip r:embed="rId3"/>
          <a:stretch>
            <a:fillRect/>
          </a:stretch>
        </p:blipFill>
        <p:spPr>
          <a:xfrm>
            <a:off x="3490526" y="572429"/>
            <a:ext cx="5475054" cy="3895493"/>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2800" u="sng" dirty="0">
                <a:latin typeface="Times New Roman" panose="02020603050405020304" pitchFamily="18" charset="0"/>
                <a:cs typeface="Times New Roman" panose="02020603050405020304" pitchFamily="18" charset="0"/>
              </a:rPr>
              <a:t>Development Frameworks &amp; Distributed Technologies</a:t>
            </a:r>
            <a:endParaRPr sz="2800" u="sng" dirty="0">
              <a:latin typeface="Times New Roman" panose="02020603050405020304" pitchFamily="18" charset="0"/>
              <a:cs typeface="Times New Roman" panose="02020603050405020304" pitchFamily="18" charset="0"/>
            </a:endParaRPr>
          </a:p>
        </p:txBody>
      </p:sp>
      <p:sp>
        <p:nvSpPr>
          <p:cNvPr id="93" name="Google Shape;93;p19"/>
          <p:cNvSpPr txBox="1">
            <a:spLocks noGrp="1"/>
          </p:cNvSpPr>
          <p:nvPr>
            <p:ph type="body" idx="1"/>
          </p:nvPr>
        </p:nvSpPr>
        <p:spPr>
          <a:xfrm>
            <a:off x="223024" y="1092820"/>
            <a:ext cx="8609276" cy="347605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ct val="91666"/>
              <a:buFont typeface="Arial"/>
              <a:buNone/>
            </a:pPr>
            <a:r>
              <a:rPr lang="en" sz="1100" b="1" dirty="0">
                <a:solidFill>
                  <a:schemeClr val="dk1"/>
                </a:solidFill>
                <a:latin typeface="Times New Roman" panose="02020603050405020304" pitchFamily="18" charset="0"/>
                <a:ea typeface="Calibri"/>
                <a:cs typeface="Times New Roman" panose="02020603050405020304" pitchFamily="18" charset="0"/>
                <a:sym typeface="Calibri"/>
              </a:rPr>
              <a:t>Back End</a:t>
            </a:r>
            <a:endParaRPr sz="1100" b="1" dirty="0">
              <a:solidFill>
                <a:schemeClr val="dk1"/>
              </a:solidFill>
              <a:latin typeface="Times New Roman" panose="02020603050405020304" pitchFamily="18" charset="0"/>
              <a:ea typeface="Calibri"/>
              <a:cs typeface="Times New Roman" panose="02020603050405020304" pitchFamily="18" charset="0"/>
              <a:sym typeface="Calibri"/>
            </a:endParaRPr>
          </a:p>
          <a:p>
            <a:pPr marL="0" lvl="0" indent="0" algn="just" rtl="0">
              <a:spcBef>
                <a:spcPts val="0"/>
              </a:spcBef>
              <a:spcAft>
                <a:spcPts val="0"/>
              </a:spcAft>
              <a:buClr>
                <a:schemeClr val="dk1"/>
              </a:buClr>
              <a:buSzPct val="91666"/>
              <a:buFont typeface="Arial"/>
              <a:buNone/>
            </a:pPr>
            <a:r>
              <a:rPr lang="en" sz="1100" dirty="0">
                <a:solidFill>
                  <a:schemeClr val="dk1"/>
                </a:solidFill>
                <a:latin typeface="Times New Roman" panose="02020603050405020304" pitchFamily="18" charset="0"/>
                <a:ea typeface="Calibri"/>
                <a:cs typeface="Times New Roman" panose="02020603050405020304" pitchFamily="18" charset="0"/>
                <a:sym typeface="Calibri"/>
              </a:rPr>
              <a:t>Use Java and spring boot framework to create the Video Streaming api (Upload  and Stream  the Videos). </a:t>
            </a:r>
            <a:endParaRPr sz="1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lvl="0" indent="0" algn="just" rtl="0">
              <a:spcBef>
                <a:spcPts val="0"/>
              </a:spcBef>
              <a:spcAft>
                <a:spcPts val="0"/>
              </a:spcAft>
              <a:buClr>
                <a:schemeClr val="dk1"/>
              </a:buClr>
              <a:buSzPct val="91666"/>
              <a:buFont typeface="Arial"/>
              <a:buNone/>
            </a:pPr>
            <a:r>
              <a:rPr lang="en" sz="1100" b="1" dirty="0">
                <a:solidFill>
                  <a:schemeClr val="dk1"/>
                </a:solidFill>
                <a:latin typeface="Times New Roman" panose="02020603050405020304" pitchFamily="18" charset="0"/>
                <a:ea typeface="Calibri"/>
                <a:cs typeface="Times New Roman" panose="02020603050405020304" pitchFamily="18" charset="0"/>
                <a:sym typeface="Calibri"/>
              </a:rPr>
              <a:t>JAVA</a:t>
            </a:r>
            <a:endParaRPr sz="1100" b="1" dirty="0">
              <a:solidFill>
                <a:schemeClr val="dk1"/>
              </a:solidFill>
              <a:latin typeface="Times New Roman" panose="02020603050405020304" pitchFamily="18" charset="0"/>
              <a:ea typeface="Calibri"/>
              <a:cs typeface="Times New Roman" panose="02020603050405020304" pitchFamily="18" charset="0"/>
              <a:sym typeface="Calibri"/>
            </a:endParaRPr>
          </a:p>
          <a:p>
            <a:pPr marL="0" lvl="0" indent="0" algn="just" rtl="0">
              <a:spcBef>
                <a:spcPts val="0"/>
              </a:spcBef>
              <a:spcAft>
                <a:spcPts val="0"/>
              </a:spcAft>
              <a:buClr>
                <a:schemeClr val="dk1"/>
              </a:buClr>
              <a:buSzPct val="91666"/>
              <a:buFont typeface="Arial"/>
              <a:buNone/>
            </a:pPr>
            <a:r>
              <a:rPr lang="en" sz="1100" dirty="0">
                <a:solidFill>
                  <a:schemeClr val="dk1"/>
                </a:solidFill>
                <a:latin typeface="Times New Roman" panose="02020603050405020304" pitchFamily="18" charset="0"/>
                <a:ea typeface="Calibri"/>
                <a:cs typeface="Times New Roman" panose="02020603050405020304" pitchFamily="18" charset="0"/>
                <a:sym typeface="Calibri"/>
              </a:rPr>
              <a:t>Java is a class-based object-oriented programming language which was first released by Sun Microsystems in 1995. it has become one of the most widely used programming languages in the world, with applications ranging from desktop and web applications to mobile and embedded systems.</a:t>
            </a:r>
            <a:endParaRPr sz="1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lvl="0" indent="0" algn="just" rtl="0">
              <a:spcBef>
                <a:spcPts val="0"/>
              </a:spcBef>
              <a:spcAft>
                <a:spcPts val="0"/>
              </a:spcAft>
              <a:buClr>
                <a:schemeClr val="dk1"/>
              </a:buClr>
              <a:buSzPct val="91666"/>
              <a:buFont typeface="Arial"/>
              <a:buNone/>
            </a:pPr>
            <a:r>
              <a:rPr lang="en" sz="1100" b="1" dirty="0">
                <a:solidFill>
                  <a:schemeClr val="dk1"/>
                </a:solidFill>
                <a:latin typeface="Times New Roman" panose="02020603050405020304" pitchFamily="18" charset="0"/>
                <a:ea typeface="Calibri"/>
                <a:cs typeface="Times New Roman" panose="02020603050405020304" pitchFamily="18" charset="0"/>
                <a:sym typeface="Calibri"/>
              </a:rPr>
              <a:t>Spring Boot</a:t>
            </a:r>
            <a:endParaRPr sz="1100" b="1" dirty="0">
              <a:solidFill>
                <a:schemeClr val="dk1"/>
              </a:solidFill>
              <a:latin typeface="Times New Roman" panose="02020603050405020304" pitchFamily="18" charset="0"/>
              <a:ea typeface="Calibri"/>
              <a:cs typeface="Times New Roman" panose="02020603050405020304" pitchFamily="18" charset="0"/>
              <a:sym typeface="Calibri"/>
            </a:endParaRPr>
          </a:p>
          <a:p>
            <a:pPr marL="0" lvl="0" indent="0" algn="just" rtl="0">
              <a:spcBef>
                <a:spcPts val="0"/>
              </a:spcBef>
              <a:spcAft>
                <a:spcPts val="0"/>
              </a:spcAft>
              <a:buClr>
                <a:schemeClr val="dk1"/>
              </a:buClr>
              <a:buSzPct val="91666"/>
              <a:buFont typeface="Arial"/>
              <a:buNone/>
            </a:pPr>
            <a:r>
              <a:rPr lang="en" sz="1100" dirty="0">
                <a:solidFill>
                  <a:schemeClr val="dk1"/>
                </a:solidFill>
                <a:latin typeface="Times New Roman" panose="02020603050405020304" pitchFamily="18" charset="0"/>
                <a:ea typeface="Calibri"/>
                <a:cs typeface="Times New Roman" panose="02020603050405020304" pitchFamily="18" charset="0"/>
                <a:sym typeface="Calibri"/>
              </a:rPr>
              <a:t>Spring Boot is an open-source Java framework which helps to ease and accelerate the process of developing a web application . It was developed by Pivotal Software, the same company behind the well-known Spring Framework. It also provides a set of starter dependencies that developers can use to quickly add functionalities to their applications. Which is the most real time using framework for creating the Apis.</a:t>
            </a:r>
            <a:endParaRPr sz="1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lvl="0" indent="0" algn="just" rtl="0">
              <a:spcBef>
                <a:spcPts val="0"/>
              </a:spcBef>
              <a:spcAft>
                <a:spcPts val="0"/>
              </a:spcAft>
              <a:buClr>
                <a:schemeClr val="dk1"/>
              </a:buClr>
              <a:buSzPct val="91666"/>
              <a:buFont typeface="Arial"/>
              <a:buNone/>
            </a:pPr>
            <a:r>
              <a:rPr lang="en" sz="1100" b="1" dirty="0">
                <a:solidFill>
                  <a:schemeClr val="dk1"/>
                </a:solidFill>
                <a:latin typeface="Times New Roman" panose="02020603050405020304" pitchFamily="18" charset="0"/>
                <a:ea typeface="Calibri"/>
                <a:cs typeface="Times New Roman" panose="02020603050405020304" pitchFamily="18" charset="0"/>
                <a:sym typeface="Calibri"/>
              </a:rPr>
              <a:t>Produce and Consume Messaging</a:t>
            </a:r>
            <a:endParaRPr sz="1100" b="1" dirty="0">
              <a:solidFill>
                <a:schemeClr val="dk1"/>
              </a:solidFill>
              <a:latin typeface="Times New Roman" panose="02020603050405020304" pitchFamily="18" charset="0"/>
              <a:ea typeface="Calibri"/>
              <a:cs typeface="Times New Roman" panose="02020603050405020304" pitchFamily="18" charset="0"/>
              <a:sym typeface="Calibri"/>
            </a:endParaRPr>
          </a:p>
          <a:p>
            <a:pPr marL="0" lvl="0" indent="0" algn="just" rtl="0">
              <a:spcBef>
                <a:spcPts val="0"/>
              </a:spcBef>
              <a:spcAft>
                <a:spcPts val="0"/>
              </a:spcAft>
              <a:buClr>
                <a:schemeClr val="dk1"/>
              </a:buClr>
              <a:buSzPct val="104761"/>
              <a:buFont typeface="Arial"/>
              <a:buNone/>
            </a:pPr>
            <a:r>
              <a:rPr lang="en" sz="1100" dirty="0">
                <a:solidFill>
                  <a:srgbClr val="474747"/>
                </a:solidFill>
                <a:highlight>
                  <a:srgbClr val="FFFFFF"/>
                </a:highlight>
                <a:latin typeface="Times New Roman" panose="02020603050405020304" pitchFamily="18" charset="0"/>
                <a:cs typeface="Times New Roman" panose="02020603050405020304" pitchFamily="18" charset="0"/>
              </a:rPr>
              <a:t>Apache Kafka is a distributed event store and stream-processing platform. It is an open-source system developed by the Apache Software Foundation written in Java and Scala. The project aims to provide a unified, high-throughput, low-latency platform for handling real-time data feeds</a:t>
            </a:r>
            <a:r>
              <a:rPr lang="en" sz="1100" dirty="0">
                <a:solidFill>
                  <a:schemeClr val="dk1"/>
                </a:solidFill>
                <a:latin typeface="Times New Roman" panose="02020603050405020304" pitchFamily="18" charset="0"/>
                <a:ea typeface="Calibri"/>
                <a:cs typeface="Times New Roman" panose="02020603050405020304" pitchFamily="18" charset="0"/>
                <a:sym typeface="Calibri"/>
              </a:rPr>
              <a:t>.</a:t>
            </a:r>
            <a:endParaRPr sz="1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lvl="0" indent="0" algn="just" rtl="0">
              <a:spcBef>
                <a:spcPts val="0"/>
              </a:spcBef>
              <a:spcAft>
                <a:spcPts val="0"/>
              </a:spcAft>
              <a:buClr>
                <a:schemeClr val="dk1"/>
              </a:buClr>
              <a:buSzPct val="91666"/>
              <a:buFont typeface="Arial"/>
              <a:buNone/>
            </a:pPr>
            <a:r>
              <a:rPr lang="en" sz="1100" b="1" dirty="0">
                <a:solidFill>
                  <a:schemeClr val="dk1"/>
                </a:solidFill>
                <a:latin typeface="Times New Roman" panose="02020603050405020304" pitchFamily="18" charset="0"/>
                <a:ea typeface="Calibri"/>
                <a:cs typeface="Times New Roman" panose="02020603050405020304" pitchFamily="18" charset="0"/>
                <a:sym typeface="Calibri"/>
              </a:rPr>
              <a:t>Database</a:t>
            </a:r>
            <a:endParaRPr sz="1100" b="1" dirty="0">
              <a:solidFill>
                <a:schemeClr val="dk1"/>
              </a:solidFill>
              <a:latin typeface="Times New Roman" panose="02020603050405020304" pitchFamily="18" charset="0"/>
              <a:ea typeface="Calibri"/>
              <a:cs typeface="Times New Roman" panose="02020603050405020304" pitchFamily="18" charset="0"/>
              <a:sym typeface="Calibri"/>
            </a:endParaRPr>
          </a:p>
          <a:p>
            <a:pPr marL="0" lvl="0" indent="0" algn="just" rtl="0">
              <a:spcBef>
                <a:spcPts val="0"/>
              </a:spcBef>
              <a:spcAft>
                <a:spcPts val="0"/>
              </a:spcAft>
              <a:buClr>
                <a:schemeClr val="dk1"/>
              </a:buClr>
              <a:buSzPct val="95652"/>
              <a:buFont typeface="Arial"/>
              <a:buNone/>
            </a:pPr>
            <a:r>
              <a:rPr lang="en" sz="1100" dirty="0">
                <a:solidFill>
                  <a:srgbClr val="474747"/>
                </a:solidFill>
                <a:highlight>
                  <a:srgbClr val="FFFFFF"/>
                </a:highlight>
                <a:latin typeface="Times New Roman" panose="02020603050405020304" pitchFamily="18" charset="0"/>
                <a:ea typeface="Calibri"/>
                <a:cs typeface="Times New Roman" panose="02020603050405020304" pitchFamily="18" charset="0"/>
                <a:sym typeface="Calibri"/>
              </a:rPr>
              <a:t>MinIO is an object storage system. It is capable of working with unstructured data such as photos, videos, log files, backups, and etc, </a:t>
            </a:r>
            <a:r>
              <a:rPr lang="en" sz="1100" dirty="0">
                <a:solidFill>
                  <a:schemeClr val="dk1"/>
                </a:solidFill>
                <a:latin typeface="Times New Roman" panose="02020603050405020304" pitchFamily="18" charset="0"/>
                <a:ea typeface="Calibri"/>
                <a:cs typeface="Times New Roman" panose="02020603050405020304" pitchFamily="18" charset="0"/>
                <a:sym typeface="Calibri"/>
              </a:rPr>
              <a:t>. It’s the Distributed databases and It supports data replication, fault tolerance, scalability, concurrency and </a:t>
            </a:r>
            <a:r>
              <a:rPr lang="en" sz="1100" dirty="0">
                <a:solidFill>
                  <a:srgbClr val="474747"/>
                </a:solidFill>
                <a:highlight>
                  <a:srgbClr val="FFFFFF"/>
                </a:highlight>
                <a:latin typeface="Times New Roman" panose="02020603050405020304" pitchFamily="18" charset="0"/>
                <a:cs typeface="Times New Roman" panose="02020603050405020304" pitchFamily="18" charset="0"/>
              </a:rPr>
              <a:t>API compatible with the Amazon S3 cloud storage service</a:t>
            </a:r>
            <a:r>
              <a:rPr lang="en" sz="1100" dirty="0">
                <a:solidFill>
                  <a:schemeClr val="dk1"/>
                </a:solidFill>
                <a:latin typeface="Times New Roman" panose="02020603050405020304" pitchFamily="18" charset="0"/>
                <a:ea typeface="Calibri"/>
                <a:cs typeface="Times New Roman" panose="02020603050405020304" pitchFamily="18" charset="0"/>
                <a:sym typeface="Calibri"/>
              </a:rPr>
              <a:t>.</a:t>
            </a:r>
            <a:endParaRPr sz="1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lvl="0" indent="0" algn="just" rtl="0">
              <a:spcBef>
                <a:spcPts val="0"/>
              </a:spcBef>
              <a:spcAft>
                <a:spcPts val="0"/>
              </a:spcAft>
              <a:buClr>
                <a:schemeClr val="dk1"/>
              </a:buClr>
              <a:buSzPct val="91666"/>
              <a:buFont typeface="Arial"/>
              <a:buNone/>
            </a:pPr>
            <a:r>
              <a:rPr lang="en" sz="1100" b="1" dirty="0">
                <a:solidFill>
                  <a:schemeClr val="dk1"/>
                </a:solidFill>
                <a:latin typeface="Times New Roman" panose="02020603050405020304" pitchFamily="18" charset="0"/>
                <a:ea typeface="Calibri"/>
                <a:cs typeface="Times New Roman" panose="02020603050405020304" pitchFamily="18" charset="0"/>
                <a:sym typeface="Calibri"/>
              </a:rPr>
              <a:t>Docker</a:t>
            </a:r>
            <a:endParaRPr sz="1100" b="1" dirty="0">
              <a:solidFill>
                <a:schemeClr val="dk1"/>
              </a:solidFill>
              <a:latin typeface="Times New Roman" panose="02020603050405020304" pitchFamily="18" charset="0"/>
              <a:ea typeface="Calibri"/>
              <a:cs typeface="Times New Roman" panose="02020603050405020304" pitchFamily="18" charset="0"/>
              <a:sym typeface="Calibri"/>
            </a:endParaRPr>
          </a:p>
          <a:p>
            <a:pPr marL="0" lvl="0" indent="0" algn="just" rtl="0">
              <a:spcBef>
                <a:spcPts val="0"/>
              </a:spcBef>
              <a:spcAft>
                <a:spcPts val="0"/>
              </a:spcAft>
              <a:buClr>
                <a:schemeClr val="dk1"/>
              </a:buClr>
              <a:buSzPct val="91666"/>
              <a:buFont typeface="Arial"/>
              <a:buNone/>
            </a:pPr>
            <a:r>
              <a:rPr lang="en" sz="1100" dirty="0">
                <a:solidFill>
                  <a:schemeClr val="dk1"/>
                </a:solidFill>
                <a:latin typeface="Times New Roman" panose="02020603050405020304" pitchFamily="18" charset="0"/>
                <a:ea typeface="Calibri"/>
                <a:cs typeface="Times New Roman" panose="02020603050405020304" pitchFamily="18" charset="0"/>
                <a:sym typeface="Calibri"/>
              </a:rPr>
              <a:t>Docker is a platform designed to help developers build, share, and run container applications. We handle the tedious setup, so you can focus on the code. Using Docker to create,run and deploy all instances automatically by docker compose files instead of starting one by one manually. </a:t>
            </a:r>
            <a:endParaRPr sz="11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2800" dirty="0">
                <a:latin typeface="Times New Roman" panose="02020603050405020304" pitchFamily="18" charset="0"/>
                <a:cs typeface="Times New Roman" panose="02020603050405020304" pitchFamily="18" charset="0"/>
              </a:rPr>
              <a:t>Login Page</a:t>
            </a:r>
            <a:endParaRPr sz="2800" dirty="0">
              <a:latin typeface="Times New Roman" panose="02020603050405020304" pitchFamily="18" charset="0"/>
              <a:cs typeface="Times New Roman" panose="02020603050405020304" pitchFamily="18" charset="0"/>
            </a:endParaRPr>
          </a:p>
        </p:txBody>
      </p:sp>
      <p:pic>
        <p:nvPicPr>
          <p:cNvPr id="100" name="Google Shape;100;p20"/>
          <p:cNvPicPr preferRelativeResize="0"/>
          <p:nvPr/>
        </p:nvPicPr>
        <p:blipFill>
          <a:blip r:embed="rId3">
            <a:alphaModFix/>
          </a:blip>
          <a:stretch>
            <a:fillRect/>
          </a:stretch>
        </p:blipFill>
        <p:spPr>
          <a:xfrm>
            <a:off x="-1" y="1152475"/>
            <a:ext cx="9144001" cy="432050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u="sng" dirty="0"/>
              <a:t>Admin DashBoard</a:t>
            </a:r>
            <a:endParaRPr u="sng" dirty="0"/>
          </a:p>
        </p:txBody>
      </p:sp>
      <p:pic>
        <p:nvPicPr>
          <p:cNvPr id="107" name="Google Shape;107;p21"/>
          <p:cNvPicPr preferRelativeResize="0"/>
          <p:nvPr/>
        </p:nvPicPr>
        <p:blipFill>
          <a:blip r:embed="rId3">
            <a:alphaModFix/>
          </a:blip>
          <a:stretch>
            <a:fillRect/>
          </a:stretch>
        </p:blipFill>
        <p:spPr>
          <a:xfrm>
            <a:off x="892097" y="1337305"/>
            <a:ext cx="6690732" cy="2468889"/>
          </a:xfrm>
          <a:prstGeom prst="rect">
            <a:avLst/>
          </a:prstGeom>
          <a:noFill/>
          <a:ln>
            <a:noFill/>
          </a:ln>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0</TotalTime>
  <Words>798</Words>
  <Application>Microsoft Office PowerPoint</Application>
  <PresentationFormat>On-screen Show (16:9)</PresentationFormat>
  <Paragraphs>50</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Times New Roman</vt:lpstr>
      <vt:lpstr>Trebuchet MS</vt:lpstr>
      <vt:lpstr>Wingdings</vt:lpstr>
      <vt:lpstr>Wingdings 3</vt:lpstr>
      <vt:lpstr>Facet</vt:lpstr>
      <vt:lpstr>Distributed Video Streaming App with Kafka</vt:lpstr>
      <vt:lpstr>Basic Function of the System</vt:lpstr>
      <vt:lpstr>Architecture Diagram</vt:lpstr>
      <vt:lpstr>Architecture  of System</vt:lpstr>
      <vt:lpstr>Design of simplified UI and Design Components</vt:lpstr>
      <vt:lpstr>Kafka Distributed System</vt:lpstr>
      <vt:lpstr>Development Frameworks &amp; Distributed Technologies</vt:lpstr>
      <vt:lpstr>Login Page</vt:lpstr>
      <vt:lpstr>Admin DashBoard</vt:lpstr>
      <vt:lpstr>PowerPoint Presentation</vt:lpstr>
      <vt:lpstr>Reference Materials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Siri Reddy</cp:lastModifiedBy>
  <cp:revision>1</cp:revision>
  <dcterms:modified xsi:type="dcterms:W3CDTF">2024-10-21T23:40:09Z</dcterms:modified>
</cp:coreProperties>
</file>