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4"/>
  </p:sldMasterIdLst>
  <p:notesMasterIdLst>
    <p:notesMasterId r:id="rId20"/>
  </p:notesMasterIdLst>
  <p:sldIdLst>
    <p:sldId id="256" r:id="rId5"/>
    <p:sldId id="257" r:id="rId6"/>
    <p:sldId id="258" r:id="rId7"/>
    <p:sldId id="259" r:id="rId8"/>
    <p:sldId id="271" r:id="rId9"/>
    <p:sldId id="261" r:id="rId10"/>
    <p:sldId id="262" r:id="rId11"/>
    <p:sldId id="267" r:id="rId12"/>
    <p:sldId id="268" r:id="rId13"/>
    <p:sldId id="269" r:id="rId14"/>
    <p:sldId id="263" r:id="rId15"/>
    <p:sldId id="264" r:id="rId16"/>
    <p:sldId id="265" r:id="rId17"/>
    <p:sldId id="266"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7532" autoAdjust="0"/>
  </p:normalViewPr>
  <p:slideViewPr>
    <p:cSldViewPr snapToGrid="0">
      <p:cViewPr varScale="1">
        <p:scale>
          <a:sx n="55" d="100"/>
          <a:sy n="55" d="100"/>
        </p:scale>
        <p:origin x="1742"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389861-B476-4B4B-B7C1-D5E1B7FEF38E}" type="datetimeFigureOut">
              <a:rPr lang="en-GB" smtClean="0"/>
              <a:pPr/>
              <a:t>21/10/2024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32C68D-26C3-4518-A3EB-48DF98CEB6C0}" type="slidenum">
              <a:rPr lang="en-GB" smtClean="0"/>
              <a:pPr/>
              <a:t>‹#›</a:t>
            </a:fld>
            <a:endParaRPr lang="en-GB"/>
          </a:p>
        </p:txBody>
      </p:sp>
    </p:spTree>
    <p:extLst>
      <p:ext uri="{BB962C8B-B14F-4D97-AF65-F5344CB8AC3E}">
        <p14:creationId xmlns:p14="http://schemas.microsoft.com/office/powerpoint/2010/main" val="1654966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032C68D-26C3-4518-A3EB-48DF98CEB6C0}"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1" i="0" dirty="0">
                <a:solidFill>
                  <a:srgbClr val="0D0D0D"/>
                </a:solidFill>
                <a:effectLst/>
                <a:highlight>
                  <a:srgbClr val="FFFFFF"/>
                </a:highlight>
                <a:latin typeface="Söhne"/>
              </a:rPr>
              <a:t>Train Accuracy:</a:t>
            </a:r>
            <a:r>
              <a:rPr lang="en-GB" b="0" i="0" dirty="0">
                <a:solidFill>
                  <a:srgbClr val="0D0D0D"/>
                </a:solidFill>
                <a:effectLst/>
                <a:highlight>
                  <a:srgbClr val="FFFFFF"/>
                </a:highlight>
                <a:latin typeface="Söhne"/>
              </a:rPr>
              <a:t> This metric indicates how well the model performs on the data it was trained on. A high train accuracy, suggests that the model is fitting well to the training data and can predict the labels accurately </a:t>
            </a:r>
          </a:p>
          <a:p>
            <a:pPr algn="l">
              <a:buFont typeface="Arial" panose="020B0604020202020204" pitchFamily="34" charset="0"/>
              <a:buChar char="•"/>
            </a:pPr>
            <a:r>
              <a:rPr lang="en-GB" b="1" i="0" dirty="0">
                <a:solidFill>
                  <a:srgbClr val="0D0D0D"/>
                </a:solidFill>
                <a:effectLst/>
                <a:highlight>
                  <a:srgbClr val="FFFFFF"/>
                </a:highlight>
                <a:latin typeface="Söhne"/>
              </a:rPr>
              <a:t>Test Accuracy:</a:t>
            </a:r>
            <a:r>
              <a:rPr lang="en-GB" b="0" i="0" dirty="0">
                <a:solidFill>
                  <a:srgbClr val="0D0D0D"/>
                </a:solidFill>
                <a:effectLst/>
                <a:highlight>
                  <a:srgbClr val="FFFFFF"/>
                </a:highlight>
                <a:latin typeface="Söhne"/>
              </a:rPr>
              <a:t> This metric measures the performance of the model on unseen data, which is the test dataset. As test accuracy is high means it  implies that the model can generalize well to new, unseen data and make accurate predictions on samples </a:t>
            </a:r>
          </a:p>
          <a:p>
            <a:pPr algn="l"/>
            <a:r>
              <a:rPr lang="en-GB" b="1" i="0" dirty="0">
                <a:solidFill>
                  <a:srgbClr val="0D0D0D"/>
                </a:solidFill>
                <a:effectLst/>
                <a:highlight>
                  <a:srgbClr val="FFFFFF"/>
                </a:highlight>
                <a:latin typeface="Söhne"/>
              </a:rPr>
              <a:t>Support Vector Machine (SVM) Model:</a:t>
            </a:r>
            <a:r>
              <a:rPr lang="en-GB" b="0" i="0" dirty="0">
                <a:solidFill>
                  <a:srgbClr val="0D0D0D"/>
                </a:solidFill>
                <a:effectLst/>
                <a:highlight>
                  <a:srgbClr val="FFFFFF"/>
                </a:highlight>
                <a:latin typeface="Söhne"/>
              </a:rPr>
              <a:t> </a:t>
            </a:r>
            <a:r>
              <a:rPr lang="en-GB" b="1" i="0" dirty="0">
                <a:solidFill>
                  <a:srgbClr val="0D0D0D"/>
                </a:solidFill>
                <a:effectLst/>
                <a:highlight>
                  <a:srgbClr val="FFFFFF"/>
                </a:highlight>
                <a:latin typeface="Söhne"/>
              </a:rPr>
              <a:t>Training Accuracy</a:t>
            </a:r>
            <a:r>
              <a:rPr lang="en-GB" b="0" i="0" dirty="0">
                <a:solidFill>
                  <a:srgbClr val="0D0D0D"/>
                </a:solidFill>
                <a:effectLst/>
                <a:highlight>
                  <a:srgbClr val="FFFFFF"/>
                </a:highlight>
                <a:latin typeface="Söhne"/>
              </a:rPr>
              <a:t>: 97.25% ,   </a:t>
            </a:r>
            <a:r>
              <a:rPr lang="en-GB" b="1" i="0" dirty="0">
                <a:solidFill>
                  <a:srgbClr val="0D0D0D"/>
                </a:solidFill>
                <a:effectLst/>
                <a:highlight>
                  <a:srgbClr val="FFFFFF"/>
                </a:highlight>
                <a:latin typeface="Söhne"/>
              </a:rPr>
              <a:t>Testing Accuracy</a:t>
            </a:r>
            <a:r>
              <a:rPr lang="en-GB" b="0" i="0" dirty="0">
                <a:solidFill>
                  <a:srgbClr val="0D0D0D"/>
                </a:solidFill>
                <a:effectLst/>
                <a:highlight>
                  <a:srgbClr val="FFFFFF"/>
                </a:highlight>
                <a:latin typeface="Söhne"/>
              </a:rPr>
              <a:t>: 68.5%</a:t>
            </a:r>
          </a:p>
          <a:p>
            <a:pPr algn="l"/>
            <a:r>
              <a:rPr lang="en-GB" b="1" i="0" dirty="0">
                <a:solidFill>
                  <a:srgbClr val="0D0D0D"/>
                </a:solidFill>
                <a:effectLst/>
                <a:highlight>
                  <a:srgbClr val="FFFFFF"/>
                </a:highlight>
                <a:latin typeface="Söhne"/>
              </a:rPr>
              <a:t>Random Forest Model:</a:t>
            </a:r>
            <a:r>
              <a:rPr lang="en-GB" b="0" i="0" dirty="0">
                <a:solidFill>
                  <a:srgbClr val="0D0D0D"/>
                </a:solidFill>
                <a:effectLst/>
                <a:highlight>
                  <a:srgbClr val="FFFFFF"/>
                </a:highlight>
                <a:latin typeface="Söhne"/>
              </a:rPr>
              <a:t> </a:t>
            </a:r>
            <a:r>
              <a:rPr lang="en-GB" b="1" i="0" dirty="0">
                <a:solidFill>
                  <a:srgbClr val="0D0D0D"/>
                </a:solidFill>
                <a:effectLst/>
                <a:highlight>
                  <a:srgbClr val="FFFFFF"/>
                </a:highlight>
                <a:latin typeface="Söhne"/>
              </a:rPr>
              <a:t>Training Accuracy</a:t>
            </a:r>
            <a:r>
              <a:rPr lang="en-GB" b="0" i="0" dirty="0">
                <a:solidFill>
                  <a:srgbClr val="0D0D0D"/>
                </a:solidFill>
                <a:effectLst/>
                <a:highlight>
                  <a:srgbClr val="FFFFFF"/>
                </a:highlight>
                <a:latin typeface="Söhne"/>
              </a:rPr>
              <a:t>: 99.875% ,   </a:t>
            </a:r>
            <a:r>
              <a:rPr lang="en-GB" b="1" i="0" dirty="0">
                <a:solidFill>
                  <a:srgbClr val="0D0D0D"/>
                </a:solidFill>
                <a:effectLst/>
                <a:highlight>
                  <a:srgbClr val="FFFFFF"/>
                </a:highlight>
                <a:latin typeface="Söhne"/>
              </a:rPr>
              <a:t>Testing Accuracy</a:t>
            </a:r>
            <a:r>
              <a:rPr lang="en-GB" b="0" i="0" dirty="0">
                <a:solidFill>
                  <a:srgbClr val="0D0D0D"/>
                </a:solidFill>
                <a:effectLst/>
                <a:highlight>
                  <a:srgbClr val="FFFFFF"/>
                </a:highlight>
                <a:latin typeface="Söhne"/>
              </a:rPr>
              <a:t>: 75.5%</a:t>
            </a:r>
          </a:p>
          <a:p>
            <a:pPr algn="l"/>
            <a:r>
              <a:rPr lang="en-GB" b="1" i="0" dirty="0">
                <a:solidFill>
                  <a:srgbClr val="0D0D0D"/>
                </a:solidFill>
                <a:effectLst/>
                <a:highlight>
                  <a:srgbClr val="FFFFFF"/>
                </a:highlight>
                <a:latin typeface="Söhne"/>
              </a:rPr>
              <a:t>Gradient Boosting Machine (GBM) Model:</a:t>
            </a:r>
            <a:r>
              <a:rPr lang="en-GB" b="0" i="0" dirty="0">
                <a:solidFill>
                  <a:srgbClr val="0D0D0D"/>
                </a:solidFill>
                <a:effectLst/>
                <a:highlight>
                  <a:srgbClr val="FFFFFF"/>
                </a:highlight>
                <a:latin typeface="Söhne"/>
              </a:rPr>
              <a:t>   </a:t>
            </a:r>
            <a:r>
              <a:rPr lang="en-GB" b="1" i="0" dirty="0">
                <a:solidFill>
                  <a:srgbClr val="0D0D0D"/>
                </a:solidFill>
                <a:effectLst/>
                <a:highlight>
                  <a:srgbClr val="FFFFFF"/>
                </a:highlight>
                <a:latin typeface="Söhne"/>
              </a:rPr>
              <a:t>Training Accuracy</a:t>
            </a:r>
            <a:r>
              <a:rPr lang="en-GB" b="0" i="0" dirty="0">
                <a:solidFill>
                  <a:srgbClr val="0D0D0D"/>
                </a:solidFill>
                <a:effectLst/>
                <a:highlight>
                  <a:srgbClr val="FFFFFF"/>
                </a:highlight>
                <a:latin typeface="Söhne"/>
              </a:rPr>
              <a:t>: 99.875%   </a:t>
            </a:r>
            <a:r>
              <a:rPr lang="en-GB" b="1" i="0" dirty="0">
                <a:solidFill>
                  <a:srgbClr val="0D0D0D"/>
                </a:solidFill>
                <a:effectLst/>
                <a:highlight>
                  <a:srgbClr val="FFFFFF"/>
                </a:highlight>
                <a:latin typeface="Söhne"/>
              </a:rPr>
              <a:t>Testing Accuracy</a:t>
            </a:r>
            <a:r>
              <a:rPr lang="en-GB" b="0" i="0" dirty="0">
                <a:solidFill>
                  <a:srgbClr val="0D0D0D"/>
                </a:solidFill>
                <a:effectLst/>
                <a:highlight>
                  <a:srgbClr val="FFFFFF"/>
                </a:highlight>
                <a:latin typeface="Söhne"/>
              </a:rPr>
              <a:t>: 75%</a:t>
            </a:r>
          </a:p>
          <a:p>
            <a:pPr algn="l">
              <a:buFont typeface="Arial" panose="020B0604020202020204" pitchFamily="34" charset="0"/>
              <a:buNone/>
            </a:pPr>
            <a:endParaRPr lang="en-GB" b="1" i="0" dirty="0">
              <a:solidFill>
                <a:srgbClr val="0D0D0D"/>
              </a:solidFill>
              <a:effectLst/>
              <a:highlight>
                <a:srgbClr val="FFFFFF"/>
              </a:highlight>
              <a:latin typeface="Söhne"/>
            </a:endParaRPr>
          </a:p>
          <a:p>
            <a:pPr algn="l">
              <a:buFont typeface="Arial" panose="020B0604020202020204" pitchFamily="34" charset="0"/>
              <a:buChar char="•"/>
            </a:pPr>
            <a:r>
              <a:rPr lang="en-GB" b="1" i="0" dirty="0">
                <a:solidFill>
                  <a:srgbClr val="0D0D0D"/>
                </a:solidFill>
                <a:effectLst/>
                <a:highlight>
                  <a:srgbClr val="FFFFFF"/>
                </a:highlight>
                <a:latin typeface="Söhne"/>
              </a:rPr>
              <a:t>Precision:</a:t>
            </a:r>
            <a:r>
              <a:rPr lang="en-GB" b="0" i="0" dirty="0">
                <a:solidFill>
                  <a:srgbClr val="0D0D0D"/>
                </a:solidFill>
                <a:effectLst/>
                <a:highlight>
                  <a:srgbClr val="FFFFFF"/>
                </a:highlight>
                <a:latin typeface="Söhne"/>
              </a:rPr>
              <a:t> Precision measures the proportion of correctly identified instances among all instances predicted as belonging to a particular class. It indicates how reliable the positive predictions are.</a:t>
            </a:r>
          </a:p>
          <a:p>
            <a:pPr algn="l">
              <a:buFont typeface="Arial" panose="020B0604020202020204" pitchFamily="34" charset="0"/>
              <a:buChar char="•"/>
            </a:pPr>
            <a:r>
              <a:rPr lang="en-GB" b="1" i="0" dirty="0">
                <a:solidFill>
                  <a:srgbClr val="0D0D0D"/>
                </a:solidFill>
                <a:effectLst/>
                <a:highlight>
                  <a:srgbClr val="FFFFFF"/>
                </a:highlight>
                <a:latin typeface="Söhne"/>
              </a:rPr>
              <a:t>Recall:</a:t>
            </a:r>
            <a:r>
              <a:rPr lang="en-GB" b="0" i="0" dirty="0">
                <a:solidFill>
                  <a:srgbClr val="0D0D0D"/>
                </a:solidFill>
                <a:effectLst/>
                <a:highlight>
                  <a:srgbClr val="FFFFFF"/>
                </a:highlight>
                <a:latin typeface="Söhne"/>
              </a:rPr>
              <a:t> Recall measures the proportion of correctly identified instances among all instances that actually belong to a particular class. It indicates how effectively the model captures instances of a particular class.</a:t>
            </a:r>
          </a:p>
          <a:p>
            <a:pPr algn="l">
              <a:buFont typeface="Arial" panose="020B0604020202020204" pitchFamily="34" charset="0"/>
              <a:buChar char="•"/>
            </a:pPr>
            <a:r>
              <a:rPr lang="en-GB" b="1" i="0" dirty="0">
                <a:solidFill>
                  <a:srgbClr val="0D0D0D"/>
                </a:solidFill>
                <a:effectLst/>
                <a:highlight>
                  <a:srgbClr val="FFFFFF"/>
                </a:highlight>
                <a:latin typeface="Söhne"/>
              </a:rPr>
              <a:t>F1-Score:</a:t>
            </a:r>
            <a:r>
              <a:rPr lang="en-GB" b="0" i="0" dirty="0">
                <a:solidFill>
                  <a:srgbClr val="0D0D0D"/>
                </a:solidFill>
                <a:effectLst/>
                <a:highlight>
                  <a:srgbClr val="FFFFFF"/>
                </a:highlight>
                <a:latin typeface="Söhne"/>
              </a:rPr>
              <a:t> F1-score is the harmonic mean of precision and recall. It provides a balance between precision and recall, making it a useful metric when classes are imbalanced.</a:t>
            </a:r>
          </a:p>
          <a:p>
            <a:pPr algn="l">
              <a:buFont typeface="Arial" panose="020B0604020202020204" pitchFamily="34" charset="0"/>
              <a:buChar char="•"/>
            </a:pPr>
            <a:r>
              <a:rPr lang="en-GB" b="1" i="0" dirty="0">
                <a:solidFill>
                  <a:srgbClr val="0D0D0D"/>
                </a:solidFill>
                <a:effectLst/>
                <a:highlight>
                  <a:srgbClr val="FFFFFF"/>
                </a:highlight>
                <a:latin typeface="Söhne"/>
              </a:rPr>
              <a:t>Confusion Matrix:</a:t>
            </a:r>
            <a:r>
              <a:rPr lang="en-GB" b="0" i="0" dirty="0">
                <a:solidFill>
                  <a:srgbClr val="0D0D0D"/>
                </a:solidFill>
                <a:effectLst/>
                <a:highlight>
                  <a:srgbClr val="FFFFFF"/>
                </a:highlight>
                <a:latin typeface="Söhne"/>
              </a:rPr>
              <a:t> A confusion matrix is a table that summarizes the performance of a classification algorithm. It shows the counts of true positive, true negative, false positive, and false negative predictions.</a:t>
            </a:r>
          </a:p>
          <a:p>
            <a:endParaRPr lang="en-GB" dirty="0"/>
          </a:p>
          <a:p>
            <a:r>
              <a:rPr lang="en-GB" b="1" i="0" dirty="0">
                <a:solidFill>
                  <a:srgbClr val="0D0D0D"/>
                </a:solidFill>
                <a:effectLst/>
                <a:highlight>
                  <a:srgbClr val="FFFFFF"/>
                </a:highlight>
                <a:latin typeface="Söhne"/>
              </a:rPr>
              <a:t>Insights:</a:t>
            </a:r>
            <a:endParaRPr lang="en-GB" dirty="0"/>
          </a:p>
          <a:p>
            <a:pPr algn="l">
              <a:buFont typeface="Arial" panose="020B0604020202020204" pitchFamily="34" charset="0"/>
              <a:buChar char="•"/>
            </a:pPr>
            <a:r>
              <a:rPr lang="en-GB" b="0" i="0" dirty="0">
                <a:solidFill>
                  <a:srgbClr val="0D0D0D"/>
                </a:solidFill>
                <a:effectLst/>
                <a:highlight>
                  <a:srgbClr val="FFFFFF"/>
                </a:highlight>
                <a:latin typeface="Söhne"/>
              </a:rPr>
              <a:t>Random Forest achieved the highest training accuracy, followed closely by GBM.</a:t>
            </a:r>
          </a:p>
          <a:p>
            <a:pPr algn="l">
              <a:buFont typeface="Arial" panose="020B0604020202020204" pitchFamily="34" charset="0"/>
              <a:buChar char="•"/>
            </a:pPr>
            <a:r>
              <a:rPr lang="en-GB" b="0" i="0" dirty="0">
                <a:solidFill>
                  <a:srgbClr val="0D0D0D"/>
                </a:solidFill>
                <a:effectLst/>
                <a:highlight>
                  <a:srgbClr val="FFFFFF"/>
                </a:highlight>
                <a:latin typeface="Söhne"/>
              </a:rPr>
              <a:t>However, SVM outperformed Random Forest and GBM on the testing dataset in terms of accuracy.</a:t>
            </a:r>
          </a:p>
          <a:p>
            <a:pPr algn="l">
              <a:buFont typeface="Arial" panose="020B0604020202020204" pitchFamily="34" charset="0"/>
              <a:buChar char="•"/>
            </a:pPr>
            <a:r>
              <a:rPr lang="en-GB" b="0" i="0" dirty="0">
                <a:solidFill>
                  <a:srgbClr val="0D0D0D"/>
                </a:solidFill>
                <a:effectLst/>
                <a:highlight>
                  <a:srgbClr val="FFFFFF"/>
                </a:highlight>
                <a:latin typeface="Söhne"/>
              </a:rPr>
              <a:t>All models show varying levels of precision, recall, and F1-score across different genres.</a:t>
            </a:r>
          </a:p>
          <a:p>
            <a:pPr algn="l">
              <a:buFont typeface="Arial" panose="020B0604020202020204" pitchFamily="34" charset="0"/>
              <a:buChar char="•"/>
            </a:pPr>
            <a:r>
              <a:rPr lang="en-GB" b="0" i="0" dirty="0">
                <a:solidFill>
                  <a:srgbClr val="0D0D0D"/>
                </a:solidFill>
                <a:effectLst/>
                <a:highlight>
                  <a:srgbClr val="FFFFFF"/>
                </a:highlight>
                <a:latin typeface="Söhne"/>
              </a:rPr>
              <a:t>Further optimization and fine-tuning may improve the performance of the models.</a:t>
            </a:r>
          </a:p>
          <a:p>
            <a:endParaRPr lang="en-GB" dirty="0"/>
          </a:p>
        </p:txBody>
      </p:sp>
      <p:sp>
        <p:nvSpPr>
          <p:cNvPr id="4" name="Slide Number Placeholder 3"/>
          <p:cNvSpPr>
            <a:spLocks noGrp="1"/>
          </p:cNvSpPr>
          <p:nvPr>
            <p:ph type="sldNum" sz="quarter" idx="5"/>
          </p:nvPr>
        </p:nvSpPr>
        <p:spPr/>
        <p:txBody>
          <a:bodyPr/>
          <a:lstStyle/>
          <a:p>
            <a:fld id="{9032C68D-26C3-4518-A3EB-48DF98CEB6C0}" type="slidenum">
              <a:rPr lang="en-GB" smtClean="0"/>
              <a:pPr/>
              <a:t>11</a:t>
            </a:fld>
            <a:endParaRPr lang="en-GB"/>
          </a:p>
        </p:txBody>
      </p:sp>
    </p:spTree>
    <p:extLst>
      <p:ext uri="{BB962C8B-B14F-4D97-AF65-F5344CB8AC3E}">
        <p14:creationId xmlns:p14="http://schemas.microsoft.com/office/powerpoint/2010/main" val="2825665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D0D0D"/>
                </a:solidFill>
                <a:effectLst/>
                <a:highlight>
                  <a:srgbClr val="FFFFFF"/>
                </a:highlight>
                <a:latin typeface="Söhne"/>
              </a:rPr>
              <a:t>In comparing the performance of SVM, Random Forest, and GBM on the testing data:</a:t>
            </a:r>
          </a:p>
          <a:p>
            <a:pPr algn="l">
              <a:buFont typeface="+mj-lt"/>
              <a:buAutoNum type="arabicPeriod"/>
            </a:pPr>
            <a:r>
              <a:rPr lang="en-GB" b="1" i="0" dirty="0">
                <a:solidFill>
                  <a:srgbClr val="0D0D0D"/>
                </a:solidFill>
                <a:effectLst/>
                <a:highlight>
                  <a:srgbClr val="FFFFFF"/>
                </a:highlight>
                <a:latin typeface="Söhne"/>
              </a:rPr>
              <a:t>SVM (Support Vector Machine):</a:t>
            </a:r>
            <a:r>
              <a:rPr lang="en-GB" b="0" i="0" dirty="0">
                <a:solidFill>
                  <a:srgbClr val="0D0D0D"/>
                </a:solidFill>
                <a:effectLst/>
                <a:highlight>
                  <a:srgbClr val="FFFFFF"/>
                </a:highlight>
                <a:latin typeface="Söhne"/>
              </a:rPr>
              <a:t> Achieved an accuracy of 68.5% on the testing data.</a:t>
            </a:r>
          </a:p>
          <a:p>
            <a:pPr algn="l">
              <a:buFont typeface="+mj-lt"/>
              <a:buAutoNum type="arabicPeriod"/>
            </a:pPr>
            <a:r>
              <a:rPr lang="en-GB" b="1" i="0" dirty="0">
                <a:solidFill>
                  <a:srgbClr val="0D0D0D"/>
                </a:solidFill>
                <a:effectLst/>
                <a:highlight>
                  <a:srgbClr val="FFFFFF"/>
                </a:highlight>
                <a:latin typeface="Söhne"/>
              </a:rPr>
              <a:t>Random Forest:</a:t>
            </a:r>
            <a:r>
              <a:rPr lang="en-GB" b="0" i="0" dirty="0">
                <a:solidFill>
                  <a:srgbClr val="0D0D0D"/>
                </a:solidFill>
                <a:effectLst/>
                <a:highlight>
                  <a:srgbClr val="FFFFFF"/>
                </a:highlight>
                <a:latin typeface="Söhne"/>
              </a:rPr>
              <a:t> Achieved an accuracy of 75.5% on the testing data.</a:t>
            </a:r>
          </a:p>
          <a:p>
            <a:pPr algn="l">
              <a:buFont typeface="+mj-lt"/>
              <a:buAutoNum type="arabicPeriod"/>
            </a:pPr>
            <a:r>
              <a:rPr lang="en-GB" b="1" i="0" dirty="0">
                <a:solidFill>
                  <a:srgbClr val="0D0D0D"/>
                </a:solidFill>
                <a:effectLst/>
                <a:highlight>
                  <a:srgbClr val="FFFFFF"/>
                </a:highlight>
                <a:latin typeface="Söhne"/>
              </a:rPr>
              <a:t>GBM (Gradient Boosting Machine):</a:t>
            </a:r>
            <a:r>
              <a:rPr lang="en-GB" b="0" i="0" dirty="0">
                <a:solidFill>
                  <a:srgbClr val="0D0D0D"/>
                </a:solidFill>
                <a:effectLst/>
                <a:highlight>
                  <a:srgbClr val="FFFFFF"/>
                </a:highlight>
                <a:latin typeface="Söhne"/>
              </a:rPr>
              <a:t> Achieved an accuracy of 75.0% on the testing data.</a:t>
            </a:r>
          </a:p>
          <a:p>
            <a:pPr algn="l">
              <a:buFont typeface="+mj-lt"/>
              <a:buNone/>
            </a:pPr>
            <a:endParaRPr lang="en-GB" b="0" i="0" dirty="0">
              <a:solidFill>
                <a:srgbClr val="0D0D0D"/>
              </a:solidFill>
              <a:effectLst/>
              <a:highlight>
                <a:srgbClr val="FFFFFF"/>
              </a:highlight>
              <a:latin typeface="Söhne"/>
            </a:endParaRPr>
          </a:p>
          <a:p>
            <a:pPr algn="l"/>
            <a:r>
              <a:rPr lang="en-GB" b="0" i="0" dirty="0">
                <a:solidFill>
                  <a:srgbClr val="0D0D0D"/>
                </a:solidFill>
                <a:effectLst/>
                <a:highlight>
                  <a:srgbClr val="FFFFFF"/>
                </a:highlight>
                <a:latin typeface="Söhne"/>
              </a:rPr>
              <a:t>Based on these results, the Random Forest model performed the best among the three models in terms of accuracy on the testing data, followed closely by GBM. SVM had the lowest accuracy among the three models. </a:t>
            </a:r>
          </a:p>
        </p:txBody>
      </p:sp>
      <p:sp>
        <p:nvSpPr>
          <p:cNvPr id="4" name="Slide Number Placeholder 3"/>
          <p:cNvSpPr>
            <a:spLocks noGrp="1"/>
          </p:cNvSpPr>
          <p:nvPr>
            <p:ph type="sldNum" sz="quarter" idx="5"/>
          </p:nvPr>
        </p:nvSpPr>
        <p:spPr/>
        <p:txBody>
          <a:bodyPr/>
          <a:lstStyle/>
          <a:p>
            <a:fld id="{9032C68D-26C3-4518-A3EB-48DF98CEB6C0}" type="slidenum">
              <a:rPr lang="en-GB" smtClean="0"/>
              <a:pPr/>
              <a:t>12</a:t>
            </a:fld>
            <a:endParaRPr lang="en-GB"/>
          </a:p>
        </p:txBody>
      </p:sp>
    </p:spTree>
    <p:extLst>
      <p:ext uri="{BB962C8B-B14F-4D97-AF65-F5344CB8AC3E}">
        <p14:creationId xmlns:p14="http://schemas.microsoft.com/office/powerpoint/2010/main" val="1623265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1" i="0" dirty="0">
                <a:solidFill>
                  <a:srgbClr val="0D0D0D"/>
                </a:solidFill>
                <a:effectLst/>
                <a:highlight>
                  <a:srgbClr val="FFFFFF"/>
                </a:highlight>
                <a:latin typeface="Söhne"/>
              </a:rPr>
              <a:t>Key Findings:</a:t>
            </a:r>
            <a:endParaRPr lang="en-GB"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GB" b="0" i="0" dirty="0">
                <a:solidFill>
                  <a:srgbClr val="0D0D0D"/>
                </a:solidFill>
                <a:effectLst/>
                <a:highlight>
                  <a:srgbClr val="FFFFFF"/>
                </a:highlight>
                <a:latin typeface="Söhne"/>
              </a:rPr>
              <a:t>SVM achieved an accuracy of 68.5% on testing data.</a:t>
            </a:r>
          </a:p>
          <a:p>
            <a:pPr marL="742950" lvl="1" indent="-285750" algn="l">
              <a:buFont typeface="Arial" panose="020B0604020202020204" pitchFamily="34" charset="0"/>
              <a:buChar char="•"/>
            </a:pPr>
            <a:r>
              <a:rPr lang="en-GB" b="0" i="0" dirty="0">
                <a:solidFill>
                  <a:srgbClr val="0D0D0D"/>
                </a:solidFill>
                <a:effectLst/>
                <a:highlight>
                  <a:srgbClr val="FFFFFF"/>
                </a:highlight>
                <a:latin typeface="Söhne"/>
              </a:rPr>
              <a:t>Random Forest performed better with an accuracy of 75.5%.</a:t>
            </a:r>
          </a:p>
          <a:p>
            <a:pPr marL="742950" lvl="1" indent="-285750" algn="l">
              <a:buFont typeface="Arial" panose="020B0604020202020204" pitchFamily="34" charset="0"/>
              <a:buChar char="•"/>
            </a:pPr>
            <a:r>
              <a:rPr lang="en-GB" b="0" i="0" dirty="0">
                <a:solidFill>
                  <a:srgbClr val="0D0D0D"/>
                </a:solidFill>
                <a:effectLst/>
                <a:highlight>
                  <a:srgbClr val="FFFFFF"/>
                </a:highlight>
                <a:latin typeface="Söhne"/>
              </a:rPr>
              <a:t>GBM exhibited comparable performance with an accuracy of 75%.</a:t>
            </a:r>
          </a:p>
          <a:p>
            <a:pPr algn="l">
              <a:buFont typeface="Arial" panose="020B0604020202020204" pitchFamily="34" charset="0"/>
              <a:buChar char="•"/>
            </a:pPr>
            <a:r>
              <a:rPr lang="en-GB" b="1" i="0" dirty="0">
                <a:solidFill>
                  <a:srgbClr val="0D0D0D"/>
                </a:solidFill>
                <a:effectLst/>
                <a:highlight>
                  <a:srgbClr val="FFFFFF"/>
                </a:highlight>
                <a:latin typeface="Söhne"/>
              </a:rPr>
              <a:t>Challenges and Opportunities:</a:t>
            </a:r>
            <a:endParaRPr lang="en-GB"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GB" b="0" i="0" dirty="0">
                <a:solidFill>
                  <a:srgbClr val="0D0D0D"/>
                </a:solidFill>
                <a:effectLst/>
                <a:highlight>
                  <a:srgbClr val="FFFFFF"/>
                </a:highlight>
                <a:latin typeface="Söhne"/>
              </a:rPr>
              <a:t>Overcoming challenges such as class imbalance, feature engineering, and model interpretability remains crucial for further improvements.</a:t>
            </a:r>
          </a:p>
          <a:p>
            <a:pPr marL="742950" lvl="1" indent="-285750" algn="l">
              <a:buFont typeface="Arial" panose="020B0604020202020204" pitchFamily="34" charset="0"/>
              <a:buChar char="•"/>
            </a:pPr>
            <a:r>
              <a:rPr lang="en-GB" b="0" i="0" dirty="0">
                <a:solidFill>
                  <a:srgbClr val="0D0D0D"/>
                </a:solidFill>
                <a:effectLst/>
                <a:highlight>
                  <a:srgbClr val="FFFFFF"/>
                </a:highlight>
                <a:latin typeface="Söhne"/>
              </a:rPr>
              <a:t>Opportunities exist for incorporating additional data sources, such as user listening history and music metadata, to enhance prediction accuracy and personalization.</a:t>
            </a:r>
          </a:p>
          <a:p>
            <a:pPr algn="l">
              <a:buFont typeface="Arial" panose="020B0604020202020204" pitchFamily="34" charset="0"/>
              <a:buChar char="•"/>
            </a:pPr>
            <a:r>
              <a:rPr lang="en-GB" b="1" i="0" dirty="0">
                <a:solidFill>
                  <a:srgbClr val="0D0D0D"/>
                </a:solidFill>
                <a:effectLst/>
                <a:highlight>
                  <a:srgbClr val="FFFFFF"/>
                </a:highlight>
                <a:latin typeface="Söhne"/>
              </a:rPr>
              <a:t>Implications:</a:t>
            </a:r>
            <a:endParaRPr lang="en-GB"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GB" b="0" i="0" dirty="0">
                <a:solidFill>
                  <a:srgbClr val="0D0D0D"/>
                </a:solidFill>
                <a:effectLst/>
                <a:highlight>
                  <a:srgbClr val="FFFFFF"/>
                </a:highlight>
                <a:latin typeface="Söhne"/>
              </a:rPr>
              <a:t>Automated music genre prediction is feasible with machine learning.</a:t>
            </a:r>
          </a:p>
          <a:p>
            <a:pPr marL="742950" lvl="1" indent="-285750" algn="l">
              <a:buFont typeface="Arial" panose="020B0604020202020204" pitchFamily="34" charset="0"/>
              <a:buChar char="•"/>
            </a:pPr>
            <a:r>
              <a:rPr lang="en-GB" b="0" i="0" dirty="0">
                <a:solidFill>
                  <a:srgbClr val="0D0D0D"/>
                </a:solidFill>
                <a:effectLst/>
                <a:highlight>
                  <a:srgbClr val="FFFFFF"/>
                </a:highlight>
                <a:latin typeface="Söhne"/>
              </a:rPr>
              <a:t>Random Forest and GBM show promise for accurate genre classification.</a:t>
            </a:r>
          </a:p>
          <a:p>
            <a:pPr marL="742950" lvl="1" indent="-285750" algn="l">
              <a:buFont typeface="Arial" panose="020B0604020202020204" pitchFamily="34" charset="0"/>
              <a:buChar char="•"/>
            </a:pPr>
            <a:r>
              <a:rPr lang="en-GB" b="0" i="0" dirty="0">
                <a:solidFill>
                  <a:srgbClr val="0D0D0D"/>
                </a:solidFill>
                <a:effectLst/>
                <a:highlight>
                  <a:srgbClr val="FFFFFF"/>
                </a:highlight>
                <a:latin typeface="Söhne"/>
              </a:rPr>
              <a:t>These models can enhance music recommendation systems and streamline content organization.</a:t>
            </a:r>
          </a:p>
          <a:p>
            <a:pPr algn="l">
              <a:buFont typeface="Arial" panose="020B0604020202020204" pitchFamily="34" charset="0"/>
              <a:buChar char="•"/>
            </a:pPr>
            <a:r>
              <a:rPr lang="en-GB" b="1" i="0" dirty="0">
                <a:solidFill>
                  <a:srgbClr val="0D0D0D"/>
                </a:solidFill>
                <a:effectLst/>
                <a:highlight>
                  <a:srgbClr val="FFFFFF"/>
                </a:highlight>
                <a:latin typeface="Söhne"/>
              </a:rPr>
              <a:t>Future Directions:</a:t>
            </a:r>
            <a:endParaRPr lang="en-GB"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GB" b="0" i="0" dirty="0">
                <a:solidFill>
                  <a:srgbClr val="0D0D0D"/>
                </a:solidFill>
                <a:effectLst/>
                <a:highlight>
                  <a:srgbClr val="FFFFFF"/>
                </a:highlight>
                <a:latin typeface="Söhne"/>
              </a:rPr>
              <a:t>Further refinement of models to improve accuracy.</a:t>
            </a:r>
          </a:p>
          <a:p>
            <a:pPr marL="742950" lvl="1" indent="-285750" algn="l">
              <a:buFont typeface="Arial" panose="020B0604020202020204" pitchFamily="34" charset="0"/>
              <a:buChar char="•"/>
            </a:pPr>
            <a:r>
              <a:rPr lang="en-GB" b="0" i="0" dirty="0">
                <a:solidFill>
                  <a:srgbClr val="0D0D0D"/>
                </a:solidFill>
                <a:effectLst/>
                <a:highlight>
                  <a:srgbClr val="FFFFFF"/>
                </a:highlight>
                <a:latin typeface="Söhne"/>
              </a:rPr>
              <a:t>Exploration of deep learning techniques for feature extraction.</a:t>
            </a:r>
          </a:p>
          <a:p>
            <a:pPr marL="742950" lvl="1" indent="-285750" algn="l">
              <a:buFont typeface="Arial" panose="020B0604020202020204" pitchFamily="34" charset="0"/>
              <a:buChar char="•"/>
            </a:pPr>
            <a:r>
              <a:rPr lang="en-GB" b="0" i="0" dirty="0">
                <a:solidFill>
                  <a:srgbClr val="0D0D0D"/>
                </a:solidFill>
                <a:effectLst/>
                <a:highlight>
                  <a:srgbClr val="FFFFFF"/>
                </a:highlight>
                <a:latin typeface="Söhne"/>
              </a:rPr>
              <a:t>Integration of user preferences for personalized recommendations.</a:t>
            </a:r>
          </a:p>
          <a:p>
            <a:pPr algn="l">
              <a:buFont typeface="Arial" panose="020B0604020202020204" pitchFamily="34" charset="0"/>
              <a:buChar char="•"/>
            </a:pPr>
            <a:r>
              <a:rPr lang="en-GB" b="1" i="0" dirty="0">
                <a:solidFill>
                  <a:srgbClr val="0D0D0D"/>
                </a:solidFill>
                <a:effectLst/>
                <a:highlight>
                  <a:srgbClr val="FFFFFF"/>
                </a:highlight>
                <a:latin typeface="Söhne"/>
              </a:rPr>
              <a:t>Closing Thoughts:</a:t>
            </a:r>
            <a:endParaRPr lang="en-GB"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GB" b="0" i="0" dirty="0">
                <a:solidFill>
                  <a:srgbClr val="0D0D0D"/>
                </a:solidFill>
                <a:effectLst/>
                <a:highlight>
                  <a:srgbClr val="FFFFFF"/>
                </a:highlight>
                <a:latin typeface="Söhne"/>
              </a:rPr>
              <a:t>Music genre prediction using machine learning offers exciting possibilities for the future of music consumption.</a:t>
            </a:r>
          </a:p>
          <a:p>
            <a:pPr marL="742950" lvl="1" indent="-285750" algn="l">
              <a:buFont typeface="Arial" panose="020B0604020202020204" pitchFamily="34" charset="0"/>
              <a:buChar char="•"/>
            </a:pPr>
            <a:r>
              <a:rPr lang="en-GB" b="0" i="0" dirty="0">
                <a:solidFill>
                  <a:srgbClr val="0D0D0D"/>
                </a:solidFill>
                <a:effectLst/>
                <a:highlight>
                  <a:srgbClr val="FFFFFF"/>
                </a:highlight>
                <a:latin typeface="Söhne"/>
              </a:rPr>
              <a:t>Continued research and innovation in this area will shape the evolution of digital music platforms and user experiences.</a:t>
            </a:r>
          </a:p>
          <a:p>
            <a:endParaRPr lang="en-GB" dirty="0"/>
          </a:p>
        </p:txBody>
      </p:sp>
      <p:sp>
        <p:nvSpPr>
          <p:cNvPr id="4" name="Slide Number Placeholder 3"/>
          <p:cNvSpPr>
            <a:spLocks noGrp="1"/>
          </p:cNvSpPr>
          <p:nvPr>
            <p:ph type="sldNum" sz="quarter" idx="5"/>
          </p:nvPr>
        </p:nvSpPr>
        <p:spPr/>
        <p:txBody>
          <a:bodyPr/>
          <a:lstStyle/>
          <a:p>
            <a:fld id="{9032C68D-26C3-4518-A3EB-48DF98CEB6C0}" type="slidenum">
              <a:rPr lang="en-GB" smtClean="0"/>
              <a:pPr/>
              <a:t>13</a:t>
            </a:fld>
            <a:endParaRPr lang="en-GB"/>
          </a:p>
        </p:txBody>
      </p:sp>
    </p:spTree>
    <p:extLst>
      <p:ext uri="{BB962C8B-B14F-4D97-AF65-F5344CB8AC3E}">
        <p14:creationId xmlns:p14="http://schemas.microsoft.com/office/powerpoint/2010/main" val="3491780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32C68D-26C3-4518-A3EB-48DF98CEB6C0}" type="slidenum">
              <a:rPr lang="en-GB" smtClean="0"/>
              <a:pPr/>
              <a:t>15</a:t>
            </a:fld>
            <a:endParaRPr lang="en-GB"/>
          </a:p>
        </p:txBody>
      </p:sp>
    </p:spTree>
    <p:extLst>
      <p:ext uri="{BB962C8B-B14F-4D97-AF65-F5344CB8AC3E}">
        <p14:creationId xmlns:p14="http://schemas.microsoft.com/office/powerpoint/2010/main" val="3057489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Importance of Music Genere Prediction: </a:t>
            </a:r>
            <a:r>
              <a:rPr lang="en-GB" b="0" i="0" dirty="0">
                <a:solidFill>
                  <a:srgbClr val="0D0D0D"/>
                </a:solidFill>
                <a:effectLst/>
                <a:highlight>
                  <a:srgbClr val="FFFFFF"/>
                </a:highlight>
                <a:latin typeface="Söhne"/>
              </a:rPr>
              <a:t>Accurate music genre prediction plays a pivotal role in enhancing user experience, enabling personalized music recommendations, and facilitating targeted marketing strategies for artists and music distributors."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D0D0D"/>
                </a:solidFill>
                <a:effectLst/>
                <a:highlight>
                  <a:srgbClr val="FFFFFF"/>
                </a:highlight>
                <a:latin typeface="Söhne"/>
              </a:rPr>
              <a:t>Introduction to the Problem</a:t>
            </a:r>
            <a:r>
              <a:rPr lang="en-GB" b="0" i="0" dirty="0">
                <a:solidFill>
                  <a:srgbClr val="0D0D0D"/>
                </a:solidFill>
                <a:effectLst/>
                <a:highlight>
                  <a:srgbClr val="FFFFFF"/>
                </a:highlight>
                <a:latin typeface="Söhne"/>
              </a:rPr>
              <a:t>:  the challenge of accurately identifying and organizing the vast amount of music available online due to its volume and diversity. Manual genre classification is described as subjective and time-consuming, necessitating automated systems.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D0D0D"/>
                </a:solidFill>
                <a:effectLst/>
                <a:highlight>
                  <a:srgbClr val="FFFFFF"/>
                </a:highlight>
                <a:latin typeface="Söhne"/>
              </a:rPr>
              <a:t>Role of Machine Learning</a:t>
            </a:r>
            <a:r>
              <a:rPr lang="en-GB" b="0" i="0" dirty="0">
                <a:solidFill>
                  <a:srgbClr val="0D0D0D"/>
                </a:solidFill>
                <a:effectLst/>
                <a:highlight>
                  <a:srgbClr val="FFFFFF"/>
                </a:highlight>
                <a:latin typeface="Söhne"/>
              </a:rPr>
              <a:t>: emphasize machine learning as a potential solution to the problem due to its ability to identify patterns and correlations within audio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D0D0D"/>
                </a:solidFill>
                <a:effectLst/>
                <a:highlight>
                  <a:srgbClr val="FFFFFF"/>
                </a:highlight>
                <a:latin typeface="Söhne"/>
              </a:rPr>
              <a:t>Project Objective</a:t>
            </a:r>
            <a:r>
              <a:rPr lang="en-GB" b="0" i="0" dirty="0">
                <a:solidFill>
                  <a:srgbClr val="0D0D0D"/>
                </a:solidFill>
                <a:effectLst/>
                <a:highlight>
                  <a:srgbClr val="FFFFFF"/>
                </a:highlight>
                <a:latin typeface="Söhne"/>
              </a:rPr>
              <a:t>: The aim of the project is clearly stated as forecasting musical genres effectively and accurately using machine learning techniques. And the benefits of such approaches in improving music recommendation systems and supporting musicians and distributors.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D0D0D"/>
                </a:solidFill>
                <a:effectLst/>
                <a:highlight>
                  <a:srgbClr val="FFFFFF"/>
                </a:highlight>
                <a:latin typeface="Söhne"/>
              </a:rPr>
              <a:t>Approach and Methodology</a:t>
            </a:r>
            <a:r>
              <a:rPr lang="en-GB" b="0" i="0" dirty="0">
                <a:solidFill>
                  <a:srgbClr val="0D0D0D"/>
                </a:solidFill>
                <a:effectLst/>
                <a:highlight>
                  <a:srgbClr val="FFFFFF"/>
                </a:highlight>
                <a:latin typeface="Söhne"/>
              </a:rPr>
              <a:t>: You outline the methods used in the project, including data preprocessing, model selection, and feature extraction. The focus is on presenting a thorough investigation of the machine learning-based method for genre prediction in music.</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D0D0D"/>
                </a:solidFill>
                <a:effectLst/>
                <a:highlight>
                  <a:srgbClr val="FFFFFF"/>
                </a:highlight>
                <a:latin typeface="Söhne"/>
              </a:rPr>
              <a:t>Significance and Future Directions</a:t>
            </a:r>
            <a:r>
              <a:rPr lang="en-GB" b="0" i="0" dirty="0">
                <a:solidFill>
                  <a:srgbClr val="0D0D0D"/>
                </a:solidFill>
                <a:effectLst/>
                <a:highlight>
                  <a:srgbClr val="FFFFFF"/>
                </a:highlight>
                <a:latin typeface="Söhne"/>
              </a:rPr>
              <a:t>: The ultimate goal of the project is described as contributing to research on music analysis and machine learning beyond genre classification.  aim to improve music recommendation algorithms and further understand the relationships between audio characteristics and genre classifications.</a:t>
            </a:r>
          </a:p>
          <a:p>
            <a:endParaRPr lang="en-GB" dirty="0"/>
          </a:p>
        </p:txBody>
      </p:sp>
      <p:sp>
        <p:nvSpPr>
          <p:cNvPr id="4" name="Slide Number Placeholder 3"/>
          <p:cNvSpPr>
            <a:spLocks noGrp="1"/>
          </p:cNvSpPr>
          <p:nvPr>
            <p:ph type="sldNum" sz="quarter" idx="5"/>
          </p:nvPr>
        </p:nvSpPr>
        <p:spPr/>
        <p:txBody>
          <a:bodyPr/>
          <a:lstStyle/>
          <a:p>
            <a:fld id="{9032C68D-26C3-4518-A3EB-48DF98CEB6C0}" type="slidenum">
              <a:rPr lang="en-GB" smtClean="0"/>
              <a:pPr/>
              <a:t>3</a:t>
            </a:fld>
            <a:endParaRPr lang="en-GB"/>
          </a:p>
        </p:txBody>
      </p:sp>
    </p:spTree>
    <p:extLst>
      <p:ext uri="{BB962C8B-B14F-4D97-AF65-F5344CB8AC3E}">
        <p14:creationId xmlns:p14="http://schemas.microsoft.com/office/powerpoint/2010/main" val="3707550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1" i="0" dirty="0">
                <a:solidFill>
                  <a:srgbClr val="0D0D0D"/>
                </a:solidFill>
                <a:effectLst/>
                <a:highlight>
                  <a:srgbClr val="FFFFFF"/>
                </a:highlight>
                <a:latin typeface="Söhne"/>
              </a:rPr>
              <a:t>Objective</a:t>
            </a:r>
            <a:r>
              <a:rPr lang="en-GB" b="0" i="0" dirty="0">
                <a:solidFill>
                  <a:srgbClr val="0D0D0D"/>
                </a:solidFill>
                <a:effectLst/>
                <a:highlight>
                  <a:srgbClr val="FFFFFF"/>
                </a:highlight>
                <a:latin typeface="Söhne"/>
              </a:rPr>
              <a:t>: Automatically classify music into genres to aid in music data retrieval and organization.</a:t>
            </a:r>
          </a:p>
          <a:p>
            <a:pPr algn="l">
              <a:buFont typeface="Arial" panose="020B0604020202020204" pitchFamily="34" charset="0"/>
              <a:buChar char="•"/>
            </a:pPr>
            <a:r>
              <a:rPr lang="en-GB" b="1" i="0" dirty="0">
                <a:solidFill>
                  <a:srgbClr val="0D0D0D"/>
                </a:solidFill>
                <a:effectLst/>
                <a:highlight>
                  <a:srgbClr val="FFFFFF"/>
                </a:highlight>
                <a:latin typeface="Söhne"/>
              </a:rPr>
              <a:t>Manual Formatting</a:t>
            </a:r>
            <a:r>
              <a:rPr lang="en-GB" b="0" i="0" dirty="0">
                <a:solidFill>
                  <a:srgbClr val="0D0D0D"/>
                </a:solidFill>
                <a:effectLst/>
                <a:highlight>
                  <a:srgbClr val="FFFFFF"/>
                </a:highlight>
                <a:latin typeface="Söhne"/>
              </a:rPr>
              <a:t>: With the increasing number of digital music libraries, manually organizing audio files is time-consuming and inefficient.</a:t>
            </a:r>
          </a:p>
          <a:p>
            <a:pPr algn="l">
              <a:buFont typeface="Arial" panose="020B0604020202020204" pitchFamily="34" charset="0"/>
              <a:buChar char="•"/>
            </a:pPr>
            <a:r>
              <a:rPr lang="en-GB" b="1" i="0" dirty="0">
                <a:solidFill>
                  <a:srgbClr val="0D0D0D"/>
                </a:solidFill>
                <a:effectLst/>
                <a:highlight>
                  <a:srgbClr val="FFFFFF"/>
                </a:highlight>
                <a:latin typeface="Söhne"/>
              </a:rPr>
              <a:t>Need for Automation</a:t>
            </a:r>
            <a:r>
              <a:rPr lang="en-GB" b="0" i="0" dirty="0">
                <a:solidFill>
                  <a:srgbClr val="0D0D0D"/>
                </a:solidFill>
                <a:effectLst/>
                <a:highlight>
                  <a:srgbClr val="FFFFFF"/>
                </a:highlight>
                <a:latin typeface="Söhne"/>
              </a:rPr>
              <a:t>: There is a growing need for automatic classification systems to help users discover and organize music content efficiently.</a:t>
            </a:r>
          </a:p>
          <a:p>
            <a:pPr algn="l">
              <a:buFont typeface="Arial" panose="020B0604020202020204" pitchFamily="34" charset="0"/>
              <a:buChar char="•"/>
            </a:pPr>
            <a:r>
              <a:rPr lang="en-GB" b="1" i="0" dirty="0">
                <a:solidFill>
                  <a:srgbClr val="0D0D0D"/>
                </a:solidFill>
                <a:effectLst/>
                <a:highlight>
                  <a:srgbClr val="FFFFFF"/>
                </a:highlight>
                <a:latin typeface="Söhne"/>
              </a:rPr>
              <a:t>Nature of Genre Boundaries: </a:t>
            </a:r>
            <a:r>
              <a:rPr lang="en-GB" b="0" i="0" dirty="0">
                <a:solidFill>
                  <a:srgbClr val="0D0D0D"/>
                </a:solidFill>
                <a:effectLst/>
                <a:highlight>
                  <a:srgbClr val="FFFFFF"/>
                </a:highlight>
                <a:latin typeface="Söhne"/>
              </a:rPr>
              <a:t>Genre definitions can be subjective and fluid, making classification challenging.</a:t>
            </a:r>
          </a:p>
          <a:p>
            <a:pPr algn="l">
              <a:buFont typeface="Arial" panose="020B0604020202020204" pitchFamily="34" charset="0"/>
              <a:buChar char="•"/>
            </a:pPr>
            <a:r>
              <a:rPr lang="en-GB" b="1" i="0" dirty="0">
                <a:solidFill>
                  <a:srgbClr val="0D0D0D"/>
                </a:solidFill>
                <a:effectLst/>
                <a:highlight>
                  <a:srgbClr val="FFFFFF"/>
                </a:highlight>
                <a:latin typeface="Söhne"/>
              </a:rPr>
              <a:t>Diversity and Evolution of Music: </a:t>
            </a:r>
            <a:r>
              <a:rPr lang="en-GB" b="0" i="0" dirty="0">
                <a:solidFill>
                  <a:srgbClr val="0D0D0D"/>
                </a:solidFill>
                <a:effectLst/>
                <a:highlight>
                  <a:srgbClr val="FFFFFF"/>
                </a:highlight>
                <a:latin typeface="Söhne"/>
              </a:rPr>
              <a:t>Music characteristics vary widely across genres and evolve over time.</a:t>
            </a:r>
          </a:p>
          <a:p>
            <a:pPr algn="l">
              <a:buFont typeface="Arial" panose="020B0604020202020204" pitchFamily="34" charset="0"/>
              <a:buChar char="•"/>
            </a:pPr>
            <a:r>
              <a:rPr lang="en-GB" b="1" i="0" dirty="0">
                <a:solidFill>
                  <a:srgbClr val="0D0D0D"/>
                </a:solidFill>
                <a:effectLst/>
                <a:highlight>
                  <a:srgbClr val="FFFFFF"/>
                </a:highlight>
                <a:latin typeface="Söhne"/>
              </a:rPr>
              <a:t>Ambiguity and Overlap</a:t>
            </a:r>
            <a:r>
              <a:rPr lang="en-GB" b="0" i="0" dirty="0">
                <a:solidFill>
                  <a:srgbClr val="0D0D0D"/>
                </a:solidFill>
                <a:effectLst/>
                <a:highlight>
                  <a:srgbClr val="FFFFFF"/>
                </a:highlight>
                <a:latin typeface="Söhne"/>
              </a:rPr>
              <a:t>: Some songs may belong to multiple genres, leading to ambiguity in classification.</a:t>
            </a:r>
          </a:p>
          <a:p>
            <a:pPr algn="l">
              <a:buFont typeface="Arial" panose="020B0604020202020204" pitchFamily="34" charset="0"/>
              <a:buChar char="•"/>
            </a:pPr>
            <a:r>
              <a:rPr lang="en-GB" b="1" i="0" dirty="0">
                <a:solidFill>
                  <a:srgbClr val="0D0D0D"/>
                </a:solidFill>
                <a:effectLst/>
                <a:highlight>
                  <a:srgbClr val="FFFFFF"/>
                </a:highlight>
                <a:latin typeface="Söhne"/>
              </a:rPr>
              <a:t>Lack of Data and Uncertainty: </a:t>
            </a:r>
            <a:r>
              <a:rPr lang="en-GB" b="0" i="0" dirty="0">
                <a:solidFill>
                  <a:srgbClr val="0D0D0D"/>
                </a:solidFill>
                <a:effectLst/>
                <a:highlight>
                  <a:srgbClr val="FFFFFF"/>
                </a:highlight>
                <a:latin typeface="Söhne"/>
              </a:rPr>
              <a:t>Limited availability of </a:t>
            </a:r>
            <a:r>
              <a:rPr lang="en-GB" b="0" i="0" dirty="0" err="1">
                <a:solidFill>
                  <a:srgbClr val="0D0D0D"/>
                </a:solidFill>
                <a:effectLst/>
                <a:highlight>
                  <a:srgbClr val="FFFFFF"/>
                </a:highlight>
                <a:latin typeface="Söhne"/>
              </a:rPr>
              <a:t>labeled</a:t>
            </a:r>
            <a:r>
              <a:rPr lang="en-GB" b="0" i="0" dirty="0">
                <a:solidFill>
                  <a:srgbClr val="0D0D0D"/>
                </a:solidFill>
                <a:effectLst/>
                <a:highlight>
                  <a:srgbClr val="FFFFFF"/>
                </a:highlight>
                <a:latin typeface="Söhne"/>
              </a:rPr>
              <a:t> data and uncertainty in class labels pose challenges for model training.</a:t>
            </a:r>
          </a:p>
          <a:p>
            <a:pPr algn="l">
              <a:buFont typeface="Arial" panose="020B0604020202020204" pitchFamily="34" charset="0"/>
              <a:buChar char="•"/>
            </a:pPr>
            <a:r>
              <a:rPr lang="en-GB" b="1" i="0" dirty="0">
                <a:solidFill>
                  <a:srgbClr val="0D0D0D"/>
                </a:solidFill>
                <a:effectLst/>
                <a:highlight>
                  <a:srgbClr val="FFFFFF"/>
                </a:highlight>
                <a:latin typeface="Söhne"/>
              </a:rPr>
              <a:t>Interpretability of Models: </a:t>
            </a:r>
            <a:r>
              <a:rPr lang="en-GB" b="0" i="0" dirty="0">
                <a:solidFill>
                  <a:srgbClr val="0D0D0D"/>
                </a:solidFill>
                <a:effectLst/>
                <a:highlight>
                  <a:srgbClr val="FFFFFF"/>
                </a:highlight>
                <a:latin typeface="Söhne"/>
              </a:rPr>
              <a:t>Machine learning models may be complex and difficult to interpret, hindering the development of effective prediction models.</a:t>
            </a:r>
          </a:p>
          <a:p>
            <a:pPr algn="l">
              <a:buFont typeface="Arial" panose="020B0604020202020204" pitchFamily="34" charset="0"/>
              <a:buChar char="•"/>
            </a:pPr>
            <a:r>
              <a:rPr lang="en-GB" b="1" i="0" dirty="0">
                <a:solidFill>
                  <a:srgbClr val="0D0D0D"/>
                </a:solidFill>
                <a:effectLst/>
                <a:highlight>
                  <a:srgbClr val="FFFFFF"/>
                </a:highlight>
                <a:latin typeface="Söhne"/>
              </a:rPr>
              <a:t>Importance</a:t>
            </a:r>
            <a:r>
              <a:rPr lang="en-GB" b="0" i="0" dirty="0">
                <a:solidFill>
                  <a:srgbClr val="0D0D0D"/>
                </a:solidFill>
                <a:effectLst/>
                <a:highlight>
                  <a:srgbClr val="FFFFFF"/>
                </a:highlight>
                <a:latin typeface="Söhne"/>
              </a:rPr>
              <a:t>: Overcoming these challenges is crucial for advancing the state-of-the-art in music genre prediction and enhancing the accuracy, reliability, and usability of classification systems.</a:t>
            </a:r>
          </a:p>
          <a:p>
            <a:br>
              <a:rPr lang="en-GB" dirty="0"/>
            </a:br>
            <a:endParaRPr lang="en-GB" dirty="0"/>
          </a:p>
        </p:txBody>
      </p:sp>
      <p:sp>
        <p:nvSpPr>
          <p:cNvPr id="4" name="Slide Number Placeholder 3"/>
          <p:cNvSpPr>
            <a:spLocks noGrp="1"/>
          </p:cNvSpPr>
          <p:nvPr>
            <p:ph type="sldNum" sz="quarter" idx="5"/>
          </p:nvPr>
        </p:nvSpPr>
        <p:spPr/>
        <p:txBody>
          <a:bodyPr/>
          <a:lstStyle/>
          <a:p>
            <a:fld id="{9032C68D-26C3-4518-A3EB-48DF98CEB6C0}" type="slidenum">
              <a:rPr lang="en-GB" smtClean="0"/>
              <a:pPr/>
              <a:t>4</a:t>
            </a:fld>
            <a:endParaRPr lang="en-GB"/>
          </a:p>
        </p:txBody>
      </p:sp>
    </p:spTree>
    <p:extLst>
      <p:ext uri="{BB962C8B-B14F-4D97-AF65-F5344CB8AC3E}">
        <p14:creationId xmlns:p14="http://schemas.microsoft.com/office/powerpoint/2010/main" val="415397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1" i="0" dirty="0">
                <a:solidFill>
                  <a:srgbClr val="0D0D0D"/>
                </a:solidFill>
                <a:effectLst/>
                <a:highlight>
                  <a:srgbClr val="FFFFFF"/>
                </a:highlight>
                <a:latin typeface="Söhne"/>
              </a:rPr>
              <a:t>Dataset Source:</a:t>
            </a:r>
            <a:endParaRPr lang="en-GB"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GB" b="0" i="0" dirty="0">
                <a:solidFill>
                  <a:srgbClr val="0D0D0D"/>
                </a:solidFill>
                <a:effectLst/>
                <a:highlight>
                  <a:srgbClr val="FFFFFF"/>
                </a:highlight>
                <a:latin typeface="Söhne"/>
              </a:rPr>
              <a:t>The dataset used for this project is available on Kaggle.</a:t>
            </a:r>
          </a:p>
          <a:p>
            <a:pPr marL="742950" lvl="1" indent="-285750" algn="l">
              <a:buFont typeface="Arial" panose="020B0604020202020204" pitchFamily="34" charset="0"/>
              <a:buChar char="•"/>
            </a:pPr>
            <a:r>
              <a:rPr lang="en-GB" b="0" i="0" dirty="0">
                <a:solidFill>
                  <a:srgbClr val="0D0D0D"/>
                </a:solidFill>
                <a:effectLst/>
                <a:highlight>
                  <a:srgbClr val="FFFFFF"/>
                </a:highlight>
                <a:latin typeface="Söhne"/>
              </a:rPr>
              <a:t>It comprises audio excerpts from various music genres, each lasting approximately 30 seconds.</a:t>
            </a:r>
          </a:p>
          <a:p>
            <a:pPr algn="l">
              <a:buFont typeface="Arial" panose="020B0604020202020204" pitchFamily="34" charset="0"/>
              <a:buChar char="•"/>
            </a:pPr>
            <a:r>
              <a:rPr lang="en-GB" b="1" i="0" dirty="0">
                <a:solidFill>
                  <a:srgbClr val="0D0D0D"/>
                </a:solidFill>
                <a:effectLst/>
                <a:highlight>
                  <a:srgbClr val="FFFFFF"/>
                </a:highlight>
                <a:latin typeface="Söhne"/>
              </a:rPr>
              <a:t>Content:</a:t>
            </a:r>
            <a:endParaRPr lang="en-GB"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GB" b="0" i="0" dirty="0">
                <a:solidFill>
                  <a:srgbClr val="0D0D0D"/>
                </a:solidFill>
                <a:effectLst/>
                <a:highlight>
                  <a:srgbClr val="FFFFFF"/>
                </a:highlight>
                <a:latin typeface="Söhne"/>
              </a:rPr>
              <a:t>The dataset consists of 1,000 audio tracks, each 30 seconds long.</a:t>
            </a:r>
          </a:p>
          <a:p>
            <a:pPr marL="742950" lvl="1" indent="-285750" algn="l">
              <a:buFont typeface="Arial" panose="020B0604020202020204" pitchFamily="34" charset="0"/>
              <a:buChar char="•"/>
            </a:pPr>
            <a:r>
              <a:rPr lang="en-GB" b="0" i="0" dirty="0">
                <a:solidFill>
                  <a:srgbClr val="0D0D0D"/>
                </a:solidFill>
                <a:effectLst/>
                <a:highlight>
                  <a:srgbClr val="FFFFFF"/>
                </a:highlight>
                <a:latin typeface="Söhne"/>
              </a:rPr>
              <a:t>Each audio track belongs to one of ten music genres: blues, classical, country, disco, </a:t>
            </a:r>
            <a:r>
              <a:rPr lang="en-GB" b="0" i="0" dirty="0" err="1">
                <a:solidFill>
                  <a:srgbClr val="0D0D0D"/>
                </a:solidFill>
                <a:effectLst/>
                <a:highlight>
                  <a:srgbClr val="FFFFFF"/>
                </a:highlight>
                <a:latin typeface="Söhne"/>
              </a:rPr>
              <a:t>hiphop</a:t>
            </a:r>
            <a:r>
              <a:rPr lang="en-GB" b="0" i="0" dirty="0">
                <a:solidFill>
                  <a:srgbClr val="0D0D0D"/>
                </a:solidFill>
                <a:effectLst/>
                <a:highlight>
                  <a:srgbClr val="FFFFFF"/>
                </a:highlight>
                <a:latin typeface="Söhne"/>
              </a:rPr>
              <a:t>, jazz, metal, pop, reggae, and rock.</a:t>
            </a:r>
          </a:p>
          <a:p>
            <a:pPr algn="l">
              <a:buFont typeface="Arial" panose="020B0604020202020204" pitchFamily="34" charset="0"/>
              <a:buChar char="•"/>
            </a:pPr>
            <a:r>
              <a:rPr lang="en-GB" b="1" i="0" dirty="0">
                <a:solidFill>
                  <a:srgbClr val="0D0D0D"/>
                </a:solidFill>
                <a:effectLst/>
                <a:highlight>
                  <a:srgbClr val="FFFFFF"/>
                </a:highlight>
                <a:latin typeface="Söhne"/>
              </a:rPr>
              <a:t>Data Format:</a:t>
            </a:r>
            <a:endParaRPr lang="en-GB"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GB" b="0" i="0" dirty="0">
                <a:solidFill>
                  <a:srgbClr val="0D0D0D"/>
                </a:solidFill>
                <a:effectLst/>
                <a:highlight>
                  <a:srgbClr val="FFFFFF"/>
                </a:highlight>
                <a:latin typeface="Söhne"/>
              </a:rPr>
              <a:t>The dataset is provided in a structured format, typically as a CSV (Comma Separated Values) file.</a:t>
            </a:r>
          </a:p>
          <a:p>
            <a:pPr marL="742950" lvl="1" indent="-285750" algn="l">
              <a:buFont typeface="Arial" panose="020B0604020202020204" pitchFamily="34" charset="0"/>
              <a:buChar char="•"/>
            </a:pPr>
            <a:r>
              <a:rPr lang="en-GB" b="0" i="0" dirty="0">
                <a:solidFill>
                  <a:srgbClr val="0D0D0D"/>
                </a:solidFill>
                <a:effectLst/>
                <a:highlight>
                  <a:srgbClr val="FFFFFF"/>
                </a:highlight>
                <a:latin typeface="Söhne"/>
              </a:rPr>
              <a:t>Each row represents an audio excerpt, with columns containing the extracted features and the corresponding genre label.</a:t>
            </a:r>
          </a:p>
          <a:p>
            <a:pPr algn="l">
              <a:buFont typeface="Arial" panose="020B0604020202020204" pitchFamily="34" charset="0"/>
              <a:buChar char="•"/>
            </a:pPr>
            <a:r>
              <a:rPr lang="en-GB" b="1" i="0" dirty="0">
                <a:solidFill>
                  <a:srgbClr val="0D0D0D"/>
                </a:solidFill>
                <a:effectLst/>
                <a:highlight>
                  <a:srgbClr val="FFFFFF"/>
                </a:highlight>
                <a:latin typeface="Söhne"/>
              </a:rPr>
              <a:t>Data Description:</a:t>
            </a:r>
            <a:endParaRPr lang="en-GB"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GB" b="0" i="0" dirty="0">
                <a:solidFill>
                  <a:srgbClr val="0D0D0D"/>
                </a:solidFill>
                <a:effectLst/>
                <a:highlight>
                  <a:srgbClr val="FFFFFF"/>
                </a:highlight>
                <a:latin typeface="Söhne"/>
              </a:rPr>
              <a:t>Each audio excerpt is represented by a set of features extracted from the audio signal, including spectral, temporal, and perceptual features.</a:t>
            </a:r>
          </a:p>
          <a:p>
            <a:pPr algn="l">
              <a:buFont typeface="Arial" panose="020B0604020202020204" pitchFamily="34" charset="0"/>
              <a:buChar char="•"/>
            </a:pPr>
            <a:r>
              <a:rPr lang="en-GB" b="1" i="0" dirty="0">
                <a:solidFill>
                  <a:srgbClr val="0D0D0D"/>
                </a:solidFill>
                <a:effectLst/>
                <a:highlight>
                  <a:srgbClr val="FFFFFF"/>
                </a:highlight>
                <a:latin typeface="Söhne"/>
              </a:rPr>
              <a:t>Challenges:</a:t>
            </a:r>
            <a:endParaRPr lang="en-GB"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GB" b="0" i="0" dirty="0">
                <a:solidFill>
                  <a:srgbClr val="0D0D0D"/>
                </a:solidFill>
                <a:effectLst/>
                <a:highlight>
                  <a:srgbClr val="FFFFFF"/>
                </a:highlight>
                <a:latin typeface="Söhne"/>
              </a:rPr>
              <a:t>Challenges in the dataset include class imbalance, variability in audio characteristics within genres, and potential noise or inconsistencies in feature extraction.</a:t>
            </a:r>
          </a:p>
          <a:p>
            <a:pPr marL="742950" lvl="1" indent="-285750" algn="l">
              <a:buFont typeface="Arial" panose="020B0604020202020204" pitchFamily="34" charset="0"/>
              <a:buChar char="•"/>
            </a:pPr>
            <a:r>
              <a:rPr lang="en-GB" b="0" i="0" dirty="0">
                <a:solidFill>
                  <a:srgbClr val="0D0D0D"/>
                </a:solidFill>
                <a:effectLst/>
                <a:highlight>
                  <a:srgbClr val="FFFFFF"/>
                </a:highlight>
                <a:latin typeface="Söhne"/>
              </a:rPr>
              <a:t>Addressing these challenges required careful preprocessing and model tuning to ensure accurate genre prediction.</a:t>
            </a:r>
          </a:p>
          <a:p>
            <a:pPr algn="l">
              <a:buFont typeface="Arial" panose="020B0604020202020204" pitchFamily="34" charset="0"/>
              <a:buChar char="•"/>
            </a:pPr>
            <a:r>
              <a:rPr lang="en-GB" b="1" i="0" dirty="0">
                <a:solidFill>
                  <a:srgbClr val="0D0D0D"/>
                </a:solidFill>
                <a:effectLst/>
                <a:highlight>
                  <a:srgbClr val="FFFFFF"/>
                </a:highlight>
                <a:latin typeface="Söhne"/>
              </a:rPr>
              <a:t>Significance:</a:t>
            </a:r>
            <a:endParaRPr lang="en-GB"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GB" b="0" i="0" dirty="0">
                <a:solidFill>
                  <a:srgbClr val="0D0D0D"/>
                </a:solidFill>
                <a:effectLst/>
                <a:highlight>
                  <a:srgbClr val="FFFFFF"/>
                </a:highlight>
                <a:latin typeface="Söhne"/>
              </a:rPr>
              <a:t>The dataset serves as a valuable resource for training and evaluating machine learning models for music genre prediction.</a:t>
            </a:r>
          </a:p>
          <a:p>
            <a:pPr marL="742950" lvl="1" indent="-285750" algn="l">
              <a:buFont typeface="Arial" panose="020B0604020202020204" pitchFamily="34" charset="0"/>
              <a:buChar char="•"/>
            </a:pPr>
            <a:r>
              <a:rPr lang="en-GB" b="0" i="0" dirty="0">
                <a:solidFill>
                  <a:srgbClr val="0D0D0D"/>
                </a:solidFill>
                <a:effectLst/>
                <a:highlight>
                  <a:srgbClr val="FFFFFF"/>
                </a:highlight>
                <a:latin typeface="Söhne"/>
              </a:rPr>
              <a:t>By utilizing this dataset, we aim to develop robust models capable of accurately categorizing music into different genres, thereby enhancing music recommendation and discovery systems.</a:t>
            </a:r>
          </a:p>
          <a:p>
            <a:endParaRPr lang="en-GB" dirty="0"/>
          </a:p>
        </p:txBody>
      </p:sp>
      <p:sp>
        <p:nvSpPr>
          <p:cNvPr id="4" name="Slide Number Placeholder 3"/>
          <p:cNvSpPr>
            <a:spLocks noGrp="1"/>
          </p:cNvSpPr>
          <p:nvPr>
            <p:ph type="sldNum" sz="quarter" idx="5"/>
          </p:nvPr>
        </p:nvSpPr>
        <p:spPr/>
        <p:txBody>
          <a:bodyPr/>
          <a:lstStyle/>
          <a:p>
            <a:fld id="{9032C68D-26C3-4518-A3EB-48DF98CEB6C0}" type="slidenum">
              <a:rPr lang="en-GB" smtClean="0"/>
              <a:pPr/>
              <a:t>5</a:t>
            </a:fld>
            <a:endParaRPr lang="en-GB"/>
          </a:p>
        </p:txBody>
      </p:sp>
    </p:spTree>
    <p:extLst>
      <p:ext uri="{BB962C8B-B14F-4D97-AF65-F5344CB8AC3E}">
        <p14:creationId xmlns:p14="http://schemas.microsoft.com/office/powerpoint/2010/main" val="2554085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solidFill>
                  <a:srgbClr val="0D0D0D"/>
                </a:solidFill>
                <a:effectLst/>
                <a:highlight>
                  <a:srgbClr val="FFFFFF"/>
                </a:highlight>
                <a:latin typeface="Söhne"/>
              </a:rPr>
              <a:t>Purpose</a:t>
            </a:r>
            <a:r>
              <a:rPr lang="en-GB" b="0" i="0" dirty="0">
                <a:solidFill>
                  <a:srgbClr val="0D0D0D"/>
                </a:solidFill>
                <a:effectLst/>
                <a:highlight>
                  <a:srgbClr val="FFFFFF"/>
                </a:highlight>
                <a:latin typeface="Söhne"/>
              </a:rPr>
              <a:t>:</a:t>
            </a:r>
          </a:p>
          <a:p>
            <a:pPr algn="l">
              <a:buFont typeface="Arial" panose="020B0604020202020204" pitchFamily="34" charset="0"/>
              <a:buChar char="•"/>
            </a:pPr>
            <a:r>
              <a:rPr lang="en-GB" b="0" i="0" dirty="0">
                <a:solidFill>
                  <a:srgbClr val="0D0D0D"/>
                </a:solidFill>
                <a:effectLst/>
                <a:highlight>
                  <a:srgbClr val="FFFFFF"/>
                </a:highlight>
                <a:latin typeface="Söhne"/>
              </a:rPr>
              <a:t>Ensure compatibility of data format for machine learning algorithms.</a:t>
            </a:r>
          </a:p>
          <a:p>
            <a:pPr algn="l">
              <a:buFont typeface="Arial" panose="020B0604020202020204" pitchFamily="34" charset="0"/>
              <a:buChar char="•"/>
            </a:pPr>
            <a:r>
              <a:rPr lang="en-GB" b="0" i="0" dirty="0">
                <a:solidFill>
                  <a:srgbClr val="0D0D0D"/>
                </a:solidFill>
                <a:effectLst/>
                <a:highlight>
                  <a:srgbClr val="FFFFFF"/>
                </a:highlight>
                <a:latin typeface="Söhne"/>
              </a:rPr>
              <a:t>Maintain consistency and fairness in model evaluation.</a:t>
            </a:r>
          </a:p>
          <a:p>
            <a:pPr algn="l">
              <a:buFont typeface="Arial" panose="020B0604020202020204" pitchFamily="34" charset="0"/>
              <a:buChar char="•"/>
            </a:pPr>
            <a:r>
              <a:rPr lang="en-GB" b="0" i="0" dirty="0">
                <a:solidFill>
                  <a:srgbClr val="0D0D0D"/>
                </a:solidFill>
                <a:effectLst/>
                <a:highlight>
                  <a:srgbClr val="FFFFFF"/>
                </a:highlight>
                <a:latin typeface="Söhne"/>
              </a:rPr>
              <a:t>Enhance model performance by reducing the impact of feature scale discrepancies.</a:t>
            </a:r>
          </a:p>
          <a:p>
            <a:pPr algn="l">
              <a:buFont typeface="Arial" panose="020B0604020202020204" pitchFamily="34" charset="0"/>
              <a:buNone/>
            </a:pPr>
            <a:endParaRPr lang="en-GB" b="0" i="0" dirty="0">
              <a:solidFill>
                <a:srgbClr val="0D0D0D"/>
              </a:solidFill>
              <a:effectLst/>
              <a:highlight>
                <a:srgbClr val="FFFFFF"/>
              </a:highlight>
              <a:latin typeface="Söhne"/>
            </a:endParaRPr>
          </a:p>
          <a:p>
            <a:pPr algn="l">
              <a:buFont typeface="+mj-lt"/>
              <a:buAutoNum type="arabicPeriod"/>
            </a:pPr>
            <a:r>
              <a:rPr lang="en-GB" b="1" i="0" dirty="0">
                <a:solidFill>
                  <a:srgbClr val="0D0D0D"/>
                </a:solidFill>
                <a:effectLst/>
                <a:highlight>
                  <a:srgbClr val="FFFFFF"/>
                </a:highlight>
                <a:latin typeface="Söhne"/>
              </a:rPr>
              <a:t>Label Encoding</a:t>
            </a:r>
            <a:r>
              <a:rPr lang="en-GB" b="0" i="0" dirty="0">
                <a:solidFill>
                  <a:srgbClr val="0D0D0D"/>
                </a:solidFill>
                <a:effectLst/>
                <a:highlight>
                  <a:srgbClr val="FFFFFF"/>
                </a:highlight>
                <a:latin typeface="Söhne"/>
              </a:rPr>
              <a:t>:</a:t>
            </a:r>
          </a:p>
          <a:p>
            <a:pPr marL="742950" lvl="1" indent="-285750" algn="l">
              <a:buFont typeface="+mj-lt"/>
              <a:buAutoNum type="arabicPeriod"/>
            </a:pPr>
            <a:r>
              <a:rPr lang="en-GB" b="0" i="0" dirty="0">
                <a:solidFill>
                  <a:srgbClr val="0D0D0D"/>
                </a:solidFill>
                <a:effectLst/>
                <a:highlight>
                  <a:srgbClr val="FFFFFF"/>
                </a:highlight>
                <a:latin typeface="Söhne"/>
              </a:rPr>
              <a:t>Used to convert genre labels into numerical format for model training.</a:t>
            </a:r>
          </a:p>
          <a:p>
            <a:pPr marL="742950" lvl="1" indent="-285750" algn="l">
              <a:buFont typeface="+mj-lt"/>
              <a:buAutoNum type="arabicPeriod"/>
            </a:pPr>
            <a:r>
              <a:rPr lang="en-GB" b="0" i="0" dirty="0">
                <a:solidFill>
                  <a:srgbClr val="0D0D0D"/>
                </a:solidFill>
                <a:effectLst/>
                <a:highlight>
                  <a:srgbClr val="FFFFFF"/>
                </a:highlight>
                <a:latin typeface="Söhne"/>
              </a:rPr>
              <a:t>Applied </a:t>
            </a:r>
            <a:r>
              <a:rPr lang="en-GB" b="0" i="0" dirty="0" err="1">
                <a:solidFill>
                  <a:srgbClr val="0D0D0D"/>
                </a:solidFill>
                <a:effectLst/>
                <a:highlight>
                  <a:srgbClr val="FFFFFF"/>
                </a:highlight>
                <a:latin typeface="Söhne"/>
              </a:rPr>
              <a:t>LabelEncoder</a:t>
            </a:r>
            <a:r>
              <a:rPr lang="en-GB" b="0" i="0" dirty="0">
                <a:solidFill>
                  <a:srgbClr val="0D0D0D"/>
                </a:solidFill>
                <a:effectLst/>
                <a:highlight>
                  <a:srgbClr val="FFFFFF"/>
                </a:highlight>
                <a:latin typeface="Söhne"/>
              </a:rPr>
              <a:t> from scikit-learn to encode genres.</a:t>
            </a:r>
          </a:p>
          <a:p>
            <a:pPr algn="l">
              <a:buFont typeface="+mj-lt"/>
              <a:buAutoNum type="arabicPeriod"/>
            </a:pPr>
            <a:r>
              <a:rPr lang="en-GB" b="1" i="0" dirty="0">
                <a:solidFill>
                  <a:srgbClr val="0D0D0D"/>
                </a:solidFill>
                <a:effectLst/>
                <a:highlight>
                  <a:srgbClr val="FFFFFF"/>
                </a:highlight>
                <a:latin typeface="Söhne"/>
              </a:rPr>
              <a:t>Train-Test Split</a:t>
            </a:r>
            <a:r>
              <a:rPr lang="en-GB" b="0" i="0" dirty="0">
                <a:solidFill>
                  <a:srgbClr val="0D0D0D"/>
                </a:solidFill>
                <a:effectLst/>
                <a:highlight>
                  <a:srgbClr val="FFFFFF"/>
                </a:highlight>
                <a:latin typeface="Söhne"/>
              </a:rPr>
              <a:t>:</a:t>
            </a:r>
          </a:p>
          <a:p>
            <a:pPr marL="742950" lvl="1" indent="-285750" algn="l">
              <a:buFont typeface="+mj-lt"/>
              <a:buAutoNum type="arabicPeriod"/>
            </a:pPr>
            <a:r>
              <a:rPr lang="en-GB" b="0" i="0" dirty="0">
                <a:solidFill>
                  <a:srgbClr val="0D0D0D"/>
                </a:solidFill>
                <a:effectLst/>
                <a:highlight>
                  <a:srgbClr val="FFFFFF"/>
                </a:highlight>
                <a:latin typeface="Söhne"/>
              </a:rPr>
              <a:t>Split the dataset into training and testing sets.</a:t>
            </a:r>
          </a:p>
          <a:p>
            <a:pPr marL="742950" lvl="1" indent="-285750" algn="l">
              <a:buFont typeface="+mj-lt"/>
              <a:buAutoNum type="arabicPeriod"/>
            </a:pPr>
            <a:r>
              <a:rPr lang="en-GB" b="0" i="0" dirty="0">
                <a:solidFill>
                  <a:srgbClr val="0D0D0D"/>
                </a:solidFill>
                <a:effectLst/>
                <a:highlight>
                  <a:srgbClr val="FFFFFF"/>
                </a:highlight>
                <a:latin typeface="Söhne"/>
              </a:rPr>
              <a:t>Utilized 80% of the data </a:t>
            </a:r>
            <a:r>
              <a:rPr lang="en-GB" b="0" i="0" dirty="0" err="1">
                <a:solidFill>
                  <a:srgbClr val="0D0D0D"/>
                </a:solidFill>
                <a:effectLst/>
                <a:highlight>
                  <a:srgbClr val="FFFFFF"/>
                </a:highlight>
                <a:latin typeface="Söhne"/>
              </a:rPr>
              <a:t>forPurpose</a:t>
            </a:r>
            <a:r>
              <a:rPr lang="en-GB" b="0" i="0" dirty="0">
                <a:solidFill>
                  <a:srgbClr val="0D0D0D"/>
                </a:solidFill>
                <a:effectLst/>
                <a:highlight>
                  <a:srgbClr val="FFFFFF"/>
                </a:highlight>
                <a:latin typeface="Söhne"/>
              </a:rPr>
              <a:t> training and 20% for testing.</a:t>
            </a:r>
          </a:p>
          <a:p>
            <a:pPr algn="l">
              <a:buFont typeface="+mj-lt"/>
              <a:buAutoNum type="arabicPeriod"/>
            </a:pPr>
            <a:r>
              <a:rPr lang="en-GB" b="1" i="0" dirty="0">
                <a:solidFill>
                  <a:srgbClr val="0D0D0D"/>
                </a:solidFill>
                <a:effectLst/>
                <a:highlight>
                  <a:srgbClr val="FFFFFF"/>
                </a:highlight>
                <a:latin typeface="Söhne"/>
              </a:rPr>
              <a:t>Feature Scaling</a:t>
            </a:r>
            <a:r>
              <a:rPr lang="en-GB" b="0" i="0" dirty="0">
                <a:solidFill>
                  <a:srgbClr val="0D0D0D"/>
                </a:solidFill>
                <a:effectLst/>
                <a:highlight>
                  <a:srgbClr val="FFFFFF"/>
                </a:highlight>
                <a:latin typeface="Söhne"/>
              </a:rPr>
              <a:t>:</a:t>
            </a:r>
          </a:p>
          <a:p>
            <a:pPr marL="742950" lvl="1" indent="-285750" algn="l">
              <a:buFont typeface="+mj-lt"/>
              <a:buAutoNum type="arabicPeriod"/>
            </a:pPr>
            <a:r>
              <a:rPr lang="en-GB" b="0" i="0" dirty="0">
                <a:solidFill>
                  <a:srgbClr val="0D0D0D"/>
                </a:solidFill>
                <a:effectLst/>
                <a:highlight>
                  <a:srgbClr val="FFFFFF"/>
                </a:highlight>
                <a:latin typeface="Söhne"/>
              </a:rPr>
              <a:t>Performed standardization on the features to ensure uniform scale across variables.</a:t>
            </a:r>
          </a:p>
          <a:p>
            <a:pPr marL="742950" lvl="1" indent="-285750" algn="l">
              <a:buFont typeface="+mj-lt"/>
              <a:buAutoNum type="arabicPeriod"/>
            </a:pPr>
            <a:r>
              <a:rPr lang="en-GB" b="0" i="0" dirty="0">
                <a:solidFill>
                  <a:srgbClr val="0D0D0D"/>
                </a:solidFill>
                <a:effectLst/>
                <a:highlight>
                  <a:srgbClr val="FFFFFF"/>
                </a:highlight>
                <a:latin typeface="Söhne"/>
              </a:rPr>
              <a:t>Used </a:t>
            </a:r>
            <a:r>
              <a:rPr lang="en-GB" b="0" i="0" dirty="0" err="1">
                <a:solidFill>
                  <a:srgbClr val="0D0D0D"/>
                </a:solidFill>
                <a:effectLst/>
                <a:highlight>
                  <a:srgbClr val="FFFFFF"/>
                </a:highlight>
                <a:latin typeface="Söhne"/>
              </a:rPr>
              <a:t>StandardScaler</a:t>
            </a:r>
            <a:r>
              <a:rPr lang="en-GB" b="0" i="0" dirty="0">
                <a:solidFill>
                  <a:srgbClr val="0D0D0D"/>
                </a:solidFill>
                <a:effectLst/>
                <a:highlight>
                  <a:srgbClr val="FFFFFF"/>
                </a:highlight>
                <a:latin typeface="Söhne"/>
              </a:rPr>
              <a:t> from scikit-learn to scale the features.</a:t>
            </a:r>
          </a:p>
          <a:p>
            <a:endParaRPr lang="en-GB" dirty="0"/>
          </a:p>
        </p:txBody>
      </p:sp>
      <p:sp>
        <p:nvSpPr>
          <p:cNvPr id="4" name="Slide Number Placeholder 3"/>
          <p:cNvSpPr>
            <a:spLocks noGrp="1"/>
          </p:cNvSpPr>
          <p:nvPr>
            <p:ph type="sldNum" sz="quarter" idx="5"/>
          </p:nvPr>
        </p:nvSpPr>
        <p:spPr/>
        <p:txBody>
          <a:bodyPr/>
          <a:lstStyle/>
          <a:p>
            <a:fld id="{9032C68D-26C3-4518-A3EB-48DF98CEB6C0}" type="slidenum">
              <a:rPr lang="en-GB" smtClean="0"/>
              <a:pPr/>
              <a:t>6</a:t>
            </a:fld>
            <a:endParaRPr lang="en-GB"/>
          </a:p>
        </p:txBody>
      </p:sp>
    </p:spTree>
    <p:extLst>
      <p:ext uri="{BB962C8B-B14F-4D97-AF65-F5344CB8AC3E}">
        <p14:creationId xmlns:p14="http://schemas.microsoft.com/office/powerpoint/2010/main" val="996610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GB" b="1" i="0" dirty="0">
                <a:solidFill>
                  <a:srgbClr val="0D0D0D"/>
                </a:solidFill>
                <a:effectLst/>
                <a:highlight>
                  <a:srgbClr val="FFFFFF"/>
                </a:highlight>
                <a:latin typeface="Söhne"/>
              </a:rPr>
              <a:t>Support Vector Machine (SVM):</a:t>
            </a:r>
            <a:endParaRPr lang="en-GB" b="0" i="0" dirty="0">
              <a:solidFill>
                <a:srgbClr val="0D0D0D"/>
              </a:solidFill>
              <a:effectLst/>
              <a:highlight>
                <a:srgbClr val="FFFFFF"/>
              </a:highlight>
              <a:latin typeface="Söhne"/>
            </a:endParaRPr>
          </a:p>
          <a:p>
            <a:pPr algn="l">
              <a:buFont typeface="Arial" panose="020B0604020202020204" pitchFamily="34" charset="0"/>
              <a:buChar char="•"/>
            </a:pPr>
            <a:r>
              <a:rPr lang="en-GB" b="0" i="0" dirty="0">
                <a:solidFill>
                  <a:srgbClr val="0D0D0D"/>
                </a:solidFill>
                <a:effectLst/>
                <a:highlight>
                  <a:srgbClr val="FFFFFF"/>
                </a:highlight>
                <a:latin typeface="Söhne"/>
              </a:rPr>
              <a:t>SVM is a powerful supervised learning algorithm used for classification tasks.</a:t>
            </a:r>
          </a:p>
          <a:p>
            <a:pPr algn="l">
              <a:buFont typeface="Arial" panose="020B0604020202020204" pitchFamily="34" charset="0"/>
              <a:buChar char="•"/>
            </a:pPr>
            <a:r>
              <a:rPr lang="en-GB" b="0" i="0" dirty="0">
                <a:solidFill>
                  <a:srgbClr val="0D0D0D"/>
                </a:solidFill>
                <a:effectLst/>
                <a:highlight>
                  <a:srgbClr val="FFFFFF"/>
                </a:highlight>
                <a:latin typeface="Söhne"/>
              </a:rPr>
              <a:t>It aims to find the optimal hyperplane that best separates the data points into different classes.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D0D0D"/>
                </a:solidFill>
                <a:effectLst/>
                <a:highlight>
                  <a:srgbClr val="FFFFFF"/>
                </a:highlight>
                <a:latin typeface="Söhne"/>
              </a:rPr>
              <a:t>While SVM showed strong performance on the training data, its testing accuracy indicates some level of overfitting.</a:t>
            </a:r>
          </a:p>
          <a:p>
            <a:endParaRPr lang="en-GB" dirty="0"/>
          </a:p>
          <a:p>
            <a:r>
              <a:rPr lang="en-GB" b="1" i="0" dirty="0">
                <a:solidFill>
                  <a:srgbClr val="0D0D0D"/>
                </a:solidFill>
                <a:effectLst/>
                <a:highlight>
                  <a:srgbClr val="FFFFFF"/>
                </a:highlight>
                <a:latin typeface="Söhne"/>
              </a:rPr>
              <a:t>Random Forest (RF):</a:t>
            </a:r>
            <a:endParaRPr lang="en-GB" dirty="0"/>
          </a:p>
          <a:p>
            <a:pPr algn="l">
              <a:buFont typeface="Arial" panose="020B0604020202020204" pitchFamily="34" charset="0"/>
              <a:buChar char="•"/>
            </a:pPr>
            <a:r>
              <a:rPr lang="en-GB" b="0" i="0" dirty="0">
                <a:solidFill>
                  <a:srgbClr val="0D0D0D"/>
                </a:solidFill>
                <a:effectLst/>
                <a:highlight>
                  <a:srgbClr val="FFFFFF"/>
                </a:highlight>
                <a:latin typeface="Söhne"/>
              </a:rPr>
              <a:t>RF is an ensemble learning method that constructs multiple decision trees during training and outputs the mode of the classes as the prediction.</a:t>
            </a:r>
          </a:p>
          <a:p>
            <a:pPr algn="l">
              <a:buFont typeface="Arial" panose="020B0604020202020204" pitchFamily="34" charset="0"/>
              <a:buChar char="•"/>
            </a:pPr>
            <a:r>
              <a:rPr lang="en-GB" b="0" i="0" dirty="0">
                <a:solidFill>
                  <a:srgbClr val="0D0D0D"/>
                </a:solidFill>
                <a:effectLst/>
                <a:highlight>
                  <a:srgbClr val="FFFFFF"/>
                </a:highlight>
                <a:latin typeface="Söhne"/>
              </a:rPr>
              <a:t>It's known for its robustness against overfitting and high accuracy.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D0D0D"/>
                </a:solidFill>
                <a:effectLst/>
                <a:highlight>
                  <a:srgbClr val="FFFFFF"/>
                </a:highlight>
                <a:latin typeface="Söhne"/>
              </a:rPr>
              <a:t>Despite the drop in accuracy from training to testing, RF still performed well and demonstrated its effectiveness in classification tasks.</a:t>
            </a:r>
          </a:p>
          <a:p>
            <a:endParaRPr lang="en-GB" dirty="0"/>
          </a:p>
          <a:p>
            <a:pPr algn="l"/>
            <a:r>
              <a:rPr lang="en-GB" b="1" i="0" dirty="0">
                <a:solidFill>
                  <a:srgbClr val="0D0D0D"/>
                </a:solidFill>
                <a:effectLst/>
                <a:highlight>
                  <a:srgbClr val="FFFFFF"/>
                </a:highlight>
                <a:latin typeface="Söhne"/>
              </a:rPr>
              <a:t>Gradient Boosting Machine (GBM):</a:t>
            </a:r>
            <a:endParaRPr lang="en-GB" dirty="0"/>
          </a:p>
          <a:p>
            <a:pPr algn="l">
              <a:buFont typeface="Arial" panose="020B0604020202020204" pitchFamily="34" charset="0"/>
              <a:buChar char="•"/>
            </a:pPr>
            <a:r>
              <a:rPr lang="en-GB" b="0" i="0" dirty="0">
                <a:solidFill>
                  <a:srgbClr val="0D0D0D"/>
                </a:solidFill>
                <a:effectLst/>
                <a:highlight>
                  <a:srgbClr val="FFFFFF"/>
                </a:highlight>
                <a:latin typeface="Söhne"/>
              </a:rPr>
              <a:t>GBM is another ensemble learning technique that builds multiple weak learners sequentially, with each new model correcting errors made by the previous ones.</a:t>
            </a:r>
          </a:p>
          <a:p>
            <a:pPr algn="l">
              <a:buFont typeface="Arial" panose="020B0604020202020204" pitchFamily="34" charset="0"/>
              <a:buChar char="•"/>
            </a:pPr>
            <a:r>
              <a:rPr lang="en-GB" b="0" i="0" dirty="0">
                <a:solidFill>
                  <a:srgbClr val="0D0D0D"/>
                </a:solidFill>
                <a:effectLst/>
                <a:highlight>
                  <a:srgbClr val="FFFFFF"/>
                </a:highlight>
                <a:latin typeface="Söhne"/>
              </a:rPr>
              <a:t>It typically yields high predictive accuracy and is less prone to overfitting.</a:t>
            </a:r>
          </a:p>
          <a:p>
            <a:r>
              <a:rPr lang="en-GB" b="0" i="0" dirty="0">
                <a:solidFill>
                  <a:srgbClr val="0D0D0D"/>
                </a:solidFill>
                <a:effectLst/>
                <a:highlight>
                  <a:srgbClr val="FFFFFF"/>
                </a:highlight>
                <a:latin typeface="Söhne"/>
              </a:rPr>
              <a:t>Like RF, GBM also showed a drop in accuracy from training to testing but still exhibited strong performance</a:t>
            </a:r>
            <a:endParaRPr lang="en-GB" dirty="0"/>
          </a:p>
        </p:txBody>
      </p:sp>
      <p:sp>
        <p:nvSpPr>
          <p:cNvPr id="4" name="Slide Number Placeholder 3"/>
          <p:cNvSpPr>
            <a:spLocks noGrp="1"/>
          </p:cNvSpPr>
          <p:nvPr>
            <p:ph type="sldNum" sz="quarter" idx="5"/>
          </p:nvPr>
        </p:nvSpPr>
        <p:spPr/>
        <p:txBody>
          <a:bodyPr/>
          <a:lstStyle/>
          <a:p>
            <a:fld id="{9032C68D-26C3-4518-A3EB-48DF98CEB6C0}" type="slidenum">
              <a:rPr lang="en-GB" smtClean="0"/>
              <a:pPr/>
              <a:t>7</a:t>
            </a:fld>
            <a:endParaRPr lang="en-GB"/>
          </a:p>
        </p:txBody>
      </p:sp>
    </p:spTree>
    <p:extLst>
      <p:ext uri="{BB962C8B-B14F-4D97-AF65-F5344CB8AC3E}">
        <p14:creationId xmlns:p14="http://schemas.microsoft.com/office/powerpoint/2010/main" val="669730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D0D0D"/>
                </a:solidFill>
                <a:effectLst/>
                <a:highlight>
                  <a:srgbClr val="FFFFFF"/>
                </a:highlight>
                <a:latin typeface="Söhne"/>
              </a:rPr>
              <a:t>Import necessary libraries from sklearn: SVC for SVM model, </a:t>
            </a:r>
            <a:r>
              <a:rPr lang="en-GB" b="0" i="0" dirty="0" err="1">
                <a:solidFill>
                  <a:srgbClr val="0D0D0D"/>
                </a:solidFill>
                <a:effectLst/>
                <a:highlight>
                  <a:srgbClr val="FFFFFF"/>
                </a:highlight>
                <a:latin typeface="Söhne"/>
              </a:rPr>
              <a:t>accuracy_score</a:t>
            </a:r>
            <a:r>
              <a:rPr lang="en-GB" b="0" i="0" dirty="0">
                <a:solidFill>
                  <a:srgbClr val="0D0D0D"/>
                </a:solidFill>
                <a:effectLst/>
                <a:highlight>
                  <a:srgbClr val="FFFFFF"/>
                </a:highlight>
                <a:latin typeface="Söhne"/>
              </a:rPr>
              <a:t> for evaluating model accuracy.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D0D0D"/>
              </a:solidFill>
              <a:effectLst/>
              <a:highlight>
                <a:srgbClr val="FFFFFF"/>
              </a:highlight>
              <a:latin typeface="Söhne"/>
            </a:endParaRPr>
          </a:p>
          <a:p>
            <a:pPr algn="l">
              <a:buFont typeface="Arial" panose="020B0604020202020204" pitchFamily="34" charset="0"/>
              <a:buNone/>
            </a:pPr>
            <a:r>
              <a:rPr lang="en-GB" b="0" i="0" dirty="0">
                <a:solidFill>
                  <a:srgbClr val="0D0D0D"/>
                </a:solidFill>
                <a:effectLst/>
                <a:highlight>
                  <a:srgbClr val="FFFFFF"/>
                </a:highlight>
                <a:latin typeface="Söhne"/>
              </a:rPr>
              <a:t>Create an SVM model object </a:t>
            </a:r>
            <a:r>
              <a:rPr lang="en-GB" b="0" i="0" dirty="0" err="1">
                <a:solidFill>
                  <a:srgbClr val="0D0D0D"/>
                </a:solidFill>
                <a:effectLst/>
                <a:highlight>
                  <a:srgbClr val="FFFFFF"/>
                </a:highlight>
                <a:latin typeface="Söhne"/>
              </a:rPr>
              <a:t>svm_model</a:t>
            </a:r>
            <a:r>
              <a:rPr lang="en-GB" b="0" i="0" dirty="0">
                <a:solidFill>
                  <a:srgbClr val="0D0D0D"/>
                </a:solidFill>
                <a:effectLst/>
                <a:highlight>
                  <a:srgbClr val="FFFFFF"/>
                </a:highlight>
                <a:latin typeface="Söhne"/>
              </a:rPr>
              <a:t> with a linear kernel and set </a:t>
            </a:r>
            <a:r>
              <a:rPr lang="en-GB" b="0" i="0" dirty="0" err="1">
                <a:solidFill>
                  <a:srgbClr val="0D0D0D"/>
                </a:solidFill>
                <a:effectLst/>
                <a:highlight>
                  <a:srgbClr val="FFFFFF"/>
                </a:highlight>
                <a:latin typeface="Söhne"/>
              </a:rPr>
              <a:t>random_state</a:t>
            </a:r>
            <a:r>
              <a:rPr lang="en-GB" b="0" i="0" dirty="0">
                <a:solidFill>
                  <a:srgbClr val="0D0D0D"/>
                </a:solidFill>
                <a:effectLst/>
                <a:highlight>
                  <a:srgbClr val="FFFFFF"/>
                </a:highlight>
                <a:latin typeface="Söhne"/>
              </a:rPr>
              <a:t> to 42 for reproducibility.</a:t>
            </a:r>
          </a:p>
          <a:p>
            <a:pPr algn="l">
              <a:buFont typeface="Arial" panose="020B0604020202020204" pitchFamily="34" charset="0"/>
              <a:buNone/>
            </a:pPr>
            <a:r>
              <a:rPr lang="en-GB" b="0" i="0" dirty="0">
                <a:solidFill>
                  <a:srgbClr val="0D0D0D"/>
                </a:solidFill>
                <a:effectLst/>
                <a:highlight>
                  <a:srgbClr val="FFFFFF"/>
                </a:highlight>
                <a:latin typeface="Söhne"/>
              </a:rPr>
              <a:t>Train the SVM model using the training data </a:t>
            </a:r>
            <a:r>
              <a:rPr lang="en-GB" b="0" i="0" dirty="0" err="1">
                <a:solidFill>
                  <a:srgbClr val="0D0D0D"/>
                </a:solidFill>
                <a:effectLst/>
                <a:highlight>
                  <a:srgbClr val="FFFFFF"/>
                </a:highlight>
                <a:latin typeface="Söhne"/>
              </a:rPr>
              <a:t>X_train_scaled</a:t>
            </a:r>
            <a:r>
              <a:rPr lang="en-GB" b="0" i="0" dirty="0">
                <a:solidFill>
                  <a:srgbClr val="0D0D0D"/>
                </a:solidFill>
                <a:effectLst/>
                <a:highlight>
                  <a:srgbClr val="FFFFFF"/>
                </a:highlight>
                <a:latin typeface="Söhne"/>
              </a:rPr>
              <a:t> and corresponding labels </a:t>
            </a:r>
            <a:r>
              <a:rPr lang="en-GB" b="0" i="0" dirty="0" err="1">
                <a:solidFill>
                  <a:srgbClr val="0D0D0D"/>
                </a:solidFill>
                <a:effectLst/>
                <a:highlight>
                  <a:srgbClr val="FFFFFF"/>
                </a:highlight>
                <a:latin typeface="Söhne"/>
              </a:rPr>
              <a:t>y_train</a:t>
            </a:r>
            <a:r>
              <a:rPr lang="en-GB" b="0" i="0" dirty="0">
                <a:solidFill>
                  <a:srgbClr val="0D0D0D"/>
                </a:solidFill>
                <a:effectLst/>
                <a:highlight>
                  <a:srgbClr val="FFFFFF"/>
                </a:highlight>
                <a:latin typeface="Söhne"/>
              </a:rPr>
              <a:t>.</a:t>
            </a:r>
          </a:p>
          <a:p>
            <a:pPr algn="l">
              <a:buFont typeface="Arial" panose="020B0604020202020204" pitchFamily="34" charset="0"/>
              <a:buNone/>
            </a:pPr>
            <a:endParaRPr lang="en-GB" b="0" i="0" dirty="0">
              <a:solidFill>
                <a:srgbClr val="0D0D0D"/>
              </a:solidFill>
              <a:effectLst/>
              <a:highlight>
                <a:srgbClr val="FFFFFF"/>
              </a:highlight>
              <a:latin typeface="Söhne"/>
            </a:endParaRPr>
          </a:p>
          <a:p>
            <a:pPr algn="l">
              <a:buFont typeface="Arial" panose="020B0604020202020204" pitchFamily="34" charset="0"/>
              <a:buNone/>
            </a:pPr>
            <a:r>
              <a:rPr lang="en-GB" b="0" i="0" dirty="0">
                <a:solidFill>
                  <a:srgbClr val="0D0D0D"/>
                </a:solidFill>
                <a:effectLst/>
                <a:highlight>
                  <a:srgbClr val="FFFFFF"/>
                </a:highlight>
                <a:latin typeface="Söhne"/>
              </a:rPr>
              <a:t>Use the trained SVM model to make predictions on both the training data </a:t>
            </a:r>
            <a:r>
              <a:rPr lang="en-GB" b="0" i="0" dirty="0" err="1">
                <a:solidFill>
                  <a:srgbClr val="0D0D0D"/>
                </a:solidFill>
                <a:effectLst/>
                <a:highlight>
                  <a:srgbClr val="FFFFFF"/>
                </a:highlight>
                <a:latin typeface="Söhne"/>
              </a:rPr>
              <a:t>X_train_scaled</a:t>
            </a:r>
            <a:r>
              <a:rPr lang="en-GB" b="0" i="0" dirty="0">
                <a:solidFill>
                  <a:srgbClr val="0D0D0D"/>
                </a:solidFill>
                <a:effectLst/>
                <a:highlight>
                  <a:srgbClr val="FFFFFF"/>
                </a:highlight>
                <a:latin typeface="Söhne"/>
              </a:rPr>
              <a:t> and testing data </a:t>
            </a:r>
            <a:r>
              <a:rPr lang="en-GB" b="0" i="0" dirty="0" err="1">
                <a:solidFill>
                  <a:srgbClr val="0D0D0D"/>
                </a:solidFill>
                <a:effectLst/>
                <a:highlight>
                  <a:srgbClr val="FFFFFF"/>
                </a:highlight>
                <a:latin typeface="Söhne"/>
              </a:rPr>
              <a:t>X_test_scaled</a:t>
            </a:r>
            <a:r>
              <a:rPr lang="en-GB" b="0" i="0" dirty="0">
                <a:solidFill>
                  <a:srgbClr val="0D0D0D"/>
                </a:solidFill>
                <a:effectLst/>
                <a:highlight>
                  <a:srgbClr val="FFFFFF"/>
                </a:highlight>
                <a:latin typeface="Söhne"/>
              </a:rPr>
              <a:t>.</a:t>
            </a:r>
          </a:p>
          <a:p>
            <a:pPr algn="l">
              <a:buFont typeface="Arial" panose="020B0604020202020204" pitchFamily="34" charset="0"/>
              <a:buNone/>
            </a:pPr>
            <a:r>
              <a:rPr lang="en-GB" b="0" i="0" dirty="0">
                <a:solidFill>
                  <a:srgbClr val="0D0D0D"/>
                </a:solidFill>
                <a:effectLst/>
                <a:highlight>
                  <a:srgbClr val="FFFFFF"/>
                </a:highlight>
                <a:latin typeface="Söhne"/>
              </a:rPr>
              <a:t>Predicted labels for training data are stored in </a:t>
            </a:r>
            <a:r>
              <a:rPr lang="en-GB" b="0" i="0" dirty="0" err="1">
                <a:solidFill>
                  <a:srgbClr val="0D0D0D"/>
                </a:solidFill>
                <a:effectLst/>
                <a:highlight>
                  <a:srgbClr val="FFFFFF"/>
                </a:highlight>
                <a:latin typeface="Söhne"/>
              </a:rPr>
              <a:t>y_pred_train</a:t>
            </a:r>
            <a:r>
              <a:rPr lang="en-GB" b="0" i="0" dirty="0">
                <a:solidFill>
                  <a:srgbClr val="0D0D0D"/>
                </a:solidFill>
                <a:effectLst/>
                <a:highlight>
                  <a:srgbClr val="FFFFFF"/>
                </a:highlight>
                <a:latin typeface="Söhne"/>
              </a:rPr>
              <a:t>, and predicted labels for testing data are stored in </a:t>
            </a:r>
            <a:r>
              <a:rPr lang="en-GB" b="0" i="0" dirty="0" err="1">
                <a:solidFill>
                  <a:srgbClr val="0D0D0D"/>
                </a:solidFill>
                <a:effectLst/>
                <a:highlight>
                  <a:srgbClr val="FFFFFF"/>
                </a:highlight>
                <a:latin typeface="Söhne"/>
              </a:rPr>
              <a:t>y_pred_test</a:t>
            </a:r>
            <a:r>
              <a:rPr lang="en-GB" b="0" i="0" dirty="0">
                <a:solidFill>
                  <a:srgbClr val="0D0D0D"/>
                </a:solidFill>
                <a:effectLst/>
                <a:highlight>
                  <a:srgbClr val="FFFFFF"/>
                </a:highlight>
                <a:latin typeface="Söhne"/>
              </a:rPr>
              <a:t>.</a:t>
            </a:r>
          </a:p>
          <a:p>
            <a:pPr algn="l">
              <a:buFont typeface="Arial" panose="020B0604020202020204" pitchFamily="34" charset="0"/>
              <a:buNone/>
            </a:pPr>
            <a:endParaRPr lang="en-GB" b="0" i="0" dirty="0">
              <a:solidFill>
                <a:srgbClr val="0D0D0D"/>
              </a:solidFill>
              <a:effectLst/>
              <a:highlight>
                <a:srgbClr val="FFFFFF"/>
              </a:highlight>
              <a:latin typeface="Söhne"/>
            </a:endParaRPr>
          </a:p>
          <a:p>
            <a:pPr algn="l">
              <a:buFont typeface="Arial" panose="020B0604020202020204" pitchFamily="34" charset="0"/>
              <a:buNone/>
            </a:pPr>
            <a:r>
              <a:rPr lang="en-GB" b="0" i="0" dirty="0">
                <a:solidFill>
                  <a:srgbClr val="0D0D0D"/>
                </a:solidFill>
                <a:effectLst/>
                <a:highlight>
                  <a:srgbClr val="FFFFFF"/>
                </a:highlight>
                <a:latin typeface="Söhne"/>
              </a:rPr>
              <a:t>Calculate the accuracy of the model on both the training and testing data.</a:t>
            </a:r>
          </a:p>
          <a:p>
            <a:pPr algn="l">
              <a:buFont typeface="Arial" panose="020B0604020202020204" pitchFamily="34" charset="0"/>
              <a:buNone/>
            </a:pPr>
            <a:r>
              <a:rPr lang="en-GB" b="0" i="0" dirty="0">
                <a:solidFill>
                  <a:srgbClr val="0D0D0D"/>
                </a:solidFill>
                <a:effectLst/>
                <a:highlight>
                  <a:srgbClr val="FFFFFF"/>
                </a:highlight>
                <a:latin typeface="Söhne"/>
              </a:rPr>
              <a:t>Compute the accuracy score for the training data by comparing predicted labels </a:t>
            </a:r>
            <a:r>
              <a:rPr lang="en-GB" b="0" i="0" dirty="0" err="1">
                <a:solidFill>
                  <a:srgbClr val="0D0D0D"/>
                </a:solidFill>
                <a:effectLst/>
                <a:highlight>
                  <a:srgbClr val="FFFFFF"/>
                </a:highlight>
                <a:latin typeface="Söhne"/>
              </a:rPr>
              <a:t>y_pred_train</a:t>
            </a:r>
            <a:r>
              <a:rPr lang="en-GB" b="0" i="0" dirty="0">
                <a:solidFill>
                  <a:srgbClr val="0D0D0D"/>
                </a:solidFill>
                <a:effectLst/>
                <a:highlight>
                  <a:srgbClr val="FFFFFF"/>
                </a:highlight>
                <a:latin typeface="Söhne"/>
              </a:rPr>
              <a:t> with actual labels </a:t>
            </a:r>
            <a:r>
              <a:rPr lang="en-GB" b="0" i="0" dirty="0" err="1">
                <a:solidFill>
                  <a:srgbClr val="0D0D0D"/>
                </a:solidFill>
                <a:effectLst/>
                <a:highlight>
                  <a:srgbClr val="FFFFFF"/>
                </a:highlight>
                <a:latin typeface="Söhne"/>
              </a:rPr>
              <a:t>y_train</a:t>
            </a:r>
            <a:r>
              <a:rPr lang="en-GB" b="0" i="0" dirty="0">
                <a:solidFill>
                  <a:srgbClr val="0D0D0D"/>
                </a:solidFill>
                <a:effectLst/>
                <a:highlight>
                  <a:srgbClr val="FFFFFF"/>
                </a:highlight>
                <a:latin typeface="Söhne"/>
              </a:rPr>
              <a:t> using the </a:t>
            </a:r>
            <a:r>
              <a:rPr lang="en-GB" b="0" i="0" dirty="0" err="1">
                <a:solidFill>
                  <a:srgbClr val="0D0D0D"/>
                </a:solidFill>
                <a:effectLst/>
                <a:highlight>
                  <a:srgbClr val="FFFFFF"/>
                </a:highlight>
                <a:latin typeface="Söhne"/>
              </a:rPr>
              <a:t>accuracy_score</a:t>
            </a:r>
            <a:r>
              <a:rPr lang="en-GB" b="0" i="0" dirty="0">
                <a:solidFill>
                  <a:srgbClr val="0D0D0D"/>
                </a:solidFill>
                <a:effectLst/>
                <a:highlight>
                  <a:srgbClr val="FFFFFF"/>
                </a:highlight>
                <a:latin typeface="Söhne"/>
              </a:rPr>
              <a:t> function.</a:t>
            </a:r>
          </a:p>
          <a:p>
            <a:pPr algn="l">
              <a:buFont typeface="Arial" panose="020B0604020202020204" pitchFamily="34" charset="0"/>
              <a:buNone/>
            </a:pPr>
            <a:r>
              <a:rPr lang="en-GB" b="0" i="0" dirty="0">
                <a:solidFill>
                  <a:srgbClr val="0D0D0D"/>
                </a:solidFill>
                <a:effectLst/>
                <a:highlight>
                  <a:srgbClr val="FFFFFF"/>
                </a:highlight>
                <a:latin typeface="Söhne"/>
              </a:rPr>
              <a:t>Similarly, compute the accuracy score for the testing data by comparing predicted labels </a:t>
            </a:r>
            <a:r>
              <a:rPr lang="en-GB" b="0" i="0" dirty="0" err="1">
                <a:solidFill>
                  <a:srgbClr val="0D0D0D"/>
                </a:solidFill>
                <a:effectLst/>
                <a:highlight>
                  <a:srgbClr val="FFFFFF"/>
                </a:highlight>
                <a:latin typeface="Söhne"/>
              </a:rPr>
              <a:t>y_pred_test</a:t>
            </a:r>
            <a:r>
              <a:rPr lang="en-GB" b="0" i="0" dirty="0">
                <a:solidFill>
                  <a:srgbClr val="0D0D0D"/>
                </a:solidFill>
                <a:effectLst/>
                <a:highlight>
                  <a:srgbClr val="FFFFFF"/>
                </a:highlight>
                <a:latin typeface="Söhne"/>
              </a:rPr>
              <a:t> with actual labels </a:t>
            </a:r>
            <a:r>
              <a:rPr lang="en-GB" b="0" i="0" dirty="0" err="1">
                <a:solidFill>
                  <a:srgbClr val="0D0D0D"/>
                </a:solidFill>
                <a:effectLst/>
                <a:highlight>
                  <a:srgbClr val="FFFFFF"/>
                </a:highlight>
                <a:latin typeface="Söhne"/>
              </a:rPr>
              <a:t>y_test</a:t>
            </a:r>
            <a:r>
              <a:rPr lang="en-GB" b="0" i="0" dirty="0">
                <a:solidFill>
                  <a:srgbClr val="0D0D0D"/>
                </a:solidFill>
                <a:effectLst/>
                <a:highlight>
                  <a:srgbClr val="FFFFFF"/>
                </a:highlight>
                <a:latin typeface="Söhne"/>
              </a:rPr>
              <a:t>.</a:t>
            </a:r>
          </a:p>
          <a:p>
            <a:pPr algn="l">
              <a:buFont typeface="Arial" panose="020B0604020202020204" pitchFamily="34" charset="0"/>
              <a:buNone/>
            </a:pPr>
            <a:r>
              <a:rPr lang="en-GB" b="0" i="0" dirty="0">
                <a:solidFill>
                  <a:srgbClr val="0D0D0D"/>
                </a:solidFill>
                <a:effectLst/>
                <a:highlight>
                  <a:srgbClr val="FFFFFF"/>
                </a:highlight>
                <a:latin typeface="Söhne"/>
              </a:rPr>
              <a:t>Print the evaluation results including accuracy, classification report, and confusion matrix for both training and testing data.</a:t>
            </a:r>
          </a:p>
          <a:p>
            <a:endParaRPr lang="en-GB" dirty="0"/>
          </a:p>
          <a:p>
            <a:r>
              <a:rPr lang="en-GB" b="0" i="0" dirty="0">
                <a:solidFill>
                  <a:srgbClr val="0D0D0D"/>
                </a:solidFill>
                <a:effectLst/>
                <a:highlight>
                  <a:srgbClr val="FFFFFF"/>
                </a:highlight>
                <a:latin typeface="Söhne"/>
              </a:rPr>
              <a:t>This code segment helps to train an SVM model for music genre prediction and evaluate its performance on both training and testing datasets. It provides insights into how well the model generalizes to unseen data and helps identify potential issues such as overfitting or underfitting.</a:t>
            </a:r>
            <a:endParaRPr lang="en-GB" dirty="0"/>
          </a:p>
        </p:txBody>
      </p:sp>
      <p:sp>
        <p:nvSpPr>
          <p:cNvPr id="4" name="Slide Number Placeholder 3"/>
          <p:cNvSpPr>
            <a:spLocks noGrp="1"/>
          </p:cNvSpPr>
          <p:nvPr>
            <p:ph type="sldNum" sz="quarter" idx="5"/>
          </p:nvPr>
        </p:nvSpPr>
        <p:spPr/>
        <p:txBody>
          <a:bodyPr/>
          <a:lstStyle/>
          <a:p>
            <a:fld id="{9032C68D-26C3-4518-A3EB-48DF98CEB6C0}" type="slidenum">
              <a:rPr lang="en-GB" smtClean="0"/>
              <a:pPr/>
              <a:t>8</a:t>
            </a:fld>
            <a:endParaRPr lang="en-GB"/>
          </a:p>
        </p:txBody>
      </p:sp>
    </p:spTree>
    <p:extLst>
      <p:ext uri="{BB962C8B-B14F-4D97-AF65-F5344CB8AC3E}">
        <p14:creationId xmlns:p14="http://schemas.microsoft.com/office/powerpoint/2010/main" val="2297440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0D0D0D"/>
                </a:solidFill>
                <a:effectLst/>
                <a:highlight>
                  <a:srgbClr val="FFFFFF"/>
                </a:highlight>
                <a:latin typeface="Söhne"/>
              </a:rPr>
              <a:t>This code segment helps to train a Random Forest model for music genre prediction and evaluate its performance on both training and testing datasets, providing insights into the model's ability to generalize to unseen data.</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D0D0D"/>
                </a:solidFill>
                <a:effectLst/>
                <a:highlight>
                  <a:srgbClr val="FFFFFF"/>
                </a:highlight>
                <a:latin typeface="Söhne"/>
              </a:rPr>
              <a:t>Import necessary libraries from sklearn: </a:t>
            </a:r>
            <a:r>
              <a:rPr lang="en-GB" b="0" i="0" dirty="0" err="1">
                <a:solidFill>
                  <a:srgbClr val="0D0D0D"/>
                </a:solidFill>
                <a:effectLst/>
                <a:highlight>
                  <a:srgbClr val="FFFFFF"/>
                </a:highlight>
                <a:latin typeface="Söhne"/>
              </a:rPr>
              <a:t>RandomForestClassifier</a:t>
            </a:r>
            <a:r>
              <a:rPr lang="en-GB" b="0" i="0" dirty="0">
                <a:solidFill>
                  <a:srgbClr val="0D0D0D"/>
                </a:solidFill>
                <a:effectLst/>
                <a:highlight>
                  <a:srgbClr val="FFFFFF"/>
                </a:highlight>
                <a:latin typeface="Söhne"/>
              </a:rPr>
              <a:t> for RF model, </a:t>
            </a:r>
            <a:r>
              <a:rPr lang="en-GB" b="0" i="0" dirty="0" err="1">
                <a:solidFill>
                  <a:srgbClr val="0D0D0D"/>
                </a:solidFill>
                <a:effectLst/>
                <a:highlight>
                  <a:srgbClr val="FFFFFF"/>
                </a:highlight>
                <a:latin typeface="Söhne"/>
              </a:rPr>
              <a:t>accuracy_score</a:t>
            </a:r>
            <a:r>
              <a:rPr lang="en-GB" b="0" i="0" dirty="0">
                <a:solidFill>
                  <a:srgbClr val="0D0D0D"/>
                </a:solidFill>
                <a:effectLst/>
                <a:highlight>
                  <a:srgbClr val="FFFFFF"/>
                </a:highlight>
                <a:latin typeface="Söhne"/>
              </a:rPr>
              <a:t> for evaluating model accuracy.</a:t>
            </a:r>
          </a:p>
          <a:p>
            <a:endParaRPr lang="en-GB" dirty="0"/>
          </a:p>
          <a:p>
            <a:pPr algn="l">
              <a:buFont typeface="Arial" panose="020B0604020202020204" pitchFamily="34" charset="0"/>
              <a:buNone/>
            </a:pPr>
            <a:r>
              <a:rPr lang="en-GB" b="0" i="0" dirty="0">
                <a:solidFill>
                  <a:srgbClr val="0D0D0D"/>
                </a:solidFill>
                <a:effectLst/>
                <a:highlight>
                  <a:srgbClr val="FFFFFF"/>
                </a:highlight>
                <a:latin typeface="Söhne"/>
              </a:rPr>
              <a:t>Create a Random Forest model object </a:t>
            </a:r>
            <a:r>
              <a:rPr lang="en-GB" b="0" i="0" dirty="0" err="1">
                <a:solidFill>
                  <a:srgbClr val="0D0D0D"/>
                </a:solidFill>
                <a:effectLst/>
                <a:highlight>
                  <a:srgbClr val="FFFFFF"/>
                </a:highlight>
                <a:latin typeface="Söhne"/>
              </a:rPr>
              <a:t>rf_model</a:t>
            </a:r>
            <a:r>
              <a:rPr lang="en-GB" b="0" i="0" dirty="0">
                <a:solidFill>
                  <a:srgbClr val="0D0D0D"/>
                </a:solidFill>
                <a:effectLst/>
                <a:highlight>
                  <a:srgbClr val="FFFFFF"/>
                </a:highlight>
                <a:latin typeface="Söhne"/>
              </a:rPr>
              <a:t> with 100 decision trees (</a:t>
            </a:r>
            <a:r>
              <a:rPr lang="en-GB" b="0" i="0" dirty="0" err="1">
                <a:solidFill>
                  <a:srgbClr val="0D0D0D"/>
                </a:solidFill>
                <a:effectLst/>
                <a:highlight>
                  <a:srgbClr val="FFFFFF"/>
                </a:highlight>
                <a:latin typeface="Söhne"/>
              </a:rPr>
              <a:t>n_estimators</a:t>
            </a:r>
            <a:r>
              <a:rPr lang="en-GB" b="0" i="0" dirty="0">
                <a:solidFill>
                  <a:srgbClr val="0D0D0D"/>
                </a:solidFill>
                <a:effectLst/>
                <a:highlight>
                  <a:srgbClr val="FFFFFF"/>
                </a:highlight>
                <a:latin typeface="Söhne"/>
              </a:rPr>
              <a:t>=100) and set </a:t>
            </a:r>
            <a:r>
              <a:rPr lang="en-GB" b="0" i="0" dirty="0" err="1">
                <a:solidFill>
                  <a:srgbClr val="0D0D0D"/>
                </a:solidFill>
                <a:effectLst/>
                <a:highlight>
                  <a:srgbClr val="FFFFFF"/>
                </a:highlight>
                <a:latin typeface="Söhne"/>
              </a:rPr>
              <a:t>random_state</a:t>
            </a:r>
            <a:r>
              <a:rPr lang="en-GB" b="0" i="0" dirty="0">
                <a:solidFill>
                  <a:srgbClr val="0D0D0D"/>
                </a:solidFill>
                <a:effectLst/>
                <a:highlight>
                  <a:srgbClr val="FFFFFF"/>
                </a:highlight>
                <a:latin typeface="Söhne"/>
              </a:rPr>
              <a:t> to 42 for reproducibility.</a:t>
            </a:r>
          </a:p>
          <a:p>
            <a:pPr algn="l">
              <a:buFont typeface="Arial" panose="020B0604020202020204" pitchFamily="34" charset="0"/>
              <a:buNone/>
            </a:pPr>
            <a:r>
              <a:rPr lang="en-GB" b="0" i="0" dirty="0">
                <a:solidFill>
                  <a:srgbClr val="0D0D0D"/>
                </a:solidFill>
                <a:effectLst/>
                <a:highlight>
                  <a:srgbClr val="FFFFFF"/>
                </a:highlight>
                <a:latin typeface="Söhne"/>
              </a:rPr>
              <a:t>Train the RF model using the training data </a:t>
            </a:r>
            <a:r>
              <a:rPr lang="en-GB" b="0" i="0" dirty="0" err="1">
                <a:solidFill>
                  <a:srgbClr val="0D0D0D"/>
                </a:solidFill>
                <a:effectLst/>
                <a:highlight>
                  <a:srgbClr val="FFFFFF"/>
                </a:highlight>
                <a:latin typeface="Söhne"/>
              </a:rPr>
              <a:t>X_train_scaled</a:t>
            </a:r>
            <a:r>
              <a:rPr lang="en-GB" b="0" i="0" dirty="0">
                <a:solidFill>
                  <a:srgbClr val="0D0D0D"/>
                </a:solidFill>
                <a:effectLst/>
                <a:highlight>
                  <a:srgbClr val="FFFFFF"/>
                </a:highlight>
                <a:latin typeface="Söhne"/>
              </a:rPr>
              <a:t> and corresponding labels </a:t>
            </a:r>
            <a:r>
              <a:rPr lang="en-GB" b="0" i="0" dirty="0" err="1">
                <a:solidFill>
                  <a:srgbClr val="0D0D0D"/>
                </a:solidFill>
                <a:effectLst/>
                <a:highlight>
                  <a:srgbClr val="FFFFFF"/>
                </a:highlight>
                <a:latin typeface="Söhne"/>
              </a:rPr>
              <a:t>y_train</a:t>
            </a:r>
            <a:r>
              <a:rPr lang="en-GB" b="0" i="0" dirty="0">
                <a:solidFill>
                  <a:srgbClr val="0D0D0D"/>
                </a:solidFill>
                <a:effectLst/>
                <a:highlight>
                  <a:srgbClr val="FFFFFF"/>
                </a:highlight>
                <a:latin typeface="Söhne"/>
              </a:rPr>
              <a:t>.</a:t>
            </a:r>
          </a:p>
          <a:p>
            <a:endParaRPr lang="en-GB" dirty="0"/>
          </a:p>
          <a:p>
            <a:pPr algn="l">
              <a:buFont typeface="Arial" panose="020B0604020202020204" pitchFamily="34" charset="0"/>
              <a:buNone/>
            </a:pPr>
            <a:r>
              <a:rPr lang="en-GB" b="0" i="0" dirty="0">
                <a:solidFill>
                  <a:srgbClr val="0D0D0D"/>
                </a:solidFill>
                <a:effectLst/>
                <a:highlight>
                  <a:srgbClr val="FFFFFF"/>
                </a:highlight>
                <a:latin typeface="Söhne"/>
              </a:rPr>
              <a:t>Use the trained RF model to make predictions on both the training data </a:t>
            </a:r>
            <a:r>
              <a:rPr lang="en-GB" b="0" i="0" dirty="0" err="1">
                <a:solidFill>
                  <a:srgbClr val="0D0D0D"/>
                </a:solidFill>
                <a:effectLst/>
                <a:highlight>
                  <a:srgbClr val="FFFFFF"/>
                </a:highlight>
                <a:latin typeface="Söhne"/>
              </a:rPr>
              <a:t>X_train_scaled</a:t>
            </a:r>
            <a:r>
              <a:rPr lang="en-GB" b="0" i="0" dirty="0">
                <a:solidFill>
                  <a:srgbClr val="0D0D0D"/>
                </a:solidFill>
                <a:effectLst/>
                <a:highlight>
                  <a:srgbClr val="FFFFFF"/>
                </a:highlight>
                <a:latin typeface="Söhne"/>
              </a:rPr>
              <a:t> and testing data </a:t>
            </a:r>
            <a:r>
              <a:rPr lang="en-GB" b="0" i="0" dirty="0" err="1">
                <a:solidFill>
                  <a:srgbClr val="0D0D0D"/>
                </a:solidFill>
                <a:effectLst/>
                <a:highlight>
                  <a:srgbClr val="FFFFFF"/>
                </a:highlight>
                <a:latin typeface="Söhne"/>
              </a:rPr>
              <a:t>X_test_scaled</a:t>
            </a:r>
            <a:r>
              <a:rPr lang="en-GB" b="0" i="0" dirty="0">
                <a:solidFill>
                  <a:srgbClr val="0D0D0D"/>
                </a:solidFill>
                <a:effectLst/>
                <a:highlight>
                  <a:srgbClr val="FFFFFF"/>
                </a:highlight>
                <a:latin typeface="Söhne"/>
              </a:rPr>
              <a:t>.</a:t>
            </a:r>
          </a:p>
          <a:p>
            <a:pPr algn="l">
              <a:buFont typeface="Arial" panose="020B0604020202020204" pitchFamily="34" charset="0"/>
              <a:buNone/>
            </a:pPr>
            <a:r>
              <a:rPr lang="en-GB" b="0" i="0" dirty="0">
                <a:solidFill>
                  <a:srgbClr val="0D0D0D"/>
                </a:solidFill>
                <a:effectLst/>
                <a:highlight>
                  <a:srgbClr val="FFFFFF"/>
                </a:highlight>
                <a:latin typeface="Söhne"/>
              </a:rPr>
              <a:t>Predicted labels for training data are stored in </a:t>
            </a:r>
            <a:r>
              <a:rPr lang="en-GB" b="0" i="0" dirty="0" err="1">
                <a:solidFill>
                  <a:srgbClr val="0D0D0D"/>
                </a:solidFill>
                <a:effectLst/>
                <a:highlight>
                  <a:srgbClr val="FFFFFF"/>
                </a:highlight>
                <a:latin typeface="Söhne"/>
              </a:rPr>
              <a:t>y_pred_train</a:t>
            </a:r>
            <a:r>
              <a:rPr lang="en-GB" b="0" i="0" dirty="0">
                <a:solidFill>
                  <a:srgbClr val="0D0D0D"/>
                </a:solidFill>
                <a:effectLst/>
                <a:highlight>
                  <a:srgbClr val="FFFFFF"/>
                </a:highlight>
                <a:latin typeface="Söhne"/>
              </a:rPr>
              <a:t>, and predicted labels for testing data are stored in </a:t>
            </a:r>
            <a:r>
              <a:rPr lang="en-GB" b="0" i="0" dirty="0" err="1">
                <a:solidFill>
                  <a:srgbClr val="0D0D0D"/>
                </a:solidFill>
                <a:effectLst/>
                <a:highlight>
                  <a:srgbClr val="FFFFFF"/>
                </a:highlight>
                <a:latin typeface="Söhne"/>
              </a:rPr>
              <a:t>y_pred_test</a:t>
            </a:r>
            <a:r>
              <a:rPr lang="en-GB" b="0" i="0" dirty="0">
                <a:solidFill>
                  <a:srgbClr val="0D0D0D"/>
                </a:solidFill>
                <a:effectLst/>
                <a:highlight>
                  <a:srgbClr val="FFFFFF"/>
                </a:highlight>
                <a:latin typeface="Söhne"/>
              </a:rPr>
              <a:t>.</a:t>
            </a:r>
          </a:p>
          <a:p>
            <a:endParaRPr lang="en-GB" dirty="0"/>
          </a:p>
          <a:p>
            <a:pPr algn="l">
              <a:buFont typeface="Arial" panose="020B0604020202020204" pitchFamily="34" charset="0"/>
              <a:buNone/>
            </a:pPr>
            <a:r>
              <a:rPr lang="en-GB" b="0" i="0" dirty="0">
                <a:solidFill>
                  <a:srgbClr val="0D0D0D"/>
                </a:solidFill>
                <a:effectLst/>
                <a:highlight>
                  <a:srgbClr val="FFFFFF"/>
                </a:highlight>
                <a:latin typeface="Söhne"/>
              </a:rPr>
              <a:t>Calculate the accuracy of the model on both the training and testing data.</a:t>
            </a:r>
          </a:p>
          <a:p>
            <a:pPr algn="l">
              <a:buFont typeface="Arial" panose="020B0604020202020204" pitchFamily="34" charset="0"/>
              <a:buNone/>
            </a:pPr>
            <a:r>
              <a:rPr lang="en-GB" b="0" i="0" dirty="0">
                <a:solidFill>
                  <a:srgbClr val="0D0D0D"/>
                </a:solidFill>
                <a:effectLst/>
                <a:highlight>
                  <a:srgbClr val="FFFFFF"/>
                </a:highlight>
                <a:latin typeface="Söhne"/>
              </a:rPr>
              <a:t>Compute the accuracy score for the training data by comparing predicted labels </a:t>
            </a:r>
            <a:r>
              <a:rPr lang="en-GB" b="0" i="0" dirty="0" err="1">
                <a:solidFill>
                  <a:srgbClr val="0D0D0D"/>
                </a:solidFill>
                <a:effectLst/>
                <a:highlight>
                  <a:srgbClr val="FFFFFF"/>
                </a:highlight>
                <a:latin typeface="Söhne"/>
              </a:rPr>
              <a:t>y_pred_train</a:t>
            </a:r>
            <a:r>
              <a:rPr lang="en-GB" b="0" i="0" dirty="0">
                <a:solidFill>
                  <a:srgbClr val="0D0D0D"/>
                </a:solidFill>
                <a:effectLst/>
                <a:highlight>
                  <a:srgbClr val="FFFFFF"/>
                </a:highlight>
                <a:latin typeface="Söhne"/>
              </a:rPr>
              <a:t> with actual labels </a:t>
            </a:r>
            <a:r>
              <a:rPr lang="en-GB" b="0" i="0" dirty="0" err="1">
                <a:solidFill>
                  <a:srgbClr val="0D0D0D"/>
                </a:solidFill>
                <a:effectLst/>
                <a:highlight>
                  <a:srgbClr val="FFFFFF"/>
                </a:highlight>
                <a:latin typeface="Söhne"/>
              </a:rPr>
              <a:t>y_train</a:t>
            </a:r>
            <a:r>
              <a:rPr lang="en-GB" b="0" i="0" dirty="0">
                <a:solidFill>
                  <a:srgbClr val="0D0D0D"/>
                </a:solidFill>
                <a:effectLst/>
                <a:highlight>
                  <a:srgbClr val="FFFFFF"/>
                </a:highlight>
                <a:latin typeface="Söhne"/>
              </a:rPr>
              <a:t> using the </a:t>
            </a:r>
            <a:r>
              <a:rPr lang="en-GB" b="0" i="0" dirty="0" err="1">
                <a:solidFill>
                  <a:srgbClr val="0D0D0D"/>
                </a:solidFill>
                <a:effectLst/>
                <a:highlight>
                  <a:srgbClr val="FFFFFF"/>
                </a:highlight>
                <a:latin typeface="Söhne"/>
              </a:rPr>
              <a:t>accuracy_score</a:t>
            </a:r>
            <a:r>
              <a:rPr lang="en-GB" b="0" i="0" dirty="0">
                <a:solidFill>
                  <a:srgbClr val="0D0D0D"/>
                </a:solidFill>
                <a:effectLst/>
                <a:highlight>
                  <a:srgbClr val="FFFFFF"/>
                </a:highlight>
                <a:latin typeface="Söhne"/>
              </a:rPr>
              <a:t> function.</a:t>
            </a:r>
          </a:p>
          <a:p>
            <a:pPr algn="l">
              <a:buFont typeface="Arial" panose="020B0604020202020204" pitchFamily="34" charset="0"/>
              <a:buNone/>
            </a:pPr>
            <a:r>
              <a:rPr lang="en-GB" b="0" i="0" dirty="0">
                <a:solidFill>
                  <a:srgbClr val="0D0D0D"/>
                </a:solidFill>
                <a:effectLst/>
                <a:highlight>
                  <a:srgbClr val="FFFFFF"/>
                </a:highlight>
                <a:latin typeface="Söhne"/>
              </a:rPr>
              <a:t>Similarly, compute the accuracy score for the testing data by comparing predicted labels </a:t>
            </a:r>
            <a:r>
              <a:rPr lang="en-GB" b="0" i="0" dirty="0" err="1">
                <a:solidFill>
                  <a:srgbClr val="0D0D0D"/>
                </a:solidFill>
                <a:effectLst/>
                <a:highlight>
                  <a:srgbClr val="FFFFFF"/>
                </a:highlight>
                <a:latin typeface="Söhne"/>
              </a:rPr>
              <a:t>y_pred_test</a:t>
            </a:r>
            <a:r>
              <a:rPr lang="en-GB" b="0" i="0" dirty="0">
                <a:solidFill>
                  <a:srgbClr val="0D0D0D"/>
                </a:solidFill>
                <a:effectLst/>
                <a:highlight>
                  <a:srgbClr val="FFFFFF"/>
                </a:highlight>
                <a:latin typeface="Söhne"/>
              </a:rPr>
              <a:t> with actual labels </a:t>
            </a:r>
            <a:r>
              <a:rPr lang="en-GB" b="0" i="0" dirty="0" err="1">
                <a:solidFill>
                  <a:srgbClr val="0D0D0D"/>
                </a:solidFill>
                <a:effectLst/>
                <a:highlight>
                  <a:srgbClr val="FFFFFF"/>
                </a:highlight>
                <a:latin typeface="Söhne"/>
              </a:rPr>
              <a:t>y_test</a:t>
            </a:r>
            <a:r>
              <a:rPr lang="en-GB" b="0" i="0" dirty="0">
                <a:solidFill>
                  <a:srgbClr val="0D0D0D"/>
                </a:solidFill>
                <a:effectLst/>
                <a:highlight>
                  <a:srgbClr val="FFFFFF"/>
                </a:highlight>
                <a:latin typeface="Söhne"/>
              </a:rPr>
              <a:t>.</a:t>
            </a:r>
          </a:p>
          <a:p>
            <a:pPr algn="l">
              <a:buFont typeface="Arial" panose="020B0604020202020204" pitchFamily="34" charset="0"/>
              <a:buNone/>
            </a:pPr>
            <a:r>
              <a:rPr lang="en-GB" b="0" i="0" dirty="0">
                <a:solidFill>
                  <a:srgbClr val="0D0D0D"/>
                </a:solidFill>
                <a:effectLst/>
                <a:highlight>
                  <a:srgbClr val="FFFFFF"/>
                </a:highlight>
                <a:latin typeface="Söhne"/>
              </a:rPr>
              <a:t>And Print the evaluation results including accuracy, classification report, and confusion matrix for both training and testing data.</a:t>
            </a:r>
          </a:p>
          <a:p>
            <a:endParaRPr lang="en-GB" dirty="0"/>
          </a:p>
        </p:txBody>
      </p:sp>
      <p:sp>
        <p:nvSpPr>
          <p:cNvPr id="4" name="Slide Number Placeholder 3"/>
          <p:cNvSpPr>
            <a:spLocks noGrp="1"/>
          </p:cNvSpPr>
          <p:nvPr>
            <p:ph type="sldNum" sz="quarter" idx="5"/>
          </p:nvPr>
        </p:nvSpPr>
        <p:spPr/>
        <p:txBody>
          <a:bodyPr/>
          <a:lstStyle/>
          <a:p>
            <a:fld id="{9032C68D-26C3-4518-A3EB-48DF98CEB6C0}" type="slidenum">
              <a:rPr lang="en-GB" smtClean="0"/>
              <a:pPr/>
              <a:t>9</a:t>
            </a:fld>
            <a:endParaRPr lang="en-GB"/>
          </a:p>
        </p:txBody>
      </p:sp>
    </p:spTree>
    <p:extLst>
      <p:ext uri="{BB962C8B-B14F-4D97-AF65-F5344CB8AC3E}">
        <p14:creationId xmlns:p14="http://schemas.microsoft.com/office/powerpoint/2010/main" val="1749235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0D0D0D"/>
                </a:solidFill>
                <a:effectLst/>
                <a:highlight>
                  <a:srgbClr val="FFFFFF"/>
                </a:highlight>
                <a:latin typeface="Söhne"/>
              </a:rPr>
              <a:t>This code helps to train a Gradient Boosting Machine model for music genre prediction and evaluate its performance on both training and testing datasets, providing insights into the model's ability to generalize to unseen data.</a:t>
            </a:r>
          </a:p>
          <a:p>
            <a:endParaRPr lang="en-GB" b="0" i="0" dirty="0">
              <a:solidFill>
                <a:srgbClr val="0D0D0D"/>
              </a:solidFill>
              <a:effectLst/>
              <a:highlight>
                <a:srgbClr val="FFFFFF"/>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D0D0D"/>
                </a:solidFill>
                <a:effectLst/>
                <a:highlight>
                  <a:srgbClr val="FFFFFF"/>
                </a:highlight>
                <a:latin typeface="Söhne"/>
              </a:rPr>
              <a:t>Firstly Import all  necessary libraries from sklearn: </a:t>
            </a:r>
            <a:r>
              <a:rPr lang="en-GB" b="0" i="0" dirty="0" err="1">
                <a:solidFill>
                  <a:srgbClr val="0D0D0D"/>
                </a:solidFill>
                <a:effectLst/>
                <a:highlight>
                  <a:srgbClr val="FFFFFF"/>
                </a:highlight>
                <a:latin typeface="Söhne"/>
              </a:rPr>
              <a:t>GradientBoostingClassifier</a:t>
            </a:r>
            <a:r>
              <a:rPr lang="en-GB" b="0" i="0" dirty="0">
                <a:solidFill>
                  <a:srgbClr val="0D0D0D"/>
                </a:solidFill>
                <a:effectLst/>
                <a:highlight>
                  <a:srgbClr val="FFFFFF"/>
                </a:highlight>
                <a:latin typeface="Söhne"/>
              </a:rPr>
              <a:t> for GBM model, </a:t>
            </a:r>
            <a:r>
              <a:rPr lang="en-GB" b="0" i="0" dirty="0" err="1">
                <a:solidFill>
                  <a:srgbClr val="0D0D0D"/>
                </a:solidFill>
                <a:effectLst/>
                <a:highlight>
                  <a:srgbClr val="FFFFFF"/>
                </a:highlight>
                <a:latin typeface="Söhne"/>
              </a:rPr>
              <a:t>accuracy_score</a:t>
            </a:r>
            <a:r>
              <a:rPr lang="en-GB" b="0" i="0" dirty="0">
                <a:solidFill>
                  <a:srgbClr val="0D0D0D"/>
                </a:solidFill>
                <a:effectLst/>
                <a:highlight>
                  <a:srgbClr val="FFFFFF"/>
                </a:highlight>
                <a:latin typeface="Söhne"/>
              </a:rPr>
              <a:t> for evaluating model accuracy.</a:t>
            </a:r>
          </a:p>
          <a:p>
            <a:endParaRPr lang="en-GB" dirty="0"/>
          </a:p>
          <a:p>
            <a:pPr algn="l">
              <a:buFont typeface="Arial" panose="020B0604020202020204" pitchFamily="34" charset="0"/>
              <a:buNone/>
            </a:pPr>
            <a:r>
              <a:rPr lang="en-GB" b="0" i="0" dirty="0">
                <a:solidFill>
                  <a:srgbClr val="0D0D0D"/>
                </a:solidFill>
                <a:effectLst/>
                <a:highlight>
                  <a:srgbClr val="FFFFFF"/>
                </a:highlight>
                <a:latin typeface="Söhne"/>
              </a:rPr>
              <a:t>Create a Gradient Boosting Machine model object </a:t>
            </a:r>
            <a:r>
              <a:rPr lang="en-GB" b="0" i="0" dirty="0" err="1">
                <a:solidFill>
                  <a:srgbClr val="0D0D0D"/>
                </a:solidFill>
                <a:effectLst/>
                <a:highlight>
                  <a:srgbClr val="FFFFFF"/>
                </a:highlight>
                <a:latin typeface="Söhne"/>
              </a:rPr>
              <a:t>gbm_model</a:t>
            </a:r>
            <a:r>
              <a:rPr lang="en-GB" b="0" i="0" dirty="0">
                <a:solidFill>
                  <a:srgbClr val="0D0D0D"/>
                </a:solidFill>
                <a:effectLst/>
                <a:highlight>
                  <a:srgbClr val="FFFFFF"/>
                </a:highlight>
                <a:latin typeface="Söhne"/>
              </a:rPr>
              <a:t> with 100 decision trees (</a:t>
            </a:r>
            <a:r>
              <a:rPr lang="en-GB" b="0" i="0" dirty="0" err="1">
                <a:solidFill>
                  <a:srgbClr val="0D0D0D"/>
                </a:solidFill>
                <a:effectLst/>
                <a:highlight>
                  <a:srgbClr val="FFFFFF"/>
                </a:highlight>
                <a:latin typeface="Söhne"/>
              </a:rPr>
              <a:t>n_estimators</a:t>
            </a:r>
            <a:r>
              <a:rPr lang="en-GB" b="0" i="0" dirty="0">
                <a:solidFill>
                  <a:srgbClr val="0D0D0D"/>
                </a:solidFill>
                <a:effectLst/>
                <a:highlight>
                  <a:srgbClr val="FFFFFF"/>
                </a:highlight>
                <a:latin typeface="Söhne"/>
              </a:rPr>
              <a:t>=100) and set </a:t>
            </a:r>
            <a:r>
              <a:rPr lang="en-GB" b="0" i="0" dirty="0" err="1">
                <a:solidFill>
                  <a:srgbClr val="0D0D0D"/>
                </a:solidFill>
                <a:effectLst/>
                <a:highlight>
                  <a:srgbClr val="FFFFFF"/>
                </a:highlight>
                <a:latin typeface="Söhne"/>
              </a:rPr>
              <a:t>random_state</a:t>
            </a:r>
            <a:r>
              <a:rPr lang="en-GB" b="0" i="0" dirty="0">
                <a:solidFill>
                  <a:srgbClr val="0D0D0D"/>
                </a:solidFill>
                <a:effectLst/>
                <a:highlight>
                  <a:srgbClr val="FFFFFF"/>
                </a:highlight>
                <a:latin typeface="Söhne"/>
              </a:rPr>
              <a:t> to 42 for reproducibility.</a:t>
            </a:r>
          </a:p>
          <a:p>
            <a:pPr algn="l">
              <a:buFont typeface="Arial" panose="020B0604020202020204" pitchFamily="34" charset="0"/>
              <a:buNone/>
            </a:pPr>
            <a:r>
              <a:rPr lang="en-GB" b="0" i="0" dirty="0">
                <a:solidFill>
                  <a:srgbClr val="0D0D0D"/>
                </a:solidFill>
                <a:effectLst/>
                <a:highlight>
                  <a:srgbClr val="FFFFFF"/>
                </a:highlight>
                <a:latin typeface="Söhne"/>
              </a:rPr>
              <a:t>Train the GBM model using the training data </a:t>
            </a:r>
            <a:r>
              <a:rPr lang="en-GB" b="0" i="0" dirty="0" err="1">
                <a:solidFill>
                  <a:srgbClr val="0D0D0D"/>
                </a:solidFill>
                <a:effectLst/>
                <a:highlight>
                  <a:srgbClr val="FFFFFF"/>
                </a:highlight>
                <a:latin typeface="Söhne"/>
              </a:rPr>
              <a:t>X_train_scaled</a:t>
            </a:r>
            <a:r>
              <a:rPr lang="en-GB" b="0" i="0" dirty="0">
                <a:solidFill>
                  <a:srgbClr val="0D0D0D"/>
                </a:solidFill>
                <a:effectLst/>
                <a:highlight>
                  <a:srgbClr val="FFFFFF"/>
                </a:highlight>
                <a:latin typeface="Söhne"/>
              </a:rPr>
              <a:t> and corresponding labels </a:t>
            </a:r>
            <a:r>
              <a:rPr lang="en-GB" b="0" i="0" dirty="0" err="1">
                <a:solidFill>
                  <a:srgbClr val="0D0D0D"/>
                </a:solidFill>
                <a:effectLst/>
                <a:highlight>
                  <a:srgbClr val="FFFFFF"/>
                </a:highlight>
                <a:latin typeface="Söhne"/>
              </a:rPr>
              <a:t>y_train</a:t>
            </a:r>
            <a:r>
              <a:rPr lang="en-GB" b="0" i="0" dirty="0">
                <a:solidFill>
                  <a:srgbClr val="0D0D0D"/>
                </a:solidFill>
                <a:effectLst/>
                <a:highlight>
                  <a:srgbClr val="FFFFFF"/>
                </a:highlight>
                <a:latin typeface="Söhne"/>
              </a:rPr>
              <a:t>.</a:t>
            </a:r>
          </a:p>
          <a:p>
            <a:endParaRPr lang="en-GB" dirty="0"/>
          </a:p>
          <a:p>
            <a:pPr algn="l">
              <a:buFont typeface="Arial" panose="020B0604020202020204" pitchFamily="34" charset="0"/>
              <a:buNone/>
            </a:pPr>
            <a:r>
              <a:rPr lang="en-GB" b="0" i="0" dirty="0">
                <a:solidFill>
                  <a:srgbClr val="0D0D0D"/>
                </a:solidFill>
                <a:effectLst/>
                <a:highlight>
                  <a:srgbClr val="FFFFFF"/>
                </a:highlight>
                <a:latin typeface="Söhne"/>
              </a:rPr>
              <a:t>Use the trained GBM model to make predictions on both the training data </a:t>
            </a:r>
            <a:r>
              <a:rPr lang="en-GB" b="0" i="0" dirty="0" err="1">
                <a:solidFill>
                  <a:srgbClr val="0D0D0D"/>
                </a:solidFill>
                <a:effectLst/>
                <a:highlight>
                  <a:srgbClr val="FFFFFF"/>
                </a:highlight>
                <a:latin typeface="Söhne"/>
              </a:rPr>
              <a:t>X_train_scaled</a:t>
            </a:r>
            <a:r>
              <a:rPr lang="en-GB" b="0" i="0" dirty="0">
                <a:solidFill>
                  <a:srgbClr val="0D0D0D"/>
                </a:solidFill>
                <a:effectLst/>
                <a:highlight>
                  <a:srgbClr val="FFFFFF"/>
                </a:highlight>
                <a:latin typeface="Söhne"/>
              </a:rPr>
              <a:t> and testing data </a:t>
            </a:r>
            <a:r>
              <a:rPr lang="en-GB" b="0" i="0" dirty="0" err="1">
                <a:solidFill>
                  <a:srgbClr val="0D0D0D"/>
                </a:solidFill>
                <a:effectLst/>
                <a:highlight>
                  <a:srgbClr val="FFFFFF"/>
                </a:highlight>
                <a:latin typeface="Söhne"/>
              </a:rPr>
              <a:t>X_test_scaled</a:t>
            </a:r>
            <a:r>
              <a:rPr lang="en-GB" b="0" i="0" dirty="0">
                <a:solidFill>
                  <a:srgbClr val="0D0D0D"/>
                </a:solidFill>
                <a:effectLst/>
                <a:highlight>
                  <a:srgbClr val="FFFFFF"/>
                </a:highlight>
                <a:latin typeface="Söhne"/>
              </a:rPr>
              <a:t>.</a:t>
            </a:r>
          </a:p>
          <a:p>
            <a:pPr algn="l">
              <a:buFont typeface="Arial" panose="020B0604020202020204" pitchFamily="34" charset="0"/>
              <a:buNone/>
            </a:pPr>
            <a:r>
              <a:rPr lang="en-GB" b="0" i="0" dirty="0">
                <a:solidFill>
                  <a:srgbClr val="0D0D0D"/>
                </a:solidFill>
                <a:effectLst/>
                <a:highlight>
                  <a:srgbClr val="FFFFFF"/>
                </a:highlight>
                <a:latin typeface="Söhne"/>
              </a:rPr>
              <a:t>Predicted labels for training data are stored in </a:t>
            </a:r>
            <a:r>
              <a:rPr lang="en-GB" b="0" i="0" dirty="0" err="1">
                <a:solidFill>
                  <a:srgbClr val="0D0D0D"/>
                </a:solidFill>
                <a:effectLst/>
                <a:highlight>
                  <a:srgbClr val="FFFFFF"/>
                </a:highlight>
                <a:latin typeface="Söhne"/>
              </a:rPr>
              <a:t>y_pred_train</a:t>
            </a:r>
            <a:r>
              <a:rPr lang="en-GB" b="0" i="0" dirty="0">
                <a:solidFill>
                  <a:srgbClr val="0D0D0D"/>
                </a:solidFill>
                <a:effectLst/>
                <a:highlight>
                  <a:srgbClr val="FFFFFF"/>
                </a:highlight>
                <a:latin typeface="Söhne"/>
              </a:rPr>
              <a:t>, and predicted labels for testing data are stored in </a:t>
            </a:r>
            <a:r>
              <a:rPr lang="en-GB" b="0" i="0" dirty="0" err="1">
                <a:solidFill>
                  <a:srgbClr val="0D0D0D"/>
                </a:solidFill>
                <a:effectLst/>
                <a:highlight>
                  <a:srgbClr val="FFFFFF"/>
                </a:highlight>
                <a:latin typeface="Söhne"/>
              </a:rPr>
              <a:t>y_pred_test</a:t>
            </a:r>
            <a:r>
              <a:rPr lang="en-GB" b="0" i="0" dirty="0">
                <a:solidFill>
                  <a:srgbClr val="0D0D0D"/>
                </a:solidFill>
                <a:effectLst/>
                <a:highlight>
                  <a:srgbClr val="FFFFFF"/>
                </a:highlight>
                <a:latin typeface="Söhne"/>
              </a:rPr>
              <a:t>.</a:t>
            </a:r>
          </a:p>
          <a:p>
            <a:endParaRPr lang="en-GB" dirty="0"/>
          </a:p>
          <a:p>
            <a:pPr algn="l">
              <a:buFont typeface="Arial" panose="020B0604020202020204" pitchFamily="34" charset="0"/>
              <a:buNone/>
            </a:pPr>
            <a:r>
              <a:rPr lang="en-GB" b="0" i="0" dirty="0">
                <a:solidFill>
                  <a:srgbClr val="0D0D0D"/>
                </a:solidFill>
                <a:effectLst/>
                <a:highlight>
                  <a:srgbClr val="FFFFFF"/>
                </a:highlight>
                <a:latin typeface="Söhne"/>
              </a:rPr>
              <a:t>Calculate the accuracy of the model on both the training and testing data.</a:t>
            </a:r>
          </a:p>
          <a:p>
            <a:pPr algn="l">
              <a:buFont typeface="Arial" panose="020B0604020202020204" pitchFamily="34" charset="0"/>
              <a:buNone/>
            </a:pPr>
            <a:r>
              <a:rPr lang="en-GB" b="0" i="0" dirty="0">
                <a:solidFill>
                  <a:srgbClr val="0D0D0D"/>
                </a:solidFill>
                <a:effectLst/>
                <a:highlight>
                  <a:srgbClr val="FFFFFF"/>
                </a:highlight>
                <a:latin typeface="Söhne"/>
              </a:rPr>
              <a:t>Compute the accuracy score for the training data by comparing predicted labels </a:t>
            </a:r>
            <a:r>
              <a:rPr lang="en-GB" b="0" i="0" dirty="0" err="1">
                <a:solidFill>
                  <a:srgbClr val="0D0D0D"/>
                </a:solidFill>
                <a:effectLst/>
                <a:highlight>
                  <a:srgbClr val="FFFFFF"/>
                </a:highlight>
                <a:latin typeface="Söhne"/>
              </a:rPr>
              <a:t>y_pred_train</a:t>
            </a:r>
            <a:r>
              <a:rPr lang="en-GB" b="0" i="0" dirty="0">
                <a:solidFill>
                  <a:srgbClr val="0D0D0D"/>
                </a:solidFill>
                <a:effectLst/>
                <a:highlight>
                  <a:srgbClr val="FFFFFF"/>
                </a:highlight>
                <a:latin typeface="Söhne"/>
              </a:rPr>
              <a:t> with actual labels </a:t>
            </a:r>
            <a:r>
              <a:rPr lang="en-GB" b="0" i="0" dirty="0" err="1">
                <a:solidFill>
                  <a:srgbClr val="0D0D0D"/>
                </a:solidFill>
                <a:effectLst/>
                <a:highlight>
                  <a:srgbClr val="FFFFFF"/>
                </a:highlight>
                <a:latin typeface="Söhne"/>
              </a:rPr>
              <a:t>y_train</a:t>
            </a:r>
            <a:r>
              <a:rPr lang="en-GB" b="0" i="0" dirty="0">
                <a:solidFill>
                  <a:srgbClr val="0D0D0D"/>
                </a:solidFill>
                <a:effectLst/>
                <a:highlight>
                  <a:srgbClr val="FFFFFF"/>
                </a:highlight>
                <a:latin typeface="Söhne"/>
              </a:rPr>
              <a:t> using the </a:t>
            </a:r>
            <a:r>
              <a:rPr lang="en-GB" b="0" i="0" dirty="0" err="1">
                <a:solidFill>
                  <a:srgbClr val="0D0D0D"/>
                </a:solidFill>
                <a:effectLst/>
                <a:highlight>
                  <a:srgbClr val="FFFFFF"/>
                </a:highlight>
                <a:latin typeface="Söhne"/>
              </a:rPr>
              <a:t>accuracy_score</a:t>
            </a:r>
            <a:r>
              <a:rPr lang="en-GB" b="0" i="0" dirty="0">
                <a:solidFill>
                  <a:srgbClr val="0D0D0D"/>
                </a:solidFill>
                <a:effectLst/>
                <a:highlight>
                  <a:srgbClr val="FFFFFF"/>
                </a:highlight>
                <a:latin typeface="Söhne"/>
              </a:rPr>
              <a:t> function.</a:t>
            </a:r>
          </a:p>
          <a:p>
            <a:pPr algn="l">
              <a:buFont typeface="Arial" panose="020B0604020202020204" pitchFamily="34" charset="0"/>
              <a:buNone/>
            </a:pPr>
            <a:r>
              <a:rPr lang="en-GB" b="0" i="0" dirty="0">
                <a:solidFill>
                  <a:srgbClr val="0D0D0D"/>
                </a:solidFill>
                <a:effectLst/>
                <a:highlight>
                  <a:srgbClr val="FFFFFF"/>
                </a:highlight>
                <a:latin typeface="Söhne"/>
              </a:rPr>
              <a:t>Similarly, compute the accuracy score for the testing data by comparing predicted labels </a:t>
            </a:r>
            <a:r>
              <a:rPr lang="en-GB" b="0" i="0" dirty="0" err="1">
                <a:solidFill>
                  <a:srgbClr val="0D0D0D"/>
                </a:solidFill>
                <a:effectLst/>
                <a:highlight>
                  <a:srgbClr val="FFFFFF"/>
                </a:highlight>
                <a:latin typeface="Söhne"/>
              </a:rPr>
              <a:t>y_pred_test</a:t>
            </a:r>
            <a:r>
              <a:rPr lang="en-GB" b="0" i="0" dirty="0">
                <a:solidFill>
                  <a:srgbClr val="0D0D0D"/>
                </a:solidFill>
                <a:effectLst/>
                <a:highlight>
                  <a:srgbClr val="FFFFFF"/>
                </a:highlight>
                <a:latin typeface="Söhne"/>
              </a:rPr>
              <a:t> with actual labels </a:t>
            </a:r>
            <a:r>
              <a:rPr lang="en-GB" b="0" i="0" dirty="0" err="1">
                <a:solidFill>
                  <a:srgbClr val="0D0D0D"/>
                </a:solidFill>
                <a:effectLst/>
                <a:highlight>
                  <a:srgbClr val="FFFFFF"/>
                </a:highlight>
                <a:latin typeface="Söhne"/>
              </a:rPr>
              <a:t>y_test</a:t>
            </a:r>
            <a:r>
              <a:rPr lang="en-GB" b="0" i="0" dirty="0">
                <a:solidFill>
                  <a:srgbClr val="0D0D0D"/>
                </a:solidFill>
                <a:effectLst/>
                <a:highlight>
                  <a:srgbClr val="FFFFFF"/>
                </a:highlight>
                <a:latin typeface="Söhne"/>
              </a:rPr>
              <a:t>.</a:t>
            </a:r>
          </a:p>
          <a:p>
            <a:pPr algn="l">
              <a:buFont typeface="Arial" panose="020B0604020202020204" pitchFamily="34" charset="0"/>
              <a:buNone/>
            </a:pPr>
            <a:r>
              <a:rPr lang="en-GB" b="0" i="0" dirty="0">
                <a:solidFill>
                  <a:srgbClr val="0D0D0D"/>
                </a:solidFill>
                <a:effectLst/>
                <a:highlight>
                  <a:srgbClr val="FFFFFF"/>
                </a:highlight>
                <a:latin typeface="Söhne"/>
              </a:rPr>
              <a:t>Print the evaluation results including accuracy, classification report, and confusion matrix for both training and testing data</a:t>
            </a:r>
          </a:p>
          <a:p>
            <a:endParaRPr lang="en-GB" dirty="0"/>
          </a:p>
        </p:txBody>
      </p:sp>
      <p:sp>
        <p:nvSpPr>
          <p:cNvPr id="4" name="Slide Number Placeholder 3"/>
          <p:cNvSpPr>
            <a:spLocks noGrp="1"/>
          </p:cNvSpPr>
          <p:nvPr>
            <p:ph type="sldNum" sz="quarter" idx="5"/>
          </p:nvPr>
        </p:nvSpPr>
        <p:spPr/>
        <p:txBody>
          <a:bodyPr/>
          <a:lstStyle/>
          <a:p>
            <a:fld id="{9032C68D-26C3-4518-A3EB-48DF98CEB6C0}" type="slidenum">
              <a:rPr lang="en-GB" smtClean="0"/>
              <a:pPr/>
              <a:t>10</a:t>
            </a:fld>
            <a:endParaRPr lang="en-GB"/>
          </a:p>
        </p:txBody>
      </p:sp>
    </p:spTree>
    <p:extLst>
      <p:ext uri="{BB962C8B-B14F-4D97-AF65-F5344CB8AC3E}">
        <p14:creationId xmlns:p14="http://schemas.microsoft.com/office/powerpoint/2010/main" val="2615279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10733828" y="1110597"/>
            <a:ext cx="2286000" cy="508000"/>
          </a:xfrm>
        </p:spPr>
        <p:txBody>
          <a:bodyPr/>
          <a:lstStyle/>
          <a:p>
            <a:fld id="{5A60B35D-C714-45B0-A31C-9D28B182AA82}" type="datetimeFigureOut">
              <a:rPr lang="en-GB" smtClean="0"/>
              <a:pPr/>
              <a:t>21/10/2024</a:t>
            </a:fld>
            <a:endParaRPr lang="en-GB"/>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GB"/>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A8456BC0-42D5-497E-9242-0F18F05F1EF4}"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A60B35D-C714-45B0-A31C-9D28B182AA82}" type="datetimeFigureOut">
              <a:rPr lang="en-GB" smtClean="0"/>
              <a:pPr/>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456BC0-42D5-497E-9242-0F18F05F1EF4}"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A60B35D-C714-45B0-A31C-9D28B182AA82}" type="datetimeFigureOut">
              <a:rPr lang="en-GB" smtClean="0"/>
              <a:pPr/>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456BC0-42D5-497E-9242-0F18F05F1EF4}"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5A60B35D-C714-45B0-A31C-9D28B182AA82}" type="datetimeFigureOut">
              <a:rPr lang="en-GB" smtClean="0"/>
              <a:pPr/>
              <a:t>21/10/2024</a:t>
            </a:fld>
            <a:endParaRPr lang="en-GB"/>
          </a:p>
        </p:txBody>
      </p:sp>
      <p:sp>
        <p:nvSpPr>
          <p:cNvPr id="9" name="Slide Number Placeholder 8"/>
          <p:cNvSpPr>
            <a:spLocks noGrp="1"/>
          </p:cNvSpPr>
          <p:nvPr>
            <p:ph type="sldNum" sz="quarter" idx="15"/>
          </p:nvPr>
        </p:nvSpPr>
        <p:spPr/>
        <p:txBody>
          <a:bodyPr rtlCol="0"/>
          <a:lstStyle/>
          <a:p>
            <a:fld id="{A8456BC0-42D5-497E-9242-0F18F05F1EF4}" type="slidenum">
              <a:rPr lang="en-GB" smtClean="0"/>
              <a:pPr/>
              <a:t>‹#›</a:t>
            </a:fld>
            <a:endParaRPr lang="en-GB"/>
          </a:p>
        </p:txBody>
      </p:sp>
      <p:sp>
        <p:nvSpPr>
          <p:cNvPr id="10" name="Footer Placeholder 9"/>
          <p:cNvSpPr>
            <a:spLocks noGrp="1"/>
          </p:cNvSpPr>
          <p:nvPr>
            <p:ph type="ftr" sz="quarter" idx="16"/>
          </p:nvPr>
        </p:nvSpPr>
        <p:spPr/>
        <p:txBody>
          <a:bodyPr rtlCol="0"/>
          <a:lstStyle/>
          <a:p>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5A60B35D-C714-45B0-A31C-9D28B182AA82}" type="datetimeFigureOut">
              <a:rPr lang="en-GB" smtClean="0"/>
              <a:pPr/>
              <a:t>21/10/2024</a:t>
            </a:fld>
            <a:endParaRPr lang="en-GB"/>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GB"/>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A8456BC0-42D5-497E-9242-0F18F05F1EF4}"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A60B35D-C714-45B0-A31C-9D28B182AA82}" type="datetimeFigureOut">
              <a:rPr lang="en-GB" smtClean="0"/>
              <a:pPr/>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8456BC0-42D5-497E-9242-0F18F05F1EF4}" type="slidenum">
              <a:rPr lang="en-GB" smtClean="0"/>
              <a:pPr/>
              <a:t>‹#›</a:t>
            </a:fld>
            <a:endParaRPr lang="en-GB"/>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5A60B35D-C714-45B0-A31C-9D28B182AA82}" type="datetimeFigureOut">
              <a:rPr lang="en-GB" smtClean="0"/>
              <a:pPr/>
              <a:t>21/10/2024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8456BC0-42D5-497E-9242-0F18F05F1EF4}" type="slidenum">
              <a:rPr lang="en-GB" smtClean="0"/>
              <a:pPr/>
              <a:t>‹#›</a:t>
            </a:fld>
            <a:endParaRPr lang="en-GB"/>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5A60B35D-C714-45B0-A31C-9D28B182AA82}" type="datetimeFigureOut">
              <a:rPr lang="en-GB" smtClean="0"/>
              <a:pPr/>
              <a:t>21/10/2024</a:t>
            </a:fld>
            <a:endParaRPr lang="en-GB"/>
          </a:p>
        </p:txBody>
      </p:sp>
      <p:sp>
        <p:nvSpPr>
          <p:cNvPr id="7" name="Slide Number Placeholder 6"/>
          <p:cNvSpPr>
            <a:spLocks noGrp="1"/>
          </p:cNvSpPr>
          <p:nvPr>
            <p:ph type="sldNum" sz="quarter" idx="11"/>
          </p:nvPr>
        </p:nvSpPr>
        <p:spPr/>
        <p:txBody>
          <a:bodyPr rtlCol="0"/>
          <a:lstStyle/>
          <a:p>
            <a:fld id="{A8456BC0-42D5-497E-9242-0F18F05F1EF4}" type="slidenum">
              <a:rPr lang="en-GB" smtClean="0"/>
              <a:pPr/>
              <a:t>‹#›</a:t>
            </a:fld>
            <a:endParaRPr lang="en-GB"/>
          </a:p>
        </p:txBody>
      </p:sp>
      <p:sp>
        <p:nvSpPr>
          <p:cNvPr id="8" name="Footer Placeholder 7"/>
          <p:cNvSpPr>
            <a:spLocks noGrp="1"/>
          </p:cNvSpPr>
          <p:nvPr>
            <p:ph type="ftr" sz="quarter" idx="12"/>
          </p:nvPr>
        </p:nvSpPr>
        <p:spPr/>
        <p:txBody>
          <a:bodyPr rtlCol="0"/>
          <a:lstStyle/>
          <a:p>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60B35D-C714-45B0-A31C-9D28B182AA82}" type="datetimeFigureOut">
              <a:rPr lang="en-GB" smtClean="0"/>
              <a:pPr/>
              <a:t>21/10/2024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8456BC0-42D5-497E-9242-0F18F05F1EF4}"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5A60B35D-C714-45B0-A31C-9D28B182AA82}" type="datetimeFigureOut">
              <a:rPr lang="en-GB" smtClean="0"/>
              <a:pPr/>
              <a:t>21/10/2024</a:t>
            </a:fld>
            <a:endParaRPr lang="en-GB"/>
          </a:p>
        </p:txBody>
      </p:sp>
      <p:sp>
        <p:nvSpPr>
          <p:cNvPr id="22" name="Slide Number Placeholder 21"/>
          <p:cNvSpPr>
            <a:spLocks noGrp="1"/>
          </p:cNvSpPr>
          <p:nvPr>
            <p:ph type="sldNum" sz="quarter" idx="15"/>
          </p:nvPr>
        </p:nvSpPr>
        <p:spPr/>
        <p:txBody>
          <a:bodyPr rtlCol="0"/>
          <a:lstStyle/>
          <a:p>
            <a:fld id="{A8456BC0-42D5-497E-9242-0F18F05F1EF4}" type="slidenum">
              <a:rPr lang="en-GB" smtClean="0"/>
              <a:pPr/>
              <a:t>‹#›</a:t>
            </a:fld>
            <a:endParaRPr lang="en-GB"/>
          </a:p>
        </p:txBody>
      </p:sp>
      <p:sp>
        <p:nvSpPr>
          <p:cNvPr id="23" name="Footer Placeholder 22"/>
          <p:cNvSpPr>
            <a:spLocks noGrp="1"/>
          </p:cNvSpPr>
          <p:nvPr>
            <p:ph type="ftr" sz="quarter" idx="16"/>
          </p:nvPr>
        </p:nvSpPr>
        <p:spPr/>
        <p:txBody>
          <a:bodyPr rtlCol="0"/>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A60B35D-C714-45B0-A31C-9D28B182AA82}" type="datetimeFigureOut">
              <a:rPr lang="en-GB" smtClean="0"/>
              <a:pPr/>
              <a:t>21/10/2024</a:t>
            </a:fld>
            <a:endParaRPr lang="en-GB"/>
          </a:p>
        </p:txBody>
      </p:sp>
      <p:sp>
        <p:nvSpPr>
          <p:cNvPr id="18" name="Slide Number Placeholder 17"/>
          <p:cNvSpPr>
            <a:spLocks noGrp="1"/>
          </p:cNvSpPr>
          <p:nvPr>
            <p:ph type="sldNum" sz="quarter" idx="11"/>
          </p:nvPr>
        </p:nvSpPr>
        <p:spPr/>
        <p:txBody>
          <a:bodyPr rtlCol="0"/>
          <a:lstStyle/>
          <a:p>
            <a:fld id="{A8456BC0-42D5-497E-9242-0F18F05F1EF4}" type="slidenum">
              <a:rPr lang="en-GB" smtClean="0"/>
              <a:pPr/>
              <a:t>‹#›</a:t>
            </a:fld>
            <a:endParaRPr lang="en-GB"/>
          </a:p>
        </p:txBody>
      </p:sp>
      <p:sp>
        <p:nvSpPr>
          <p:cNvPr id="21" name="Footer Placeholder 20"/>
          <p:cNvSpPr>
            <a:spLocks noGrp="1"/>
          </p:cNvSpPr>
          <p:nvPr>
            <p:ph type="ftr" sz="quarter" idx="12"/>
          </p:nvPr>
        </p:nvSpPr>
        <p:spPr/>
        <p:txBody>
          <a:bodyPr rtlCol="0"/>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5A60B35D-C714-45B0-A31C-9D28B182AA82}" type="datetimeFigureOut">
              <a:rPr lang="en-GB" smtClean="0"/>
              <a:pPr/>
              <a:t>21/10/2024</a:t>
            </a:fld>
            <a:endParaRPr lang="en-GB"/>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GB"/>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A8456BC0-42D5-497E-9242-0F18F05F1EF4}"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8744-89B1-4736-E30D-78CAD2B9A763}"/>
              </a:ext>
            </a:extLst>
          </p:cNvPr>
          <p:cNvSpPr>
            <a:spLocks noGrp="1"/>
          </p:cNvSpPr>
          <p:nvPr>
            <p:ph type="ctrTitle"/>
          </p:nvPr>
        </p:nvSpPr>
        <p:spPr>
          <a:xfrm>
            <a:off x="1027134" y="776615"/>
            <a:ext cx="8246869" cy="2192053"/>
          </a:xfrm>
        </p:spPr>
        <p:txBody>
          <a:bodyPr/>
          <a:lstStyle/>
          <a:p>
            <a:pPr algn="ctr"/>
            <a:r>
              <a:rPr lang="en-US" sz="3600" b="1" dirty="0">
                <a:solidFill>
                  <a:schemeClr val="tx1"/>
                </a:solidFill>
                <a:effectLst/>
                <a:ea typeface="Calibri" panose="020F0502020204030204" pitchFamily="34" charset="0"/>
                <a:cs typeface="Times New Roman" panose="02020603050405020304" pitchFamily="18" charset="0"/>
              </a:rPr>
              <a:t>MUSIC GENRE PREDICTION USING MACHINE LEARNING</a:t>
            </a:r>
            <a:endParaRPr lang="en-GB" sz="3600" b="1" dirty="0">
              <a:solidFill>
                <a:schemeClr val="tx1"/>
              </a:solidFill>
              <a:cs typeface="Times New Roman" panose="02020603050405020304" pitchFamily="18" charset="0"/>
            </a:endParaRPr>
          </a:p>
        </p:txBody>
      </p:sp>
      <p:sp>
        <p:nvSpPr>
          <p:cNvPr id="3" name="Subtitle 2">
            <a:extLst>
              <a:ext uri="{FF2B5EF4-FFF2-40B4-BE49-F238E27FC236}">
                <a16:creationId xmlns:a16="http://schemas.microsoft.com/office/drawing/2014/main" id="{5C445136-A8A6-07AA-010E-0D8A16341D03}"/>
              </a:ext>
            </a:extLst>
          </p:cNvPr>
          <p:cNvSpPr>
            <a:spLocks noGrp="1"/>
          </p:cNvSpPr>
          <p:nvPr>
            <p:ph type="subTitle" idx="1"/>
          </p:nvPr>
        </p:nvSpPr>
        <p:spPr>
          <a:xfrm>
            <a:off x="1507067" y="3244241"/>
            <a:ext cx="7766936" cy="2684611"/>
          </a:xfrm>
        </p:spPr>
        <p:txBody>
          <a:bodyPr/>
          <a:lstStyle/>
          <a:p>
            <a:pPr algn="ctr">
              <a:buFont typeface="Wingdings" pitchFamily="2" charset="2"/>
              <a:buChar char="q"/>
            </a:pPr>
            <a:r>
              <a:rPr lang="en-GB" dirty="0">
                <a:solidFill>
                  <a:schemeClr val="tx1"/>
                </a:solidFill>
              </a:rPr>
              <a:t>Siri </a:t>
            </a:r>
            <a:r>
              <a:rPr lang="en-GB" dirty="0" err="1">
                <a:solidFill>
                  <a:schemeClr val="tx1"/>
                </a:solidFill>
              </a:rPr>
              <a:t>chandrika</a:t>
            </a:r>
            <a:r>
              <a:rPr lang="en-GB" dirty="0">
                <a:solidFill>
                  <a:schemeClr val="tx1"/>
                </a:solidFill>
              </a:rPr>
              <a:t> </a:t>
            </a:r>
            <a:r>
              <a:rPr lang="en-GB" dirty="0" err="1">
                <a:solidFill>
                  <a:schemeClr val="tx1"/>
                </a:solidFill>
              </a:rPr>
              <a:t>Nentoori</a:t>
            </a:r>
            <a:endParaRPr lang="en-GB" dirty="0">
              <a:solidFill>
                <a:schemeClr val="tx1"/>
              </a:solidFill>
            </a:endParaRPr>
          </a:p>
          <a:p>
            <a:pPr algn="ctr">
              <a:buFont typeface="Arial" pitchFamily="34" charset="0"/>
              <a:buChar char="•"/>
            </a:pPr>
            <a:endParaRPr lang="en-GB" dirty="0">
              <a:solidFill>
                <a:schemeClr val="tx1"/>
              </a:solidFill>
            </a:endParaRPr>
          </a:p>
        </p:txBody>
      </p:sp>
    </p:spTree>
    <p:extLst>
      <p:ext uri="{BB962C8B-B14F-4D97-AF65-F5344CB8AC3E}">
        <p14:creationId xmlns:p14="http://schemas.microsoft.com/office/powerpoint/2010/main" val="2165991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9C992-8723-D6E4-3A4B-70CD50B45431}"/>
              </a:ext>
            </a:extLst>
          </p:cNvPr>
          <p:cNvSpPr>
            <a:spLocks noGrp="1"/>
          </p:cNvSpPr>
          <p:nvPr>
            <p:ph type="title"/>
          </p:nvPr>
        </p:nvSpPr>
        <p:spPr>
          <a:xfrm>
            <a:off x="677334" y="345440"/>
            <a:ext cx="8596668" cy="873760"/>
          </a:xfrm>
        </p:spPr>
        <p:txBody>
          <a:bodyPr>
            <a:normAutofit/>
          </a:bodyPr>
          <a:lstStyle/>
          <a:p>
            <a:r>
              <a:rPr lang="en-GB" b="0" i="0" dirty="0">
                <a:effectLst/>
                <a:highlight>
                  <a:srgbClr val="FFFFFF"/>
                </a:highlight>
                <a:latin typeface="+mn-lt"/>
              </a:rPr>
              <a:t>Gradient Boosting Machine (GBM):</a:t>
            </a:r>
            <a:endParaRPr lang="en-GB" dirty="0">
              <a:latin typeface="+mn-lt"/>
            </a:endParaRPr>
          </a:p>
        </p:txBody>
      </p:sp>
      <p:pic>
        <p:nvPicPr>
          <p:cNvPr id="5" name="Content Placeholder 4">
            <a:extLst>
              <a:ext uri="{FF2B5EF4-FFF2-40B4-BE49-F238E27FC236}">
                <a16:creationId xmlns:a16="http://schemas.microsoft.com/office/drawing/2014/main" id="{16170A0C-A3BB-E7D5-50F4-479104BA8C2F}"/>
              </a:ext>
            </a:extLst>
          </p:cNvPr>
          <p:cNvPicPr>
            <a:picLocks noGrp="1" noChangeAspect="1"/>
          </p:cNvPicPr>
          <p:nvPr>
            <p:ph sz="quarter" idx="1"/>
          </p:nvPr>
        </p:nvPicPr>
        <p:blipFill rotWithShape="1">
          <a:blip r:embed="rId3" cstate="print"/>
          <a:srcRect l="6915" t="22752" r="49025" b="14469"/>
          <a:stretch/>
        </p:blipFill>
        <p:spPr>
          <a:xfrm>
            <a:off x="677334" y="1219200"/>
            <a:ext cx="8804596" cy="5293360"/>
          </a:xfrm>
        </p:spPr>
      </p:pic>
    </p:spTree>
    <p:extLst>
      <p:ext uri="{BB962C8B-B14F-4D97-AF65-F5344CB8AC3E}">
        <p14:creationId xmlns:p14="http://schemas.microsoft.com/office/powerpoint/2010/main" val="145164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A0C82-AB8D-A38E-708A-B0ACC87648E8}"/>
              </a:ext>
            </a:extLst>
          </p:cNvPr>
          <p:cNvSpPr>
            <a:spLocks noGrp="1"/>
          </p:cNvSpPr>
          <p:nvPr>
            <p:ph type="title"/>
          </p:nvPr>
        </p:nvSpPr>
        <p:spPr>
          <a:xfrm>
            <a:off x="677334" y="609600"/>
            <a:ext cx="8596668" cy="833120"/>
          </a:xfrm>
        </p:spPr>
        <p:txBody>
          <a:bodyPr/>
          <a:lstStyle/>
          <a:p>
            <a:r>
              <a:rPr lang="en-GB" dirty="0"/>
              <a:t>Evaluation</a:t>
            </a:r>
          </a:p>
        </p:txBody>
      </p:sp>
      <p:sp>
        <p:nvSpPr>
          <p:cNvPr id="3" name="Content Placeholder 2">
            <a:extLst>
              <a:ext uri="{FF2B5EF4-FFF2-40B4-BE49-F238E27FC236}">
                <a16:creationId xmlns:a16="http://schemas.microsoft.com/office/drawing/2014/main" id="{534858D6-027F-2FEB-8E26-0EA3EEFFB385}"/>
              </a:ext>
            </a:extLst>
          </p:cNvPr>
          <p:cNvSpPr>
            <a:spLocks noGrp="1"/>
          </p:cNvSpPr>
          <p:nvPr>
            <p:ph sz="quarter" idx="1"/>
          </p:nvPr>
        </p:nvSpPr>
        <p:spPr>
          <a:xfrm>
            <a:off x="677334" y="1442720"/>
            <a:ext cx="8596668" cy="4598643"/>
          </a:xfrm>
        </p:spPr>
        <p:txBody>
          <a:bodyPr/>
          <a:lstStyle/>
          <a:p>
            <a:r>
              <a:rPr lang="en-GB" dirty="0"/>
              <a:t>Train Accuracy</a:t>
            </a:r>
          </a:p>
          <a:p>
            <a:r>
              <a:rPr lang="en-GB" dirty="0"/>
              <a:t>Test Accuracy</a:t>
            </a:r>
          </a:p>
          <a:p>
            <a:r>
              <a:rPr lang="en-GB" dirty="0"/>
              <a:t>Key Metrics: Precision, Recall, </a:t>
            </a:r>
          </a:p>
          <a:p>
            <a:pPr marL="0" indent="0">
              <a:buNone/>
            </a:pPr>
            <a:r>
              <a:rPr lang="en-GB" dirty="0"/>
              <a:t>                        F1- Score, Confusion Matrix</a:t>
            </a:r>
          </a:p>
          <a:p>
            <a:r>
              <a:rPr lang="en-GB" dirty="0"/>
              <a:t>Insights</a:t>
            </a:r>
          </a:p>
        </p:txBody>
      </p:sp>
      <p:pic>
        <p:nvPicPr>
          <p:cNvPr id="7" name="Picture 6">
            <a:extLst>
              <a:ext uri="{FF2B5EF4-FFF2-40B4-BE49-F238E27FC236}">
                <a16:creationId xmlns:a16="http://schemas.microsoft.com/office/drawing/2014/main" id="{EA87AA46-C847-9D17-A440-7807D24C948A}"/>
              </a:ext>
            </a:extLst>
          </p:cNvPr>
          <p:cNvPicPr>
            <a:picLocks noChangeAspect="1"/>
          </p:cNvPicPr>
          <p:nvPr/>
        </p:nvPicPr>
        <p:blipFill rotWithShape="1">
          <a:blip r:embed="rId3" cstate="print"/>
          <a:srcRect l="5555" t="50000" r="67167" b="21023"/>
          <a:stretch/>
        </p:blipFill>
        <p:spPr>
          <a:xfrm>
            <a:off x="2689014" y="3429000"/>
            <a:ext cx="6584988" cy="3236302"/>
          </a:xfrm>
          <a:prstGeom prst="rect">
            <a:avLst/>
          </a:prstGeom>
        </p:spPr>
      </p:pic>
    </p:spTree>
    <p:extLst>
      <p:ext uri="{BB962C8B-B14F-4D97-AF65-F5344CB8AC3E}">
        <p14:creationId xmlns:p14="http://schemas.microsoft.com/office/powerpoint/2010/main" val="2071838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5AA3B-B83C-4E8A-19A0-548F1AB3D592}"/>
              </a:ext>
            </a:extLst>
          </p:cNvPr>
          <p:cNvSpPr>
            <a:spLocks noGrp="1"/>
          </p:cNvSpPr>
          <p:nvPr>
            <p:ph type="title"/>
          </p:nvPr>
        </p:nvSpPr>
        <p:spPr>
          <a:xfrm>
            <a:off x="677334" y="609600"/>
            <a:ext cx="8596668" cy="792480"/>
          </a:xfrm>
        </p:spPr>
        <p:txBody>
          <a:bodyPr/>
          <a:lstStyle/>
          <a:p>
            <a:r>
              <a:rPr lang="en-GB" dirty="0"/>
              <a:t>Comparison</a:t>
            </a:r>
          </a:p>
        </p:txBody>
      </p:sp>
      <p:pic>
        <p:nvPicPr>
          <p:cNvPr id="5" name="Content Placeholder 4">
            <a:extLst>
              <a:ext uri="{FF2B5EF4-FFF2-40B4-BE49-F238E27FC236}">
                <a16:creationId xmlns:a16="http://schemas.microsoft.com/office/drawing/2014/main" id="{C594B994-6A69-3280-6FDA-39CAEC02910E}"/>
              </a:ext>
            </a:extLst>
          </p:cNvPr>
          <p:cNvPicPr>
            <a:picLocks noGrp="1" noChangeAspect="1"/>
          </p:cNvPicPr>
          <p:nvPr>
            <p:ph sz="quarter" idx="1"/>
          </p:nvPr>
        </p:nvPicPr>
        <p:blipFill rotWithShape="1">
          <a:blip r:embed="rId3" cstate="print"/>
          <a:srcRect l="7667" t="15095" r="25167" b="14056"/>
          <a:stretch/>
        </p:blipFill>
        <p:spPr>
          <a:xfrm>
            <a:off x="1201704" y="1565274"/>
            <a:ext cx="8389336" cy="4975335"/>
          </a:xfrm>
          <a:prstGeom prst="rect">
            <a:avLst/>
          </a:prstGeom>
        </p:spPr>
      </p:pic>
    </p:spTree>
    <p:extLst>
      <p:ext uri="{BB962C8B-B14F-4D97-AF65-F5344CB8AC3E}">
        <p14:creationId xmlns:p14="http://schemas.microsoft.com/office/powerpoint/2010/main" val="2786777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8828B-4752-F5B8-1F77-6BE0807E6600}"/>
              </a:ext>
            </a:extLst>
          </p:cNvPr>
          <p:cNvSpPr>
            <a:spLocks noGrp="1"/>
          </p:cNvSpPr>
          <p:nvPr>
            <p:ph type="title"/>
          </p:nvPr>
        </p:nvSpPr>
        <p:spPr>
          <a:xfrm>
            <a:off x="677334" y="609600"/>
            <a:ext cx="8596668" cy="670560"/>
          </a:xfrm>
        </p:spPr>
        <p:txBody>
          <a:bodyPr/>
          <a:lstStyle/>
          <a:p>
            <a:r>
              <a:rPr lang="en-GB" dirty="0"/>
              <a:t>Conclusion</a:t>
            </a:r>
          </a:p>
        </p:txBody>
      </p:sp>
      <p:sp>
        <p:nvSpPr>
          <p:cNvPr id="3" name="Content Placeholder 2">
            <a:extLst>
              <a:ext uri="{FF2B5EF4-FFF2-40B4-BE49-F238E27FC236}">
                <a16:creationId xmlns:a16="http://schemas.microsoft.com/office/drawing/2014/main" id="{9A4F4906-8455-AA68-CCEF-58AC0900C4A9}"/>
              </a:ext>
            </a:extLst>
          </p:cNvPr>
          <p:cNvSpPr>
            <a:spLocks noGrp="1"/>
          </p:cNvSpPr>
          <p:nvPr>
            <p:ph sz="quarter" idx="1"/>
          </p:nvPr>
        </p:nvSpPr>
        <p:spPr>
          <a:xfrm>
            <a:off x="677334" y="1280161"/>
            <a:ext cx="8596668" cy="4761202"/>
          </a:xfrm>
        </p:spPr>
        <p:txBody>
          <a:bodyPr/>
          <a:lstStyle/>
          <a:p>
            <a:r>
              <a:rPr lang="en-GB" dirty="0"/>
              <a:t>Key Findings</a:t>
            </a:r>
          </a:p>
          <a:p>
            <a:r>
              <a:rPr lang="en-GB" dirty="0"/>
              <a:t>Challenges and Opportunities</a:t>
            </a:r>
          </a:p>
          <a:p>
            <a:r>
              <a:rPr lang="en-GB" dirty="0"/>
              <a:t>Implications</a:t>
            </a:r>
          </a:p>
          <a:p>
            <a:r>
              <a:rPr lang="en-GB" dirty="0"/>
              <a:t>Future Directions</a:t>
            </a:r>
          </a:p>
          <a:p>
            <a:r>
              <a:rPr lang="en-GB" dirty="0"/>
              <a:t>Closing Thought</a:t>
            </a:r>
          </a:p>
        </p:txBody>
      </p:sp>
    </p:spTree>
    <p:extLst>
      <p:ext uri="{BB962C8B-B14F-4D97-AF65-F5344CB8AC3E}">
        <p14:creationId xmlns:p14="http://schemas.microsoft.com/office/powerpoint/2010/main" val="3455482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0CF07-52C7-5669-9030-A8510F867634}"/>
              </a:ext>
            </a:extLst>
          </p:cNvPr>
          <p:cNvSpPr>
            <a:spLocks noGrp="1"/>
          </p:cNvSpPr>
          <p:nvPr>
            <p:ph type="title"/>
          </p:nvPr>
        </p:nvSpPr>
        <p:spPr>
          <a:xfrm>
            <a:off x="677334" y="528319"/>
            <a:ext cx="8596668" cy="731521"/>
          </a:xfrm>
        </p:spPr>
        <p:txBody>
          <a:bodyPr>
            <a:normAutofit/>
          </a:bodyPr>
          <a:lstStyle/>
          <a:p>
            <a:r>
              <a:rPr lang="en-GB" dirty="0"/>
              <a:t>References</a:t>
            </a:r>
          </a:p>
        </p:txBody>
      </p:sp>
      <p:sp>
        <p:nvSpPr>
          <p:cNvPr id="3" name="Content Placeholder 2">
            <a:extLst>
              <a:ext uri="{FF2B5EF4-FFF2-40B4-BE49-F238E27FC236}">
                <a16:creationId xmlns:a16="http://schemas.microsoft.com/office/drawing/2014/main" id="{238124D3-2F7A-5867-3388-88581CD5EA99}"/>
              </a:ext>
            </a:extLst>
          </p:cNvPr>
          <p:cNvSpPr>
            <a:spLocks noGrp="1"/>
          </p:cNvSpPr>
          <p:nvPr>
            <p:ph sz="quarter" idx="1"/>
          </p:nvPr>
        </p:nvSpPr>
        <p:spPr>
          <a:xfrm>
            <a:off x="677334" y="1259839"/>
            <a:ext cx="9579850" cy="45719"/>
          </a:xfrm>
        </p:spPr>
        <p:txBody>
          <a:bodyPr>
            <a:noAutofit/>
          </a:bodyPr>
          <a:lstStyle/>
          <a:p>
            <a:r>
              <a:rPr lang="en-GB" dirty="0" err="1"/>
              <a:t>Tzanetakis</a:t>
            </a:r>
            <a:r>
              <a:rPr lang="en-GB" dirty="0"/>
              <a:t>, G., &amp; Cook, P. (2002). ”Musical genre classification of audio signals.” IEEE Transactions on Speech and Audio Processing, 10(5), 293-302. doi:10.1109/TSA.2002.800560.</a:t>
            </a:r>
          </a:p>
          <a:p>
            <a:r>
              <a:rPr lang="en-GB" dirty="0"/>
              <a:t>Liang, J., Zhang, X., Li, X., &amp; Chen, D. (2018). ”Music genre classification using convolutional recurrent neural network.” In Proceedings of the 32nd AAAI Conference on Artificial Intelligence</a:t>
            </a:r>
          </a:p>
          <a:p>
            <a:r>
              <a:rPr lang="en-GB" dirty="0"/>
              <a:t>Zhu, H., &amp; Kim, M. (2017). ”A hybrid deep learning model for music genre classification.” In Proceedings of the 18th International Society for Music Information Retrieval Conference.</a:t>
            </a:r>
          </a:p>
          <a:p>
            <a:r>
              <a:rPr lang="en-GB" dirty="0" err="1"/>
              <a:t>Scaringella</a:t>
            </a:r>
            <a:r>
              <a:rPr lang="en-GB" dirty="0"/>
              <a:t>, N., Zoia, G., &amp; </a:t>
            </a:r>
            <a:r>
              <a:rPr lang="en-GB" dirty="0" err="1"/>
              <a:t>Mlynek</a:t>
            </a:r>
            <a:r>
              <a:rPr lang="en-GB" dirty="0"/>
              <a:t>, D. (2006). ”Automatic genre classification of music content: A survey.” IEEE Signal Processing Magazine, 23(2), 133-141. doi:10.1109/MSP.2006.1603464. </a:t>
            </a:r>
          </a:p>
          <a:p>
            <a:r>
              <a:rPr lang="en-GB" dirty="0"/>
              <a:t>Jang, D., &amp; Lee, K. (2015). ”A music genre classification approach based on ensemble learning using deep neural networks.” In Proceedings of the International Conference on Computer Science and its Applications. </a:t>
            </a:r>
          </a:p>
          <a:p>
            <a:r>
              <a:rPr lang="en-GB" dirty="0"/>
              <a:t>Bogdanov, D., et al. (2019). ”Essentia: An audio analysis library for music information retrieval.” Journal of Open Source Software, 4(40), 1607. doi:10.21105/joss.01607</a:t>
            </a:r>
          </a:p>
        </p:txBody>
      </p:sp>
    </p:spTree>
    <p:extLst>
      <p:ext uri="{BB962C8B-B14F-4D97-AF65-F5344CB8AC3E}">
        <p14:creationId xmlns:p14="http://schemas.microsoft.com/office/powerpoint/2010/main" val="992150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D9446-B0E1-0F62-F4A6-7ED34494F9B4}"/>
              </a:ext>
            </a:extLst>
          </p:cNvPr>
          <p:cNvSpPr>
            <a:spLocks noGrp="1"/>
          </p:cNvSpPr>
          <p:nvPr>
            <p:ph type="ctrTitle"/>
          </p:nvPr>
        </p:nvSpPr>
        <p:spPr>
          <a:xfrm>
            <a:off x="1507067" y="1930400"/>
            <a:ext cx="7766936" cy="1666240"/>
          </a:xfrm>
        </p:spPr>
        <p:txBody>
          <a:bodyPr/>
          <a:lstStyle/>
          <a:p>
            <a:pPr algn="ctr"/>
            <a:r>
              <a:rPr lang="en-GB" sz="8000" b="1" dirty="0"/>
              <a:t>Thank You</a:t>
            </a:r>
          </a:p>
        </p:txBody>
      </p:sp>
      <p:sp>
        <p:nvSpPr>
          <p:cNvPr id="3" name="Subtitle 2">
            <a:extLst>
              <a:ext uri="{FF2B5EF4-FFF2-40B4-BE49-F238E27FC236}">
                <a16:creationId xmlns:a16="http://schemas.microsoft.com/office/drawing/2014/main" id="{4CA2D84B-A415-E711-ABA6-58CC74F821CC}"/>
              </a:ext>
            </a:extLst>
          </p:cNvPr>
          <p:cNvSpPr>
            <a:spLocks noGrp="1"/>
          </p:cNvSpPr>
          <p:nvPr>
            <p:ph type="subTitle" idx="1"/>
          </p:nvPr>
        </p:nvSpPr>
        <p:spPr>
          <a:xfrm>
            <a:off x="1507067" y="3596640"/>
            <a:ext cx="7766936" cy="1551093"/>
          </a:xfrm>
        </p:spPr>
        <p:txBody>
          <a:bodyPr>
            <a:normAutofit/>
          </a:bodyPr>
          <a:lstStyle/>
          <a:p>
            <a:pPr algn="ctr"/>
            <a:r>
              <a:rPr lang="en-GB" sz="3600" dirty="0"/>
              <a:t>Any Questions?</a:t>
            </a:r>
          </a:p>
        </p:txBody>
      </p:sp>
    </p:spTree>
    <p:extLst>
      <p:ext uri="{BB962C8B-B14F-4D97-AF65-F5344CB8AC3E}">
        <p14:creationId xmlns:p14="http://schemas.microsoft.com/office/powerpoint/2010/main" val="2022384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8799-3BED-A647-7ED9-7F2CE4D98AE2}"/>
              </a:ext>
            </a:extLst>
          </p:cNvPr>
          <p:cNvSpPr>
            <a:spLocks noGrp="1"/>
          </p:cNvSpPr>
          <p:nvPr>
            <p:ph type="title"/>
          </p:nvPr>
        </p:nvSpPr>
        <p:spPr>
          <a:xfrm>
            <a:off x="677334" y="609600"/>
            <a:ext cx="8596668" cy="703006"/>
          </a:xfrm>
        </p:spPr>
        <p:txBody>
          <a:bodyPr>
            <a:normAutofit/>
          </a:bodyPr>
          <a:lstStyle/>
          <a:p>
            <a:r>
              <a:rPr lang="en-GB" dirty="0"/>
              <a:t>Content</a:t>
            </a:r>
          </a:p>
        </p:txBody>
      </p:sp>
      <p:sp>
        <p:nvSpPr>
          <p:cNvPr id="3" name="Content Placeholder 2">
            <a:extLst>
              <a:ext uri="{FF2B5EF4-FFF2-40B4-BE49-F238E27FC236}">
                <a16:creationId xmlns:a16="http://schemas.microsoft.com/office/drawing/2014/main" id="{BD1D78B9-E0C1-2C88-7AAD-7B5669C93460}"/>
              </a:ext>
            </a:extLst>
          </p:cNvPr>
          <p:cNvSpPr>
            <a:spLocks noGrp="1"/>
          </p:cNvSpPr>
          <p:nvPr>
            <p:ph sz="quarter" idx="1"/>
          </p:nvPr>
        </p:nvSpPr>
        <p:spPr>
          <a:xfrm>
            <a:off x="677334" y="1584959"/>
            <a:ext cx="8596668" cy="4456403"/>
          </a:xfrm>
        </p:spPr>
        <p:txBody>
          <a:bodyPr/>
          <a:lstStyle/>
          <a:p>
            <a:r>
              <a:rPr lang="en-GB" dirty="0"/>
              <a:t>Introduction</a:t>
            </a:r>
          </a:p>
          <a:p>
            <a:r>
              <a:rPr lang="en-GB" dirty="0"/>
              <a:t>Challenges</a:t>
            </a:r>
          </a:p>
          <a:p>
            <a:r>
              <a:rPr lang="en-GB" dirty="0"/>
              <a:t>Dataset</a:t>
            </a:r>
          </a:p>
          <a:p>
            <a:r>
              <a:rPr lang="en-GB" dirty="0"/>
              <a:t>Data Preprocessing</a:t>
            </a:r>
          </a:p>
          <a:p>
            <a:r>
              <a:rPr lang="en-GB" dirty="0"/>
              <a:t>Model Building</a:t>
            </a:r>
          </a:p>
          <a:p>
            <a:r>
              <a:rPr lang="en-GB" dirty="0"/>
              <a:t>Evaluation</a:t>
            </a:r>
          </a:p>
          <a:p>
            <a:r>
              <a:rPr lang="en-GB" dirty="0"/>
              <a:t>Comparison</a:t>
            </a:r>
          </a:p>
          <a:p>
            <a:r>
              <a:rPr lang="en-GB" dirty="0"/>
              <a:t>Conclusion </a:t>
            </a:r>
          </a:p>
          <a:p>
            <a:r>
              <a:rPr lang="en-GB" dirty="0"/>
              <a:t>References</a:t>
            </a:r>
          </a:p>
          <a:p>
            <a:endParaRPr lang="en-GB" dirty="0"/>
          </a:p>
        </p:txBody>
      </p:sp>
    </p:spTree>
    <p:extLst>
      <p:ext uri="{BB962C8B-B14F-4D97-AF65-F5344CB8AC3E}">
        <p14:creationId xmlns:p14="http://schemas.microsoft.com/office/powerpoint/2010/main" val="2846506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BCF9C-6466-0317-BA58-E97E38C8A8AB}"/>
              </a:ext>
            </a:extLst>
          </p:cNvPr>
          <p:cNvSpPr>
            <a:spLocks noGrp="1"/>
          </p:cNvSpPr>
          <p:nvPr>
            <p:ph type="title"/>
          </p:nvPr>
        </p:nvSpPr>
        <p:spPr>
          <a:xfrm>
            <a:off x="677334" y="609600"/>
            <a:ext cx="8596668" cy="717755"/>
          </a:xfrm>
        </p:spPr>
        <p:txBody>
          <a:bodyPr/>
          <a:lstStyle/>
          <a:p>
            <a:r>
              <a:rPr lang="en-GB" dirty="0"/>
              <a:t>Introduction</a:t>
            </a:r>
          </a:p>
        </p:txBody>
      </p:sp>
      <p:sp>
        <p:nvSpPr>
          <p:cNvPr id="3" name="Content Placeholder 2">
            <a:extLst>
              <a:ext uri="{FF2B5EF4-FFF2-40B4-BE49-F238E27FC236}">
                <a16:creationId xmlns:a16="http://schemas.microsoft.com/office/drawing/2014/main" id="{016FBE6B-B12F-F40C-9657-B789A31C9CC9}"/>
              </a:ext>
            </a:extLst>
          </p:cNvPr>
          <p:cNvSpPr>
            <a:spLocks noGrp="1"/>
          </p:cNvSpPr>
          <p:nvPr>
            <p:ph sz="quarter" idx="1"/>
          </p:nvPr>
        </p:nvSpPr>
        <p:spPr>
          <a:xfrm>
            <a:off x="677334" y="1564640"/>
            <a:ext cx="8596668" cy="4476722"/>
          </a:xfrm>
        </p:spPr>
        <p:txBody>
          <a:bodyPr/>
          <a:lstStyle/>
          <a:p>
            <a:r>
              <a:rPr lang="en-GB" dirty="0"/>
              <a:t>Importance of Music Genere Prediction</a:t>
            </a:r>
          </a:p>
          <a:p>
            <a:r>
              <a:rPr lang="en-GB" dirty="0"/>
              <a:t>Introduction to problem</a:t>
            </a:r>
          </a:p>
          <a:p>
            <a:r>
              <a:rPr lang="en-GB" dirty="0"/>
              <a:t>Role of Machine Learning</a:t>
            </a:r>
          </a:p>
          <a:p>
            <a:r>
              <a:rPr lang="en-GB" dirty="0"/>
              <a:t>Project objective</a:t>
            </a:r>
          </a:p>
          <a:p>
            <a:r>
              <a:rPr lang="en-GB" dirty="0"/>
              <a:t>Approach and Methodology</a:t>
            </a:r>
          </a:p>
          <a:p>
            <a:r>
              <a:rPr lang="en-GB" dirty="0"/>
              <a:t>Significance and Future Directions</a:t>
            </a:r>
          </a:p>
        </p:txBody>
      </p:sp>
    </p:spTree>
    <p:extLst>
      <p:ext uri="{BB962C8B-B14F-4D97-AF65-F5344CB8AC3E}">
        <p14:creationId xmlns:p14="http://schemas.microsoft.com/office/powerpoint/2010/main" val="149103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5FAD7-DEDD-FDE2-49C5-423FD66644F5}"/>
              </a:ext>
            </a:extLst>
          </p:cNvPr>
          <p:cNvSpPr>
            <a:spLocks noGrp="1"/>
          </p:cNvSpPr>
          <p:nvPr>
            <p:ph type="title"/>
          </p:nvPr>
        </p:nvSpPr>
        <p:spPr>
          <a:xfrm>
            <a:off x="677334" y="609600"/>
            <a:ext cx="8596668" cy="995681"/>
          </a:xfrm>
        </p:spPr>
        <p:txBody>
          <a:bodyPr/>
          <a:lstStyle/>
          <a:p>
            <a:r>
              <a:rPr lang="en-GB" dirty="0"/>
              <a:t>Challenges</a:t>
            </a:r>
          </a:p>
        </p:txBody>
      </p:sp>
      <p:sp>
        <p:nvSpPr>
          <p:cNvPr id="3" name="Content Placeholder 2">
            <a:extLst>
              <a:ext uri="{FF2B5EF4-FFF2-40B4-BE49-F238E27FC236}">
                <a16:creationId xmlns:a16="http://schemas.microsoft.com/office/drawing/2014/main" id="{030D4587-1B2B-4DD8-C9C0-4543D4D17773}"/>
              </a:ext>
            </a:extLst>
          </p:cNvPr>
          <p:cNvSpPr>
            <a:spLocks noGrp="1"/>
          </p:cNvSpPr>
          <p:nvPr>
            <p:ph sz="quarter" idx="1"/>
          </p:nvPr>
        </p:nvSpPr>
        <p:spPr>
          <a:xfrm>
            <a:off x="677334" y="1605281"/>
            <a:ext cx="8596668" cy="4436082"/>
          </a:xfrm>
        </p:spPr>
        <p:txBody>
          <a:bodyPr/>
          <a:lstStyle/>
          <a:p>
            <a:r>
              <a:rPr lang="en-GB" dirty="0"/>
              <a:t>Objective</a:t>
            </a:r>
          </a:p>
          <a:p>
            <a:r>
              <a:rPr lang="en-GB" dirty="0"/>
              <a:t>Manual Formatting</a:t>
            </a:r>
          </a:p>
          <a:p>
            <a:r>
              <a:rPr lang="en-GB" dirty="0"/>
              <a:t>Need for Automation</a:t>
            </a:r>
          </a:p>
          <a:p>
            <a:r>
              <a:rPr lang="en-GB" b="0" i="0" dirty="0">
                <a:solidFill>
                  <a:srgbClr val="0D0D0D"/>
                </a:solidFill>
                <a:effectLst/>
                <a:highlight>
                  <a:srgbClr val="FFFFFF"/>
                </a:highlight>
              </a:rPr>
              <a:t>Nature of Genre Boundaries</a:t>
            </a:r>
          </a:p>
          <a:p>
            <a:r>
              <a:rPr lang="en-GB" b="0" i="0" dirty="0">
                <a:solidFill>
                  <a:srgbClr val="0D0D0D"/>
                </a:solidFill>
                <a:effectLst/>
                <a:highlight>
                  <a:srgbClr val="FFFFFF"/>
                </a:highlight>
              </a:rPr>
              <a:t>Diversity and Evolution of Music</a:t>
            </a:r>
          </a:p>
          <a:p>
            <a:r>
              <a:rPr lang="en-GB" b="0" i="0" dirty="0">
                <a:solidFill>
                  <a:srgbClr val="0D0D0D"/>
                </a:solidFill>
                <a:effectLst/>
                <a:highlight>
                  <a:srgbClr val="FFFFFF"/>
                </a:highlight>
              </a:rPr>
              <a:t>Ambiguity and Overlap</a:t>
            </a:r>
            <a:endParaRPr lang="en-GB" dirty="0">
              <a:solidFill>
                <a:srgbClr val="0D0D0D"/>
              </a:solidFill>
              <a:highlight>
                <a:srgbClr val="FFFFFF"/>
              </a:highlight>
            </a:endParaRPr>
          </a:p>
          <a:p>
            <a:r>
              <a:rPr lang="en-GB" b="0" i="0" dirty="0">
                <a:solidFill>
                  <a:srgbClr val="0D0D0D"/>
                </a:solidFill>
                <a:effectLst/>
                <a:highlight>
                  <a:srgbClr val="FFFFFF"/>
                </a:highlight>
              </a:rPr>
              <a:t>Lack of Data and Uncertainty</a:t>
            </a:r>
          </a:p>
          <a:p>
            <a:r>
              <a:rPr lang="en-GB" b="0" i="0" dirty="0">
                <a:solidFill>
                  <a:srgbClr val="0D0D0D"/>
                </a:solidFill>
                <a:effectLst/>
                <a:highlight>
                  <a:srgbClr val="FFFFFF"/>
                </a:highlight>
              </a:rPr>
              <a:t>Interpretability of Models</a:t>
            </a:r>
            <a:endParaRPr lang="en-GB" dirty="0"/>
          </a:p>
          <a:p>
            <a:r>
              <a:rPr lang="en-GB" dirty="0"/>
              <a:t>Importance</a:t>
            </a:r>
          </a:p>
        </p:txBody>
      </p:sp>
    </p:spTree>
    <p:extLst>
      <p:ext uri="{BB962C8B-B14F-4D97-AF65-F5344CB8AC3E}">
        <p14:creationId xmlns:p14="http://schemas.microsoft.com/office/powerpoint/2010/main" val="657467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B75FE-78B1-1B84-E77A-D33BA5561305}"/>
              </a:ext>
            </a:extLst>
          </p:cNvPr>
          <p:cNvSpPr>
            <a:spLocks noGrp="1"/>
          </p:cNvSpPr>
          <p:nvPr>
            <p:ph type="title"/>
          </p:nvPr>
        </p:nvSpPr>
        <p:spPr>
          <a:xfrm>
            <a:off x="677334" y="609600"/>
            <a:ext cx="8596668" cy="914400"/>
          </a:xfrm>
        </p:spPr>
        <p:txBody>
          <a:bodyPr/>
          <a:lstStyle/>
          <a:p>
            <a:r>
              <a:rPr lang="en-GB" dirty="0"/>
              <a:t>Dataset</a:t>
            </a:r>
          </a:p>
        </p:txBody>
      </p:sp>
      <p:sp>
        <p:nvSpPr>
          <p:cNvPr id="3" name="Content Placeholder 2">
            <a:extLst>
              <a:ext uri="{FF2B5EF4-FFF2-40B4-BE49-F238E27FC236}">
                <a16:creationId xmlns:a16="http://schemas.microsoft.com/office/drawing/2014/main" id="{9442F034-8D6C-51E8-4637-2F119ADF5AC9}"/>
              </a:ext>
            </a:extLst>
          </p:cNvPr>
          <p:cNvSpPr>
            <a:spLocks noGrp="1"/>
          </p:cNvSpPr>
          <p:nvPr>
            <p:ph sz="quarter" idx="1"/>
          </p:nvPr>
        </p:nvSpPr>
        <p:spPr>
          <a:xfrm>
            <a:off x="677334" y="1524001"/>
            <a:ext cx="8596668" cy="4517362"/>
          </a:xfrm>
        </p:spPr>
        <p:txBody>
          <a:bodyPr/>
          <a:lstStyle/>
          <a:p>
            <a:r>
              <a:rPr lang="en-GB" dirty="0"/>
              <a:t>Dataset Source: https://www.kaggle.com/datasets/andradaolteanu/gtzan-dataset-music-genre-classification</a:t>
            </a:r>
          </a:p>
          <a:p>
            <a:r>
              <a:rPr lang="en-GB" dirty="0"/>
              <a:t>Content </a:t>
            </a:r>
          </a:p>
          <a:p>
            <a:r>
              <a:rPr lang="en-GB" dirty="0"/>
              <a:t>Data Format</a:t>
            </a:r>
          </a:p>
          <a:p>
            <a:r>
              <a:rPr lang="en-GB" dirty="0"/>
              <a:t>Data Description</a:t>
            </a:r>
          </a:p>
          <a:p>
            <a:r>
              <a:rPr lang="en-GB" dirty="0"/>
              <a:t>Challenges</a:t>
            </a:r>
          </a:p>
          <a:p>
            <a:r>
              <a:rPr lang="en-GB" dirty="0"/>
              <a:t>Significance</a:t>
            </a:r>
          </a:p>
          <a:p>
            <a:endParaRPr lang="en-GB" dirty="0"/>
          </a:p>
        </p:txBody>
      </p:sp>
    </p:spTree>
    <p:extLst>
      <p:ext uri="{BB962C8B-B14F-4D97-AF65-F5344CB8AC3E}">
        <p14:creationId xmlns:p14="http://schemas.microsoft.com/office/powerpoint/2010/main" val="1042948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70541-9E80-A5E6-35BD-5C7544E29E42}"/>
              </a:ext>
            </a:extLst>
          </p:cNvPr>
          <p:cNvSpPr>
            <a:spLocks noGrp="1"/>
          </p:cNvSpPr>
          <p:nvPr>
            <p:ph type="title"/>
          </p:nvPr>
        </p:nvSpPr>
        <p:spPr>
          <a:xfrm>
            <a:off x="677334" y="609600"/>
            <a:ext cx="8596668" cy="914401"/>
          </a:xfrm>
        </p:spPr>
        <p:txBody>
          <a:bodyPr/>
          <a:lstStyle/>
          <a:p>
            <a:r>
              <a:rPr lang="en-GB" dirty="0"/>
              <a:t>Data Preprocessing</a:t>
            </a:r>
          </a:p>
        </p:txBody>
      </p:sp>
      <p:sp>
        <p:nvSpPr>
          <p:cNvPr id="3" name="Content Placeholder 2">
            <a:extLst>
              <a:ext uri="{FF2B5EF4-FFF2-40B4-BE49-F238E27FC236}">
                <a16:creationId xmlns:a16="http://schemas.microsoft.com/office/drawing/2014/main" id="{1FC13BE2-8F65-30E6-0E61-B9A0C5C5EB38}"/>
              </a:ext>
            </a:extLst>
          </p:cNvPr>
          <p:cNvSpPr>
            <a:spLocks noGrp="1"/>
          </p:cNvSpPr>
          <p:nvPr>
            <p:ph sz="quarter" idx="1"/>
          </p:nvPr>
        </p:nvSpPr>
        <p:spPr>
          <a:xfrm>
            <a:off x="677334" y="1524001"/>
            <a:ext cx="8596668" cy="4517362"/>
          </a:xfrm>
        </p:spPr>
        <p:txBody>
          <a:bodyPr/>
          <a:lstStyle/>
          <a:p>
            <a:r>
              <a:rPr lang="en-GB" dirty="0"/>
              <a:t>Purpose</a:t>
            </a:r>
          </a:p>
          <a:p>
            <a:r>
              <a:rPr lang="en-GB" dirty="0"/>
              <a:t>Label Encoding</a:t>
            </a:r>
          </a:p>
          <a:p>
            <a:r>
              <a:rPr lang="en-GB" dirty="0"/>
              <a:t>Train- Test Split</a:t>
            </a:r>
          </a:p>
          <a:p>
            <a:r>
              <a:rPr lang="en-GB" dirty="0"/>
              <a:t>Feature Scaling</a:t>
            </a:r>
          </a:p>
        </p:txBody>
      </p:sp>
    </p:spTree>
    <p:extLst>
      <p:ext uri="{BB962C8B-B14F-4D97-AF65-F5344CB8AC3E}">
        <p14:creationId xmlns:p14="http://schemas.microsoft.com/office/powerpoint/2010/main" val="3273793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BDC90-CDAB-7180-04E1-5E4FA952B5D2}"/>
              </a:ext>
            </a:extLst>
          </p:cNvPr>
          <p:cNvSpPr>
            <a:spLocks noGrp="1"/>
          </p:cNvSpPr>
          <p:nvPr>
            <p:ph type="title"/>
          </p:nvPr>
        </p:nvSpPr>
        <p:spPr>
          <a:xfrm>
            <a:off x="677334" y="609600"/>
            <a:ext cx="8596668" cy="772160"/>
          </a:xfrm>
        </p:spPr>
        <p:txBody>
          <a:bodyPr/>
          <a:lstStyle/>
          <a:p>
            <a:r>
              <a:rPr lang="en-GB" dirty="0"/>
              <a:t>Model Building</a:t>
            </a:r>
          </a:p>
        </p:txBody>
      </p:sp>
      <p:sp>
        <p:nvSpPr>
          <p:cNvPr id="3" name="Content Placeholder 2">
            <a:extLst>
              <a:ext uri="{FF2B5EF4-FFF2-40B4-BE49-F238E27FC236}">
                <a16:creationId xmlns:a16="http://schemas.microsoft.com/office/drawing/2014/main" id="{BFB02227-3755-5B37-6132-C80609F672A7}"/>
              </a:ext>
            </a:extLst>
          </p:cNvPr>
          <p:cNvSpPr>
            <a:spLocks noGrp="1"/>
          </p:cNvSpPr>
          <p:nvPr>
            <p:ph sz="quarter" idx="1"/>
          </p:nvPr>
        </p:nvSpPr>
        <p:spPr>
          <a:xfrm>
            <a:off x="677334" y="1584960"/>
            <a:ext cx="8596668" cy="4456403"/>
          </a:xfrm>
        </p:spPr>
        <p:txBody>
          <a:bodyPr/>
          <a:lstStyle/>
          <a:p>
            <a:r>
              <a:rPr lang="en-GB" dirty="0"/>
              <a:t>Support Vector Machine(SVM)</a:t>
            </a:r>
          </a:p>
          <a:p>
            <a:r>
              <a:rPr lang="en-GB" dirty="0"/>
              <a:t>Random Forest (RF)</a:t>
            </a:r>
          </a:p>
          <a:p>
            <a:r>
              <a:rPr lang="en-GB" b="0" i="0" dirty="0">
                <a:effectLst/>
                <a:highlight>
                  <a:srgbClr val="FFFFFF"/>
                </a:highlight>
                <a:cs typeface="Times New Roman" panose="02020603050405020304" pitchFamily="18" charset="0"/>
              </a:rPr>
              <a:t>Gradient Boosting Machine (GBM)</a:t>
            </a:r>
            <a:endParaRPr lang="en-GB" dirty="0">
              <a:cs typeface="Times New Roman" panose="02020603050405020304" pitchFamily="18" charset="0"/>
            </a:endParaRPr>
          </a:p>
        </p:txBody>
      </p:sp>
    </p:spTree>
    <p:extLst>
      <p:ext uri="{BB962C8B-B14F-4D97-AF65-F5344CB8AC3E}">
        <p14:creationId xmlns:p14="http://schemas.microsoft.com/office/powerpoint/2010/main" val="1482391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B6A10-5DDD-0DD9-9E3B-A841D31A671C}"/>
              </a:ext>
            </a:extLst>
          </p:cNvPr>
          <p:cNvSpPr>
            <a:spLocks noGrp="1"/>
          </p:cNvSpPr>
          <p:nvPr>
            <p:ph type="title"/>
          </p:nvPr>
        </p:nvSpPr>
        <p:spPr>
          <a:xfrm>
            <a:off x="677334" y="223520"/>
            <a:ext cx="8596668" cy="853440"/>
          </a:xfrm>
        </p:spPr>
        <p:txBody>
          <a:bodyPr/>
          <a:lstStyle/>
          <a:p>
            <a:r>
              <a:rPr lang="en-GB" dirty="0"/>
              <a:t>Support Vector Machine (SVM):</a:t>
            </a:r>
          </a:p>
        </p:txBody>
      </p:sp>
      <p:pic>
        <p:nvPicPr>
          <p:cNvPr id="5" name="Content Placeholder 4">
            <a:extLst>
              <a:ext uri="{FF2B5EF4-FFF2-40B4-BE49-F238E27FC236}">
                <a16:creationId xmlns:a16="http://schemas.microsoft.com/office/drawing/2014/main" id="{E8F8BF8A-4531-8639-B1AD-146556471DAC}"/>
              </a:ext>
            </a:extLst>
          </p:cNvPr>
          <p:cNvPicPr>
            <a:picLocks noGrp="1" noChangeAspect="1"/>
          </p:cNvPicPr>
          <p:nvPr>
            <p:ph sz="quarter" idx="1"/>
          </p:nvPr>
        </p:nvPicPr>
        <p:blipFill rotWithShape="1">
          <a:blip r:embed="rId3" cstate="print"/>
          <a:srcRect l="6543" t="19535" r="50927" b="18420"/>
          <a:stretch/>
        </p:blipFill>
        <p:spPr>
          <a:xfrm>
            <a:off x="833120" y="1076960"/>
            <a:ext cx="8596668" cy="5557520"/>
          </a:xfrm>
        </p:spPr>
      </p:pic>
    </p:spTree>
    <p:extLst>
      <p:ext uri="{BB962C8B-B14F-4D97-AF65-F5344CB8AC3E}">
        <p14:creationId xmlns:p14="http://schemas.microsoft.com/office/powerpoint/2010/main" val="3985192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2EDF3-B994-CF43-2485-94565240B2D1}"/>
              </a:ext>
            </a:extLst>
          </p:cNvPr>
          <p:cNvSpPr>
            <a:spLocks noGrp="1"/>
          </p:cNvSpPr>
          <p:nvPr>
            <p:ph type="title"/>
          </p:nvPr>
        </p:nvSpPr>
        <p:spPr>
          <a:xfrm>
            <a:off x="677334" y="365760"/>
            <a:ext cx="8596668" cy="812800"/>
          </a:xfrm>
        </p:spPr>
        <p:txBody>
          <a:bodyPr/>
          <a:lstStyle/>
          <a:p>
            <a:r>
              <a:rPr lang="en-GB" dirty="0"/>
              <a:t>Random Forest (RF):</a:t>
            </a:r>
          </a:p>
        </p:txBody>
      </p:sp>
      <p:pic>
        <p:nvPicPr>
          <p:cNvPr id="5" name="Content Placeholder 4">
            <a:extLst>
              <a:ext uri="{FF2B5EF4-FFF2-40B4-BE49-F238E27FC236}">
                <a16:creationId xmlns:a16="http://schemas.microsoft.com/office/drawing/2014/main" id="{CCC1CBA8-6426-72EE-1AB1-DE55A28B1FA6}"/>
              </a:ext>
            </a:extLst>
          </p:cNvPr>
          <p:cNvPicPr>
            <a:picLocks noGrp="1" noChangeAspect="1"/>
          </p:cNvPicPr>
          <p:nvPr>
            <p:ph sz="quarter" idx="1"/>
          </p:nvPr>
        </p:nvPicPr>
        <p:blipFill rotWithShape="1">
          <a:blip r:embed="rId3" cstate="print"/>
          <a:srcRect l="5589" t="20714" r="48553" b="15380"/>
          <a:stretch/>
        </p:blipFill>
        <p:spPr>
          <a:xfrm>
            <a:off x="829740" y="1178560"/>
            <a:ext cx="8444261" cy="5208497"/>
          </a:xfrm>
        </p:spPr>
      </p:pic>
    </p:spTree>
    <p:extLst>
      <p:ext uri="{BB962C8B-B14F-4D97-AF65-F5344CB8AC3E}">
        <p14:creationId xmlns:p14="http://schemas.microsoft.com/office/powerpoint/2010/main" val="1881312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681d0f4d-3f22-4b1f-8338-f0447e5cef4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913DFC99C441E4B8E88365FDF341028" ma:contentTypeVersion="13" ma:contentTypeDescription="Create a new document." ma:contentTypeScope="" ma:versionID="7d4daf6f2f234226095f45b07192b489">
  <xsd:schema xmlns:xsd="http://www.w3.org/2001/XMLSchema" xmlns:xs="http://www.w3.org/2001/XMLSchema" xmlns:p="http://schemas.microsoft.com/office/2006/metadata/properties" xmlns:ns3="681d0f4d-3f22-4b1f-8338-f0447e5cef46" xmlns:ns4="c55616c8-bf72-45d8-a78b-d713c9f03628" targetNamespace="http://schemas.microsoft.com/office/2006/metadata/properties" ma:root="true" ma:fieldsID="1f2243c96403b62c3042a40329fe847d" ns3:_="" ns4:_="">
    <xsd:import namespace="681d0f4d-3f22-4b1f-8338-f0447e5cef46"/>
    <xsd:import namespace="c55616c8-bf72-45d8-a78b-d713c9f03628"/>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element ref="ns3:MediaServiceSystem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1d0f4d-3f22-4b1f-8338-f0447e5cef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SystemTags" ma:index="16" nillable="true" ma:displayName="MediaServiceSystemTags" ma:hidden="true" ma:internalName="MediaServiceSystemTags" ma:readOnly="true">
      <xsd:simpleType>
        <xsd:restriction base="dms:Note"/>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5616c8-bf72-45d8-a78b-d713c9f0362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3CBB80-0BF8-4758-9B65-9CBEBA979B36}">
  <ds:schemaRefs>
    <ds:schemaRef ds:uri="http://purl.org/dc/elements/1.1/"/>
    <ds:schemaRef ds:uri="http://purl.org/dc/dcmitype/"/>
    <ds:schemaRef ds:uri="http://schemas.microsoft.com/office/infopath/2007/PartnerControls"/>
    <ds:schemaRef ds:uri="http://schemas.microsoft.com/office/2006/documentManagement/types"/>
    <ds:schemaRef ds:uri="http://purl.org/dc/terms/"/>
    <ds:schemaRef ds:uri="http://schemas.openxmlformats.org/package/2006/metadata/core-properties"/>
    <ds:schemaRef ds:uri="c55616c8-bf72-45d8-a78b-d713c9f03628"/>
    <ds:schemaRef ds:uri="681d0f4d-3f22-4b1f-8338-f0447e5cef46"/>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C556927E-7ACF-490E-80B0-9C523205A5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81d0f4d-3f22-4b1f-8338-f0447e5cef46"/>
    <ds:schemaRef ds:uri="c55616c8-bf72-45d8-a78b-d713c9f036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9A7759-9B41-4CD9-8E91-4D5C8507E2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Oriel</Template>
  <TotalTime>115</TotalTime>
  <Words>2746</Words>
  <Application>Microsoft Office PowerPoint</Application>
  <PresentationFormat>Widescreen</PresentationFormat>
  <Paragraphs>226</Paragraphs>
  <Slides>15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Schoolbook</vt:lpstr>
      <vt:lpstr>Söhne</vt:lpstr>
      <vt:lpstr>Times New Roman</vt:lpstr>
      <vt:lpstr>Wingdings</vt:lpstr>
      <vt:lpstr>Wingdings 2</vt:lpstr>
      <vt:lpstr>Oriel</vt:lpstr>
      <vt:lpstr>MUSIC GENRE PREDICTION USING MACHINE LEARNING</vt:lpstr>
      <vt:lpstr>Content</vt:lpstr>
      <vt:lpstr>Introduction</vt:lpstr>
      <vt:lpstr>Challenges</vt:lpstr>
      <vt:lpstr>Dataset</vt:lpstr>
      <vt:lpstr>Data Preprocessing</vt:lpstr>
      <vt:lpstr>Model Building</vt:lpstr>
      <vt:lpstr>Support Vector Machine (SVM):</vt:lpstr>
      <vt:lpstr>Random Forest (RF):</vt:lpstr>
      <vt:lpstr>Gradient Boosting Machine (GBM):</vt:lpstr>
      <vt:lpstr>Evaluation</vt:lpstr>
      <vt:lpstr>Comparison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GENERE PREDICTION USING MACHINE LEARNING</dc:title>
  <dc:creator>Supriya Shende</dc:creator>
  <cp:lastModifiedBy>Siri Reddy</cp:lastModifiedBy>
  <cp:revision>12</cp:revision>
  <dcterms:created xsi:type="dcterms:W3CDTF">2024-04-23T00:52:12Z</dcterms:created>
  <dcterms:modified xsi:type="dcterms:W3CDTF">2024-10-22T04:11:14Z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0x0101000913DFC99C441E4B8E88365FDF341028</vt:lpwstr>
  </property>
</Properties>
</file>