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6" r:id="rId8"/>
    <p:sldId id="267" r:id="rId9"/>
    <p:sldId id="268" r:id="rId10"/>
    <p:sldId id="269" r:id="rId11"/>
    <p:sldId id="265" r:id="rId12"/>
  </p:sldIdLst>
  <p:sldSz cx="18300700" cy="10299700"/>
  <p:notesSz cx="18300700" cy="10299700"/>
  <p:defaultTextStyle>
    <a:defPPr>
      <a:defRPr lang="ar-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354" y="31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8288000" cy="10287000"/>
          </a:xfrm>
          <a:prstGeom prst="rect">
            <a:avLst/>
          </a:prstGeom>
        </p:spPr>
      </p:pic>
      <p:sp>
        <p:nvSpPr>
          <p:cNvPr id="17" name="bg object 17"/>
          <p:cNvSpPr/>
          <p:nvPr/>
        </p:nvSpPr>
        <p:spPr>
          <a:xfrm>
            <a:off x="452158" y="9469441"/>
            <a:ext cx="454025" cy="454025"/>
          </a:xfrm>
          <a:custGeom>
            <a:avLst/>
            <a:gdLst/>
            <a:ahLst/>
            <a:cxnLst/>
            <a:rect l="l" t="t" r="r" b="b"/>
            <a:pathLst>
              <a:path w="454025" h="454025">
                <a:moveTo>
                  <a:pt x="226799" y="453512"/>
                </a:moveTo>
                <a:lnTo>
                  <a:pt x="0" y="453512"/>
                </a:lnTo>
                <a:lnTo>
                  <a:pt x="0" y="0"/>
                </a:lnTo>
                <a:lnTo>
                  <a:pt x="453597" y="0"/>
                </a:lnTo>
                <a:lnTo>
                  <a:pt x="453597" y="453512"/>
                </a:lnTo>
                <a:lnTo>
                  <a:pt x="226799" y="453512"/>
                </a:lnTo>
                <a:close/>
              </a:path>
            </a:pathLst>
          </a:custGeom>
          <a:ln w="18718">
            <a:solidFill>
              <a:srgbClr val="FFFFFF"/>
            </a:solidFill>
          </a:ln>
        </p:spPr>
        <p:txBody>
          <a:bodyPr wrap="square" lIns="0" tIns="0" rIns="0" bIns="0" rtlCol="0"/>
          <a:lstStyle/>
          <a:p>
            <a:endParaRPr/>
          </a:p>
        </p:txBody>
      </p:sp>
      <p:sp>
        <p:nvSpPr>
          <p:cNvPr id="18" name="bg object 18"/>
          <p:cNvSpPr/>
          <p:nvPr/>
        </p:nvSpPr>
        <p:spPr>
          <a:xfrm>
            <a:off x="1199516" y="9469441"/>
            <a:ext cx="454025" cy="454025"/>
          </a:xfrm>
          <a:custGeom>
            <a:avLst/>
            <a:gdLst/>
            <a:ahLst/>
            <a:cxnLst/>
            <a:rect l="l" t="t" r="r" b="b"/>
            <a:pathLst>
              <a:path w="454025" h="454025">
                <a:moveTo>
                  <a:pt x="226796" y="453512"/>
                </a:moveTo>
                <a:lnTo>
                  <a:pt x="0" y="453512"/>
                </a:lnTo>
                <a:lnTo>
                  <a:pt x="0" y="0"/>
                </a:lnTo>
                <a:lnTo>
                  <a:pt x="453601" y="0"/>
                </a:lnTo>
                <a:lnTo>
                  <a:pt x="453601" y="453512"/>
                </a:lnTo>
                <a:lnTo>
                  <a:pt x="226796" y="453512"/>
                </a:lnTo>
                <a:close/>
              </a:path>
            </a:pathLst>
          </a:custGeom>
          <a:ln w="18718">
            <a:solidFill>
              <a:srgbClr val="FFFFFF"/>
            </a:solidFill>
          </a:ln>
        </p:spPr>
        <p:txBody>
          <a:bodyPr wrap="square" lIns="0" tIns="0" rIns="0" bIns="0" rtlCol="0"/>
          <a:lstStyle/>
          <a:p>
            <a:endParaRPr/>
          </a:p>
        </p:txBody>
      </p:sp>
      <p:sp>
        <p:nvSpPr>
          <p:cNvPr id="19" name="bg object 19"/>
          <p:cNvSpPr/>
          <p:nvPr/>
        </p:nvSpPr>
        <p:spPr>
          <a:xfrm>
            <a:off x="1946145" y="9469441"/>
            <a:ext cx="454025" cy="454025"/>
          </a:xfrm>
          <a:custGeom>
            <a:avLst/>
            <a:gdLst/>
            <a:ahLst/>
            <a:cxnLst/>
            <a:rect l="l" t="t" r="r" b="b"/>
            <a:pathLst>
              <a:path w="454025" h="454025">
                <a:moveTo>
                  <a:pt x="226804" y="453512"/>
                </a:moveTo>
                <a:lnTo>
                  <a:pt x="0" y="453512"/>
                </a:lnTo>
                <a:lnTo>
                  <a:pt x="0" y="0"/>
                </a:lnTo>
                <a:lnTo>
                  <a:pt x="453608" y="0"/>
                </a:lnTo>
                <a:lnTo>
                  <a:pt x="453608" y="453512"/>
                </a:lnTo>
                <a:lnTo>
                  <a:pt x="226804" y="453512"/>
                </a:lnTo>
                <a:close/>
              </a:path>
            </a:pathLst>
          </a:custGeom>
          <a:ln w="18718">
            <a:solidFill>
              <a:srgbClr val="FFFFFF"/>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7400" b="0" i="0">
                <a:solidFill>
                  <a:schemeClr val="bg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400" b="0" i="0">
                <a:solidFill>
                  <a:schemeClr val="bg1"/>
                </a:solidFill>
                <a:latin typeface="Verdana"/>
                <a:cs typeface="Verdan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7/28/2025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8288000" cy="10287000"/>
          </a:xfrm>
          <a:prstGeom prst="rect">
            <a:avLst/>
          </a:prstGeom>
        </p:spPr>
      </p:pic>
      <p:sp>
        <p:nvSpPr>
          <p:cNvPr id="17" name="bg object 17"/>
          <p:cNvSpPr/>
          <p:nvPr/>
        </p:nvSpPr>
        <p:spPr>
          <a:xfrm>
            <a:off x="466559" y="506152"/>
            <a:ext cx="17355185" cy="9275445"/>
          </a:xfrm>
          <a:custGeom>
            <a:avLst/>
            <a:gdLst/>
            <a:ahLst/>
            <a:cxnLst/>
            <a:rect l="l" t="t" r="r" b="b"/>
            <a:pathLst>
              <a:path w="17355185" h="9275445">
                <a:moveTo>
                  <a:pt x="8677427" y="9275008"/>
                </a:moveTo>
                <a:lnTo>
                  <a:pt x="0" y="9275008"/>
                </a:lnTo>
                <a:lnTo>
                  <a:pt x="0" y="0"/>
                </a:lnTo>
                <a:lnTo>
                  <a:pt x="17354842" y="0"/>
                </a:lnTo>
                <a:lnTo>
                  <a:pt x="17354842" y="9275008"/>
                </a:lnTo>
                <a:lnTo>
                  <a:pt x="8677427" y="9275008"/>
                </a:lnTo>
                <a:close/>
              </a:path>
            </a:pathLst>
          </a:custGeom>
          <a:ln w="18719">
            <a:solidFill>
              <a:srgbClr val="FFFFFF"/>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7400" b="0" i="0">
                <a:solidFill>
                  <a:schemeClr val="bg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7/28/2025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7/28/2025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917950" y="3317951"/>
            <a:ext cx="10464800" cy="2986404"/>
          </a:xfrm>
          <a:prstGeom prst="rect">
            <a:avLst/>
          </a:prstGeom>
        </p:spPr>
        <p:txBody>
          <a:bodyPr wrap="square" lIns="0" tIns="0" rIns="0" bIns="0">
            <a:spAutoFit/>
          </a:bodyPr>
          <a:lstStyle>
            <a:lvl1pPr>
              <a:defRPr sz="7400" b="0" i="0">
                <a:solidFill>
                  <a:schemeClr val="bg1"/>
                </a:solidFill>
                <a:latin typeface="Verdana"/>
                <a:cs typeface="Verdana"/>
              </a:defRPr>
            </a:lvl1pPr>
          </a:lstStyle>
          <a:p>
            <a:endParaRPr/>
          </a:p>
        </p:txBody>
      </p:sp>
      <p:sp>
        <p:nvSpPr>
          <p:cNvPr id="3" name="Holder 3"/>
          <p:cNvSpPr>
            <a:spLocks noGrp="1"/>
          </p:cNvSpPr>
          <p:nvPr>
            <p:ph type="body" idx="1"/>
          </p:nvPr>
        </p:nvSpPr>
        <p:spPr>
          <a:xfrm>
            <a:off x="1625155" y="2915685"/>
            <a:ext cx="15050389" cy="22104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7/28/2025</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hyperlink" Target="https://app.flutterflow.io/share/project-4jlyj0" TargetMode="External"/><Relationship Id="rId4" Type="http://schemas.microsoft.com/office/2007/relationships/hdphoto" Target="../media/hdphoto3.wdp"/></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9.png"/><Relationship Id="rId1" Type="http://schemas.openxmlformats.org/officeDocument/2006/relationships/slideLayout" Target="../slideLayouts/slideLayout2.xml"/><Relationship Id="rId5" Type="http://schemas.microsoft.com/office/2007/relationships/hdphoto" Target="../media/hdphoto6.wdp"/><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 Id="rId4" Type="http://schemas.microsoft.com/office/2007/relationships/hdphoto" Target="../media/hdphoto5.wdp"/></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 Id="rId4" Type="http://schemas.microsoft.com/office/2007/relationships/hdphoto" Target="../media/hdphoto5.wdp"/></Relationships>
</file>

<file path=ppt/slides/_rels/slide8.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3.png"/><Relationship Id="rId1" Type="http://schemas.openxmlformats.org/officeDocument/2006/relationships/slideLayout" Target="../slideLayouts/slideLayout2.xml"/><Relationship Id="rId5" Type="http://schemas.microsoft.com/office/2007/relationships/hdphoto" Target="../media/hdphoto8.wdp"/><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3150" y="3304838"/>
            <a:ext cx="15138400" cy="1626855"/>
          </a:xfrm>
          <a:prstGeom prst="rect">
            <a:avLst/>
          </a:prstGeom>
        </p:spPr>
        <p:txBody>
          <a:bodyPr vert="horz" wrap="square" lIns="0" tIns="224154" rIns="0" bIns="0" rtlCol="0">
            <a:spAutoFit/>
            <a:scene3d>
              <a:camera prst="orthographicFront"/>
              <a:lightRig rig="harsh" dir="t"/>
            </a:scene3d>
            <a:sp3d extrusionH="57150" prstMaterial="matte">
              <a:bevelT w="63500" h="12700" prst="angle"/>
              <a:contourClr>
                <a:schemeClr val="bg1">
                  <a:lumMod val="65000"/>
                </a:schemeClr>
              </a:contourClr>
            </a:sp3d>
          </a:bodyPr>
          <a:lstStyle/>
          <a:p>
            <a:pPr marL="0" marR="0" algn="ctr">
              <a:lnSpc>
                <a:spcPct val="115000"/>
              </a:lnSpc>
              <a:spcBef>
                <a:spcPts val="0"/>
              </a:spcBef>
              <a:spcAft>
                <a:spcPts val="1000"/>
              </a:spcAft>
            </a:pPr>
            <a:r>
              <a:rPr lang="en-US" sz="8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SemiBold Condensed" panose="020B0502040204020203" pitchFamily="34" charset="0"/>
                <a:ea typeface="Calibri" panose="020F0502020204030204" pitchFamily="34" charset="0"/>
                <a:cs typeface="Arial" panose="020B0604020202020204" pitchFamily="34" charset="0"/>
              </a:rPr>
              <a:t>Electronic Follow UP Project</a:t>
            </a:r>
          </a:p>
        </p:txBody>
      </p:sp>
      <p:sp>
        <p:nvSpPr>
          <p:cNvPr id="4" name="object 4"/>
          <p:cNvSpPr/>
          <p:nvPr/>
        </p:nvSpPr>
        <p:spPr>
          <a:xfrm>
            <a:off x="5015878" y="8239760"/>
            <a:ext cx="8256270" cy="20320"/>
          </a:xfrm>
          <a:custGeom>
            <a:avLst/>
            <a:gdLst/>
            <a:ahLst/>
            <a:cxnLst/>
            <a:rect l="l" t="t" r="r" b="b"/>
            <a:pathLst>
              <a:path w="8256269" h="20320">
                <a:moveTo>
                  <a:pt x="8256257" y="1435"/>
                </a:moveTo>
                <a:lnTo>
                  <a:pt x="0" y="0"/>
                </a:lnTo>
                <a:lnTo>
                  <a:pt x="0" y="18719"/>
                </a:lnTo>
                <a:lnTo>
                  <a:pt x="8256257" y="20154"/>
                </a:lnTo>
                <a:lnTo>
                  <a:pt x="8256257" y="1435"/>
                </a:lnTo>
                <a:close/>
              </a:path>
            </a:pathLst>
          </a:custGeom>
          <a:solidFill>
            <a:srgbClr val="FFFFFF"/>
          </a:solidFill>
        </p:spPr>
        <p:txBody>
          <a:bodyPr wrap="square" lIns="0" tIns="0" rIns="0" bIns="0" rtlCol="0"/>
          <a:lstStyle/>
          <a:p>
            <a:endParaRPr/>
          </a:p>
        </p:txBody>
      </p:sp>
      <p:pic>
        <p:nvPicPr>
          <p:cNvPr id="8" name="Picture 7">
            <a:extLst>
              <a:ext uri="{FF2B5EF4-FFF2-40B4-BE49-F238E27FC236}">
                <a16:creationId xmlns:a16="http://schemas.microsoft.com/office/drawing/2014/main" id="{3E368582-BD8B-327D-1AFC-A527ED0DA158}"/>
              </a:ext>
            </a:extLst>
          </p:cNvPr>
          <p:cNvPicPr>
            <a:picLocks noChangeAspect="1"/>
          </p:cNvPicPr>
          <p:nvPr/>
        </p:nvPicPr>
        <p:blipFill>
          <a:blip r:embed="rId2">
            <a:duotone>
              <a:srgbClr val="4BACC6">
                <a:shade val="45000"/>
                <a:satMod val="135000"/>
              </a:srgbClr>
              <a:prstClr val="white"/>
            </a:duotone>
            <a:alphaModFix amt="50000"/>
            <a:extLst>
              <a:ext uri="{BEBA8EAE-BF5A-486C-A8C5-ECC9F3942E4B}">
                <a14:imgProps xmlns:a14="http://schemas.microsoft.com/office/drawing/2010/main">
                  <a14:imgLayer r:embed="rId3">
                    <a14:imgEffect>
                      <a14:backgroundRemoval t="9783" b="89946" l="8696" r="92799">
                        <a14:foregroundMark x1="8696" y1="49728" x2="9647" y2="48505"/>
                        <a14:foregroundMark x1="9103" y1="54755" x2="9103" y2="54755"/>
                        <a14:foregroundMark x1="18886" y1="52038" x2="18886" y2="52038"/>
                        <a14:foregroundMark x1="29484" y1="54620" x2="29484" y2="54620"/>
                        <a14:foregroundMark x1="75679" y1="47962" x2="75679" y2="47962"/>
                        <a14:foregroundMark x1="92799" y1="55163" x2="92799" y2="55163"/>
                        <a14:foregroundMark x1="84918" y1="56114" x2="84918" y2="56114"/>
                        <a14:foregroundMark x1="74457" y1="51902" x2="74457" y2="51902"/>
                      </a14:backgroundRemoval>
                    </a14:imgEffect>
                    <a14:imgEffect>
                      <a14:sharpenSoften amount="-50000"/>
                    </a14:imgEffect>
                  </a14:imgLayer>
                </a14:imgProps>
              </a:ext>
              <a:ext uri="{28A0092B-C50C-407E-A947-70E740481C1C}">
                <a14:useLocalDpi xmlns:a14="http://schemas.microsoft.com/office/drawing/2010/main" val="0"/>
              </a:ext>
            </a:extLst>
          </a:blip>
          <a:srcRect/>
          <a:stretch/>
        </p:blipFill>
        <p:spPr>
          <a:xfrm>
            <a:off x="5670550" y="3244850"/>
            <a:ext cx="5943600" cy="5943600"/>
          </a:xfrm>
          <a:prstGeom prst="rect">
            <a:avLst/>
          </a:prstGeom>
          <a:scene3d>
            <a:camera prst="perspectiveRelaxedModerately"/>
            <a:lightRig rig="threePt" dir="t"/>
          </a:scene3d>
        </p:spPr>
      </p:pic>
      <p:sp>
        <p:nvSpPr>
          <p:cNvPr id="3" name="TextBox 2">
            <a:extLst>
              <a:ext uri="{FF2B5EF4-FFF2-40B4-BE49-F238E27FC236}">
                <a16:creationId xmlns:a16="http://schemas.microsoft.com/office/drawing/2014/main" id="{EA775FF9-32AC-5A47-4CD9-0872CC72A354}"/>
              </a:ext>
            </a:extLst>
          </p:cNvPr>
          <p:cNvSpPr txBox="1"/>
          <p:nvPr/>
        </p:nvSpPr>
        <p:spPr>
          <a:xfrm>
            <a:off x="16351250" y="8788340"/>
            <a:ext cx="1752600" cy="400110"/>
          </a:xfrm>
          <a:prstGeom prst="rect">
            <a:avLst/>
          </a:prstGeom>
          <a:noFill/>
        </p:spPr>
        <p:txBody>
          <a:bodyPr wrap="square" rtlCol="1">
            <a:spAutoFit/>
          </a:bodyPr>
          <a:lstStyle/>
          <a:p>
            <a:r>
              <a:rPr lang="en-US" sz="2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panose="020B0502040204020203" pitchFamily="34" charset="0"/>
              </a:rPr>
              <a:t>1</a:t>
            </a:r>
            <a:endParaRPr lang="ar-SA" sz="2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panose="020B05020402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300700" cy="10299700"/>
          </a:xfrm>
          <a:prstGeom prst="rect">
            <a:avLst/>
          </a:prstGeom>
        </p:spPr>
      </p:pic>
      <p:sp>
        <p:nvSpPr>
          <p:cNvPr id="3" name="object 3"/>
          <p:cNvSpPr txBox="1">
            <a:spLocks noGrp="1"/>
          </p:cNvSpPr>
          <p:nvPr>
            <p:ph type="title"/>
          </p:nvPr>
        </p:nvSpPr>
        <p:spPr>
          <a:xfrm>
            <a:off x="1227366" y="1568450"/>
            <a:ext cx="9292768" cy="1158009"/>
          </a:xfrm>
          <a:prstGeom prst="rect">
            <a:avLst/>
          </a:prstGeom>
        </p:spPr>
        <p:txBody>
          <a:bodyPr vert="horz" wrap="square" lIns="0" tIns="12065" rIns="0" bIns="0" rtlCol="0">
            <a:spAutoFit/>
          </a:bodyPr>
          <a:lstStyle/>
          <a:p>
            <a:pPr marL="0" marR="0">
              <a:lnSpc>
                <a:spcPct val="115000"/>
              </a:lnSpc>
              <a:spcBef>
                <a:spcPts val="2400"/>
              </a:spcBef>
              <a:spcAft>
                <a:spcPts val="0"/>
              </a:spcAft>
            </a:pPr>
            <a:r>
              <a:rPr lang="en-US" sz="7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SemiBold Condensed" panose="020B0502040204020203" pitchFamily="34" charset="0"/>
              </a:rPr>
              <a:t>Prototype Layout</a:t>
            </a:r>
            <a:r>
              <a:rPr lang="en-US" sz="7200" kern="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SemiBold Condensed" panose="020B0502040204020203" pitchFamily="34" charset="0"/>
                <a:ea typeface="Times New Roman" panose="02020603050405020304" pitchFamily="18" charset="0"/>
                <a:cs typeface="Times New Roman" panose="02020603050405020304" pitchFamily="18" charset="0"/>
              </a:rPr>
              <a:t>: </a:t>
            </a:r>
          </a:p>
        </p:txBody>
      </p:sp>
      <p:pic>
        <p:nvPicPr>
          <p:cNvPr id="7" name="object 7"/>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t="8392" b="8392"/>
          <a:stretch/>
        </p:blipFill>
        <p:spPr>
          <a:xfrm>
            <a:off x="9531350" y="1441835"/>
            <a:ext cx="9434270" cy="6298815"/>
          </a:xfrm>
          <a:prstGeom prst="rect">
            <a:avLst/>
          </a:prstGeom>
          <a:scene3d>
            <a:camera prst="isometricLeftDown"/>
            <a:lightRig rig="threePt" dir="t"/>
          </a:scene3d>
        </p:spPr>
      </p:pic>
      <p:sp>
        <p:nvSpPr>
          <p:cNvPr id="8" name="object 8"/>
          <p:cNvSpPr/>
          <p:nvPr/>
        </p:nvSpPr>
        <p:spPr>
          <a:xfrm>
            <a:off x="1613509" y="9204807"/>
            <a:ext cx="7757159" cy="20320"/>
          </a:xfrm>
          <a:custGeom>
            <a:avLst/>
            <a:gdLst/>
            <a:ahLst/>
            <a:cxnLst/>
            <a:rect l="l" t="t" r="r" b="b"/>
            <a:pathLst>
              <a:path w="7757159" h="20320">
                <a:moveTo>
                  <a:pt x="7756563" y="1435"/>
                </a:moveTo>
                <a:lnTo>
                  <a:pt x="0" y="0"/>
                </a:lnTo>
                <a:lnTo>
                  <a:pt x="0" y="18719"/>
                </a:lnTo>
                <a:lnTo>
                  <a:pt x="7756563" y="20167"/>
                </a:lnTo>
                <a:lnTo>
                  <a:pt x="7756563" y="1435"/>
                </a:lnTo>
                <a:close/>
              </a:path>
            </a:pathLst>
          </a:custGeom>
          <a:solidFill>
            <a:srgbClr val="FFFFFF"/>
          </a:solidFill>
        </p:spPr>
        <p:txBody>
          <a:bodyPr wrap="square" lIns="0" tIns="0" rIns="0" bIns="0" rtlCol="0"/>
          <a:lstStyle/>
          <a:p>
            <a:endParaRPr/>
          </a:p>
        </p:txBody>
      </p:sp>
      <p:pic>
        <p:nvPicPr>
          <p:cNvPr id="6" name="Picture 5" descr="A screenshot of a computer&#10;&#10;Description automatically generated">
            <a:hlinkClick r:id="rId5"/>
            <a:extLst>
              <a:ext uri="{FF2B5EF4-FFF2-40B4-BE49-F238E27FC236}">
                <a16:creationId xmlns:a16="http://schemas.microsoft.com/office/drawing/2014/main" id="{D7D14BE6-A1E2-06C3-F8AB-9F0CA0825D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7366" y="3016249"/>
            <a:ext cx="9751784" cy="6071111"/>
          </a:xfrm>
          <a:prstGeom prst="rect">
            <a:avLst/>
          </a:prstGeom>
        </p:spPr>
      </p:pic>
      <p:sp>
        <p:nvSpPr>
          <p:cNvPr id="4" name="TextBox 3">
            <a:extLst>
              <a:ext uri="{FF2B5EF4-FFF2-40B4-BE49-F238E27FC236}">
                <a16:creationId xmlns:a16="http://schemas.microsoft.com/office/drawing/2014/main" id="{7B28F4C8-8855-D32B-67E6-A1E420260147}"/>
              </a:ext>
            </a:extLst>
          </p:cNvPr>
          <p:cNvSpPr txBox="1"/>
          <p:nvPr/>
        </p:nvSpPr>
        <p:spPr>
          <a:xfrm>
            <a:off x="16351250" y="8788340"/>
            <a:ext cx="1752600" cy="400110"/>
          </a:xfrm>
          <a:prstGeom prst="rect">
            <a:avLst/>
          </a:prstGeom>
          <a:noFill/>
        </p:spPr>
        <p:txBody>
          <a:bodyPr wrap="square" rtlCol="1">
            <a:spAutoFit/>
          </a:bodyPr>
          <a:lstStyle/>
          <a:p>
            <a:r>
              <a:rPr lang="en-US" sz="2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panose="020B0502040204020203" pitchFamily="34" charset="0"/>
              </a:rPr>
              <a:t>10</a:t>
            </a:r>
          </a:p>
        </p:txBody>
      </p:sp>
    </p:spTree>
    <p:extLst>
      <p:ext uri="{BB962C8B-B14F-4D97-AF65-F5344CB8AC3E}">
        <p14:creationId xmlns:p14="http://schemas.microsoft.com/office/powerpoint/2010/main" val="1753568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8000" cy="10287000"/>
          </a:xfrm>
          <a:prstGeom prst="rect">
            <a:avLst/>
          </a:prstGeom>
        </p:spPr>
      </p:pic>
      <p:grpSp>
        <p:nvGrpSpPr>
          <p:cNvPr id="3" name="object 3"/>
          <p:cNvGrpSpPr/>
          <p:nvPr/>
        </p:nvGrpSpPr>
        <p:grpSpPr>
          <a:xfrm>
            <a:off x="466559" y="506165"/>
            <a:ext cx="17355185" cy="9275445"/>
            <a:chOff x="466559" y="506165"/>
            <a:chExt cx="17355185" cy="9275445"/>
          </a:xfrm>
        </p:grpSpPr>
        <p:sp>
          <p:nvSpPr>
            <p:cNvPr id="4" name="object 4"/>
            <p:cNvSpPr/>
            <p:nvPr/>
          </p:nvSpPr>
          <p:spPr>
            <a:xfrm>
              <a:off x="466559" y="506165"/>
              <a:ext cx="17355185" cy="9275445"/>
            </a:xfrm>
            <a:custGeom>
              <a:avLst/>
              <a:gdLst/>
              <a:ahLst/>
              <a:cxnLst/>
              <a:rect l="l" t="t" r="r" b="b"/>
              <a:pathLst>
                <a:path w="17355185" h="9275445">
                  <a:moveTo>
                    <a:pt x="8677427" y="9275001"/>
                  </a:moveTo>
                  <a:lnTo>
                    <a:pt x="0" y="9275001"/>
                  </a:lnTo>
                  <a:lnTo>
                    <a:pt x="0" y="0"/>
                  </a:lnTo>
                  <a:lnTo>
                    <a:pt x="17354842" y="0"/>
                  </a:lnTo>
                  <a:lnTo>
                    <a:pt x="17354842" y="9275001"/>
                  </a:lnTo>
                  <a:lnTo>
                    <a:pt x="8677427" y="9275001"/>
                  </a:lnTo>
                  <a:close/>
                </a:path>
              </a:pathLst>
            </a:custGeom>
            <a:ln w="18719">
              <a:solidFill>
                <a:srgbClr val="FFFFFF"/>
              </a:solidFill>
            </a:ln>
          </p:spPr>
          <p:txBody>
            <a:bodyPr wrap="square" lIns="0" tIns="0" rIns="0" bIns="0" rtlCol="0"/>
            <a:lstStyle/>
            <a:p>
              <a:endParaRPr/>
            </a:p>
          </p:txBody>
        </p:sp>
        <p:sp>
          <p:nvSpPr>
            <p:cNvPr id="5" name="object 5"/>
            <p:cNvSpPr/>
            <p:nvPr/>
          </p:nvSpPr>
          <p:spPr>
            <a:xfrm>
              <a:off x="972716" y="8007126"/>
              <a:ext cx="454025" cy="1200785"/>
            </a:xfrm>
            <a:custGeom>
              <a:avLst/>
              <a:gdLst/>
              <a:ahLst/>
              <a:cxnLst/>
              <a:rect l="l" t="t" r="r" b="b"/>
              <a:pathLst>
                <a:path w="454025" h="1200784">
                  <a:moveTo>
                    <a:pt x="0" y="226787"/>
                  </a:moveTo>
                  <a:lnTo>
                    <a:pt x="0" y="0"/>
                  </a:lnTo>
                  <a:lnTo>
                    <a:pt x="453520" y="0"/>
                  </a:lnTo>
                  <a:lnTo>
                    <a:pt x="453520" y="453574"/>
                  </a:lnTo>
                  <a:lnTo>
                    <a:pt x="0" y="453574"/>
                  </a:lnTo>
                  <a:lnTo>
                    <a:pt x="0" y="226787"/>
                  </a:lnTo>
                  <a:close/>
                </a:path>
                <a:path w="454025" h="1200784">
                  <a:moveTo>
                    <a:pt x="0" y="973383"/>
                  </a:moveTo>
                  <a:lnTo>
                    <a:pt x="0" y="746596"/>
                  </a:lnTo>
                  <a:lnTo>
                    <a:pt x="453520" y="746596"/>
                  </a:lnTo>
                  <a:lnTo>
                    <a:pt x="453520" y="1200178"/>
                  </a:lnTo>
                  <a:lnTo>
                    <a:pt x="0" y="1200178"/>
                  </a:lnTo>
                  <a:lnTo>
                    <a:pt x="0" y="973383"/>
                  </a:lnTo>
                  <a:close/>
                </a:path>
              </a:pathLst>
            </a:custGeom>
            <a:ln w="18717">
              <a:solidFill>
                <a:srgbClr val="FFFFFF"/>
              </a:solidFill>
            </a:ln>
          </p:spPr>
          <p:txBody>
            <a:bodyPr wrap="square" lIns="0" tIns="0" rIns="0" bIns="0" rtlCol="0"/>
            <a:lstStyle/>
            <a:p>
              <a:endParaRPr/>
            </a:p>
          </p:txBody>
        </p:sp>
        <p:sp>
          <p:nvSpPr>
            <p:cNvPr id="6" name="object 6"/>
            <p:cNvSpPr/>
            <p:nvPr/>
          </p:nvSpPr>
          <p:spPr>
            <a:xfrm>
              <a:off x="16862425" y="1079284"/>
              <a:ext cx="454025" cy="454025"/>
            </a:xfrm>
            <a:custGeom>
              <a:avLst/>
              <a:gdLst/>
              <a:ahLst/>
              <a:cxnLst/>
              <a:rect l="l" t="t" r="r" b="b"/>
              <a:pathLst>
                <a:path w="454025" h="454025">
                  <a:moveTo>
                    <a:pt x="0" y="226745"/>
                  </a:moveTo>
                  <a:lnTo>
                    <a:pt x="0" y="0"/>
                  </a:lnTo>
                  <a:lnTo>
                    <a:pt x="453517" y="0"/>
                  </a:lnTo>
                  <a:lnTo>
                    <a:pt x="453517" y="453504"/>
                  </a:lnTo>
                  <a:lnTo>
                    <a:pt x="0" y="453504"/>
                  </a:lnTo>
                  <a:lnTo>
                    <a:pt x="0" y="226745"/>
                  </a:lnTo>
                  <a:close/>
                </a:path>
              </a:pathLst>
            </a:custGeom>
            <a:ln w="18716">
              <a:solidFill>
                <a:srgbClr val="FFFFFF"/>
              </a:solidFill>
            </a:ln>
          </p:spPr>
          <p:txBody>
            <a:bodyPr wrap="square" lIns="0" tIns="0" rIns="0" bIns="0" rtlCol="0"/>
            <a:lstStyle/>
            <a:p>
              <a:endParaRPr/>
            </a:p>
          </p:txBody>
        </p:sp>
        <p:sp>
          <p:nvSpPr>
            <p:cNvPr id="7" name="object 7"/>
            <p:cNvSpPr/>
            <p:nvPr/>
          </p:nvSpPr>
          <p:spPr>
            <a:xfrm>
              <a:off x="5855195" y="3380079"/>
              <a:ext cx="6579234" cy="20320"/>
            </a:xfrm>
            <a:custGeom>
              <a:avLst/>
              <a:gdLst/>
              <a:ahLst/>
              <a:cxnLst/>
              <a:rect l="l" t="t" r="r" b="b"/>
              <a:pathLst>
                <a:path w="6579234" h="20320">
                  <a:moveTo>
                    <a:pt x="6578638" y="1447"/>
                  </a:moveTo>
                  <a:lnTo>
                    <a:pt x="0" y="0"/>
                  </a:lnTo>
                  <a:lnTo>
                    <a:pt x="0" y="18719"/>
                  </a:lnTo>
                  <a:lnTo>
                    <a:pt x="6578638" y="20167"/>
                  </a:lnTo>
                  <a:lnTo>
                    <a:pt x="6578638" y="1447"/>
                  </a:lnTo>
                  <a:close/>
                </a:path>
              </a:pathLst>
            </a:custGeom>
            <a:solidFill>
              <a:srgbClr val="FFFFFF"/>
            </a:solidFill>
          </p:spPr>
          <p:txBody>
            <a:bodyPr wrap="square" lIns="0" tIns="0" rIns="0" bIns="0" rtlCol="0"/>
            <a:lstStyle/>
            <a:p>
              <a:endParaRPr/>
            </a:p>
          </p:txBody>
        </p:sp>
      </p:grpSp>
      <p:sp>
        <p:nvSpPr>
          <p:cNvPr id="9" name="object 9"/>
          <p:cNvSpPr txBox="1"/>
          <p:nvPr/>
        </p:nvSpPr>
        <p:spPr>
          <a:xfrm>
            <a:off x="6535216" y="3798519"/>
            <a:ext cx="5159375" cy="1532343"/>
          </a:xfrm>
          <a:prstGeom prst="rect">
            <a:avLst/>
          </a:prstGeom>
        </p:spPr>
        <p:txBody>
          <a:bodyPr vert="horz" wrap="square" lIns="0" tIns="31750" rIns="0" bIns="0" rtlCol="0">
            <a:spAutoFit/>
          </a:bodyPr>
          <a:lstStyle/>
          <a:p>
            <a:pPr marL="12700" marR="5080" algn="ctr">
              <a:lnSpc>
                <a:spcPts val="3750"/>
              </a:lnSpc>
              <a:spcBef>
                <a:spcPts val="250"/>
              </a:spcBef>
            </a:pPr>
            <a:r>
              <a:rPr sz="315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Condensed" panose="020B0502040204020203" pitchFamily="34" charset="0"/>
                <a:cs typeface="Trebuchet MS"/>
              </a:rPr>
              <a:t>Do you have any questions?  </a:t>
            </a:r>
            <a:endParaRPr lang="ar-SA" sz="315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Condensed" panose="020B0502040204020203" pitchFamily="34" charset="0"/>
              <a:cs typeface="Trebuchet MS"/>
            </a:endParaRPr>
          </a:p>
          <a:p>
            <a:pPr marL="12700" marR="5080" algn="ctr">
              <a:lnSpc>
                <a:spcPts val="3750"/>
              </a:lnSpc>
              <a:spcBef>
                <a:spcPts val="250"/>
              </a:spcBef>
            </a:pPr>
            <a:endParaRPr lang="ar-SA" sz="315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Condensed" panose="020B0502040204020203" pitchFamily="34" charset="0"/>
              <a:cs typeface="Trebuchet MS"/>
            </a:endParaRPr>
          </a:p>
          <a:p>
            <a:pPr marL="12700" marR="5080" algn="ctr">
              <a:lnSpc>
                <a:spcPts val="3750"/>
              </a:lnSpc>
              <a:spcBef>
                <a:spcPts val="250"/>
              </a:spcBef>
            </a:pPr>
            <a:r>
              <a:rPr lang="en-US" sz="315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Condensed" panose="020B0502040204020203" pitchFamily="34" charset="0"/>
                <a:cs typeface="Trebuchet MS"/>
              </a:rPr>
              <a:t>Mohammed Tariq</a:t>
            </a:r>
            <a:r>
              <a:rPr lang="ar-SA" sz="315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Condensed" panose="020B0502040204020203" pitchFamily="34" charset="0"/>
                <a:cs typeface="Trebuchet MS"/>
              </a:rPr>
              <a:t> </a:t>
            </a:r>
            <a:r>
              <a:rPr lang="en-US" sz="315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Condensed" panose="020B0502040204020203" pitchFamily="34" charset="0"/>
                <a:cs typeface="Trebuchet MS"/>
              </a:rPr>
              <a:t>Al-Sirhani</a:t>
            </a:r>
            <a:endParaRPr sz="315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Condensed" panose="020B0502040204020203" pitchFamily="34" charset="0"/>
              <a:cs typeface="Trebuchet MS"/>
            </a:endParaRPr>
          </a:p>
        </p:txBody>
      </p:sp>
      <p:sp>
        <p:nvSpPr>
          <p:cNvPr id="20" name="TextBox 19">
            <a:extLst>
              <a:ext uri="{FF2B5EF4-FFF2-40B4-BE49-F238E27FC236}">
                <a16:creationId xmlns:a16="http://schemas.microsoft.com/office/drawing/2014/main" id="{01FE3179-1711-EC62-767D-E743C72BE530}"/>
              </a:ext>
            </a:extLst>
          </p:cNvPr>
          <p:cNvSpPr txBox="1"/>
          <p:nvPr/>
        </p:nvSpPr>
        <p:spPr>
          <a:xfrm>
            <a:off x="4466389" y="1210700"/>
            <a:ext cx="9150016" cy="2288575"/>
          </a:xfrm>
          <a:prstGeom prst="rect">
            <a:avLst/>
          </a:prstGeom>
          <a:noFill/>
        </p:spPr>
        <p:txBody>
          <a:bodyPr wrap="square">
            <a:spAutoFit/>
          </a:bodyPr>
          <a:lstStyle/>
          <a:p>
            <a:pPr algn="ctr">
              <a:lnSpc>
                <a:spcPct val="115000"/>
              </a:lnSpc>
              <a:spcBef>
                <a:spcPts val="1000"/>
              </a:spcBef>
            </a:pPr>
            <a:r>
              <a:rPr lang="en-US" sz="13800" kern="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Condensed" panose="020B0502040204020203" pitchFamily="34" charset="0"/>
                <a:ea typeface="Times New Roman" panose="02020603050405020304" pitchFamily="18" charset="0"/>
                <a:cs typeface="Times New Roman" panose="02020603050405020304" pitchFamily="18" charset="0"/>
              </a:rPr>
              <a:t>Thanks : </a:t>
            </a:r>
          </a:p>
        </p:txBody>
      </p:sp>
      <p:sp>
        <p:nvSpPr>
          <p:cNvPr id="8" name="TextBox 7">
            <a:extLst>
              <a:ext uri="{FF2B5EF4-FFF2-40B4-BE49-F238E27FC236}">
                <a16:creationId xmlns:a16="http://schemas.microsoft.com/office/drawing/2014/main" id="{4AFC3F29-A60D-AB4D-6646-3DA8962633BC}"/>
              </a:ext>
            </a:extLst>
          </p:cNvPr>
          <p:cNvSpPr txBox="1"/>
          <p:nvPr/>
        </p:nvSpPr>
        <p:spPr>
          <a:xfrm>
            <a:off x="16351250" y="8788340"/>
            <a:ext cx="1752600" cy="400110"/>
          </a:xfrm>
          <a:prstGeom prst="rect">
            <a:avLst/>
          </a:prstGeom>
          <a:noFill/>
        </p:spPr>
        <p:txBody>
          <a:bodyPr wrap="square" rtlCol="1">
            <a:spAutoFit/>
          </a:bodyPr>
          <a:lstStyle/>
          <a:p>
            <a:r>
              <a:rPr lang="en-US" sz="2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panose="020B0502040204020203" pitchFamily="34" charset="0"/>
              </a:rPr>
              <a:t>11</a:t>
            </a:r>
            <a:endParaRPr lang="ar-SA" sz="2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8000" cy="10287000"/>
          </a:xfrm>
          <a:prstGeom prst="rect">
            <a:avLst/>
          </a:prstGeom>
        </p:spPr>
      </p:pic>
      <p:sp>
        <p:nvSpPr>
          <p:cNvPr id="6" name="object 6"/>
          <p:cNvSpPr txBox="1">
            <a:spLocks noGrp="1"/>
          </p:cNvSpPr>
          <p:nvPr>
            <p:ph type="title"/>
          </p:nvPr>
        </p:nvSpPr>
        <p:spPr>
          <a:xfrm>
            <a:off x="8076698" y="2480360"/>
            <a:ext cx="8762999" cy="1120178"/>
          </a:xfrm>
          <a:prstGeom prst="rect">
            <a:avLst/>
          </a:prstGeom>
        </p:spPr>
        <p:txBody>
          <a:bodyPr vert="horz" wrap="square" lIns="0" tIns="12065" rIns="0" bIns="0" rtlCol="0">
            <a:spAutoFit/>
          </a:bodyPr>
          <a:lstStyle/>
          <a:p>
            <a:pPr marL="12700" algn="l">
              <a:lnSpc>
                <a:spcPct val="100000"/>
              </a:lnSpc>
              <a:spcBef>
                <a:spcPts val="95"/>
              </a:spcBef>
            </a:pPr>
            <a:r>
              <a:rPr sz="7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Condensed" panose="020B0502040204020203" pitchFamily="34" charset="0"/>
              </a:rPr>
              <a:t>Introduction</a:t>
            </a:r>
            <a:r>
              <a:rPr lang="en-US" sz="7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Condensed" panose="020B0502040204020203" pitchFamily="34" charset="0"/>
              </a:rPr>
              <a:t> </a:t>
            </a:r>
            <a:r>
              <a:rPr lang="ar-SA" sz="7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Condensed" panose="020B0502040204020203" pitchFamily="34" charset="0"/>
              </a:rPr>
              <a:t>:</a:t>
            </a:r>
            <a:endParaRPr sz="7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Condensed" panose="020B0502040204020203" pitchFamily="34" charset="0"/>
            </a:endParaRPr>
          </a:p>
        </p:txBody>
      </p:sp>
      <p:pic>
        <p:nvPicPr>
          <p:cNvPr id="10" name="object 10"/>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p:blipFill>
        <p:spPr>
          <a:xfrm>
            <a:off x="1268262" y="2101850"/>
            <a:ext cx="6553200" cy="6553200"/>
          </a:xfrm>
          <a:prstGeom prst="rect">
            <a:avLst/>
          </a:prstGeom>
          <a:scene3d>
            <a:camera prst="isometricRightUp"/>
            <a:lightRig rig="threePt" dir="t"/>
          </a:scene3d>
        </p:spPr>
      </p:pic>
      <p:sp>
        <p:nvSpPr>
          <p:cNvPr id="11" name="object 11"/>
          <p:cNvSpPr/>
          <p:nvPr/>
        </p:nvSpPr>
        <p:spPr>
          <a:xfrm>
            <a:off x="9134792" y="9201581"/>
            <a:ext cx="7757159" cy="20320"/>
          </a:xfrm>
          <a:custGeom>
            <a:avLst/>
            <a:gdLst/>
            <a:ahLst/>
            <a:cxnLst/>
            <a:rect l="l" t="t" r="r" b="b"/>
            <a:pathLst>
              <a:path w="7757159" h="20320">
                <a:moveTo>
                  <a:pt x="7756588" y="1447"/>
                </a:moveTo>
                <a:lnTo>
                  <a:pt x="0" y="0"/>
                </a:lnTo>
                <a:lnTo>
                  <a:pt x="0" y="18719"/>
                </a:lnTo>
                <a:lnTo>
                  <a:pt x="7756588" y="20167"/>
                </a:lnTo>
                <a:lnTo>
                  <a:pt x="7756588" y="1447"/>
                </a:lnTo>
                <a:close/>
              </a:path>
            </a:pathLst>
          </a:custGeom>
          <a:solidFill>
            <a:srgbClr val="FFFFFF"/>
          </a:solidFill>
        </p:spPr>
        <p:txBody>
          <a:bodyPr wrap="square" lIns="0" tIns="0" rIns="0" bIns="0" rtlCol="0"/>
          <a:lstStyle/>
          <a:p>
            <a:endParaRPr/>
          </a:p>
        </p:txBody>
      </p:sp>
      <p:sp>
        <p:nvSpPr>
          <p:cNvPr id="14" name="TextBox 13">
            <a:extLst>
              <a:ext uri="{FF2B5EF4-FFF2-40B4-BE49-F238E27FC236}">
                <a16:creationId xmlns:a16="http://schemas.microsoft.com/office/drawing/2014/main" id="{B062474A-A4B7-E037-6109-7C71AC897C92}"/>
              </a:ext>
            </a:extLst>
          </p:cNvPr>
          <p:cNvSpPr txBox="1"/>
          <p:nvPr/>
        </p:nvSpPr>
        <p:spPr>
          <a:xfrm>
            <a:off x="7993645" y="3702050"/>
            <a:ext cx="8763000" cy="4487895"/>
          </a:xfrm>
          <a:prstGeom prst="rect">
            <a:avLst/>
          </a:prstGeom>
          <a:noFill/>
        </p:spPr>
        <p:txBody>
          <a:bodyPr wrap="square" rtlCol="1">
            <a:spAutoFit/>
          </a:bodyPr>
          <a:lstStyle/>
          <a:p>
            <a:pPr marL="0" marR="0">
              <a:lnSpc>
                <a:spcPct val="115000"/>
              </a:lnSpc>
              <a:spcBef>
                <a:spcPts val="2400"/>
              </a:spcBef>
              <a:spcAft>
                <a:spcPts val="0"/>
              </a:spcAft>
            </a:pPr>
            <a:r>
              <a:rPr lang="en-US" sz="3600" kern="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SemiBold Condensed" panose="020B0502040204020203" pitchFamily="34" charset="0"/>
                <a:ea typeface="Times New Roman" panose="02020603050405020304" pitchFamily="18" charset="0"/>
                <a:cs typeface="Times New Roman" panose="02020603050405020304" pitchFamily="18" charset="0"/>
              </a:rPr>
              <a:t>An interface that provides some services to track the status of the vehicle electronically, by following the systematic method to facilitate access to the status of the vehicle, and this is done by placing a chip in the vehicle's pigtail to read its status and send it to the service providers and then send it to the application to obtain information about the status of the vehicle.</a:t>
            </a:r>
          </a:p>
        </p:txBody>
      </p:sp>
      <p:sp>
        <p:nvSpPr>
          <p:cNvPr id="3" name="TextBox 2">
            <a:extLst>
              <a:ext uri="{FF2B5EF4-FFF2-40B4-BE49-F238E27FC236}">
                <a16:creationId xmlns:a16="http://schemas.microsoft.com/office/drawing/2014/main" id="{B64D8310-DDED-E492-F049-D91ED1C90C91}"/>
              </a:ext>
            </a:extLst>
          </p:cNvPr>
          <p:cNvSpPr txBox="1"/>
          <p:nvPr/>
        </p:nvSpPr>
        <p:spPr>
          <a:xfrm>
            <a:off x="16351250" y="8788340"/>
            <a:ext cx="1752600" cy="400110"/>
          </a:xfrm>
          <a:prstGeom prst="rect">
            <a:avLst/>
          </a:prstGeom>
          <a:noFill/>
        </p:spPr>
        <p:txBody>
          <a:bodyPr wrap="square" rtlCol="1">
            <a:spAutoFit/>
          </a:bodyPr>
          <a:lstStyle/>
          <a:p>
            <a:r>
              <a:rPr lang="en-US" sz="2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panose="020B0502040204020203" pitchFamily="34" charset="0"/>
              </a:rPr>
              <a:t>2</a:t>
            </a:r>
            <a:endParaRPr lang="ar-SA" sz="2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300700" cy="10299700"/>
          </a:xfrm>
          <a:prstGeom prst="rect">
            <a:avLst/>
          </a:prstGeom>
        </p:spPr>
      </p:pic>
      <p:sp>
        <p:nvSpPr>
          <p:cNvPr id="3" name="object 3"/>
          <p:cNvSpPr txBox="1">
            <a:spLocks noGrp="1"/>
          </p:cNvSpPr>
          <p:nvPr>
            <p:ph type="title"/>
          </p:nvPr>
        </p:nvSpPr>
        <p:spPr>
          <a:xfrm>
            <a:off x="1227366" y="1568450"/>
            <a:ext cx="9292768" cy="1158009"/>
          </a:xfrm>
          <a:prstGeom prst="rect">
            <a:avLst/>
          </a:prstGeom>
        </p:spPr>
        <p:txBody>
          <a:bodyPr vert="horz" wrap="square" lIns="0" tIns="12065" rIns="0" bIns="0" rtlCol="0">
            <a:spAutoFit/>
          </a:bodyPr>
          <a:lstStyle/>
          <a:p>
            <a:pPr marL="0" marR="0">
              <a:lnSpc>
                <a:spcPct val="115000"/>
              </a:lnSpc>
              <a:spcBef>
                <a:spcPts val="2400"/>
              </a:spcBef>
              <a:spcAft>
                <a:spcPts val="0"/>
              </a:spcAft>
            </a:pPr>
            <a:r>
              <a:rPr lang="en-US" sz="7200" i="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SemiBold Condensed" panose="020B0502040204020203" pitchFamily="34" charset="0"/>
              </a:rPr>
              <a:t>Graphical user interface </a:t>
            </a:r>
            <a:r>
              <a:rPr lang="en-US" sz="7200" kern="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SemiBold Condensed" panose="020B0502040204020203" pitchFamily="34" charset="0"/>
                <a:ea typeface="Times New Roman" panose="02020603050405020304" pitchFamily="18" charset="0"/>
                <a:cs typeface="Times New Roman" panose="02020603050405020304" pitchFamily="18" charset="0"/>
              </a:rPr>
              <a:t>: </a:t>
            </a:r>
          </a:p>
        </p:txBody>
      </p:sp>
      <p:pic>
        <p:nvPicPr>
          <p:cNvPr id="7" name="object 7"/>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t="8392" b="8392"/>
          <a:stretch/>
        </p:blipFill>
        <p:spPr>
          <a:xfrm>
            <a:off x="9531350" y="1441835"/>
            <a:ext cx="9434270" cy="6298815"/>
          </a:xfrm>
          <a:prstGeom prst="rect">
            <a:avLst/>
          </a:prstGeom>
          <a:scene3d>
            <a:camera prst="isometricLeftDown"/>
            <a:lightRig rig="threePt" dir="t"/>
          </a:scene3d>
        </p:spPr>
      </p:pic>
      <p:sp>
        <p:nvSpPr>
          <p:cNvPr id="8" name="object 8"/>
          <p:cNvSpPr/>
          <p:nvPr/>
        </p:nvSpPr>
        <p:spPr>
          <a:xfrm>
            <a:off x="1613509" y="9204807"/>
            <a:ext cx="7757159" cy="20320"/>
          </a:xfrm>
          <a:custGeom>
            <a:avLst/>
            <a:gdLst/>
            <a:ahLst/>
            <a:cxnLst/>
            <a:rect l="l" t="t" r="r" b="b"/>
            <a:pathLst>
              <a:path w="7757159" h="20320">
                <a:moveTo>
                  <a:pt x="7756563" y="1435"/>
                </a:moveTo>
                <a:lnTo>
                  <a:pt x="0" y="0"/>
                </a:lnTo>
                <a:lnTo>
                  <a:pt x="0" y="18719"/>
                </a:lnTo>
                <a:lnTo>
                  <a:pt x="7756563" y="20167"/>
                </a:lnTo>
                <a:lnTo>
                  <a:pt x="7756563" y="1435"/>
                </a:lnTo>
                <a:close/>
              </a:path>
            </a:pathLst>
          </a:custGeom>
          <a:solidFill>
            <a:srgbClr val="FFFFFF"/>
          </a:solidFill>
        </p:spPr>
        <p:txBody>
          <a:bodyPr wrap="square" lIns="0" tIns="0" rIns="0" bIns="0" rtlCol="0"/>
          <a:lstStyle/>
          <a:p>
            <a:endParaRPr/>
          </a:p>
        </p:txBody>
      </p:sp>
      <p:sp>
        <p:nvSpPr>
          <p:cNvPr id="26" name="TextBox 25">
            <a:extLst>
              <a:ext uri="{FF2B5EF4-FFF2-40B4-BE49-F238E27FC236}">
                <a16:creationId xmlns:a16="http://schemas.microsoft.com/office/drawing/2014/main" id="{E5AC8358-CB6C-715C-08CB-FAE385992EF8}"/>
              </a:ext>
            </a:extLst>
          </p:cNvPr>
          <p:cNvSpPr txBox="1"/>
          <p:nvPr/>
        </p:nvSpPr>
        <p:spPr>
          <a:xfrm>
            <a:off x="996950" y="3153539"/>
            <a:ext cx="9753600" cy="2308324"/>
          </a:xfrm>
          <a:prstGeom prst="rect">
            <a:avLst/>
          </a:prstGeom>
          <a:noFill/>
        </p:spPr>
        <p:txBody>
          <a:bodyPr wrap="square" rtlCol="1">
            <a:spAutoFit/>
          </a:bodyPr>
          <a:lstStyle/>
          <a:p>
            <a:r>
              <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Helvetica Neue"/>
              </a:rPr>
              <a:t>A digital interface that allows users to interact with graphical elements like buttons, menus, and icons .</a:t>
            </a:r>
            <a:r>
              <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Condensed" panose="020B0502040204020203" pitchFamily="34" charset="0"/>
              </a:rPr>
              <a:t> </a:t>
            </a:r>
            <a:endParaRPr lang="ar-SA"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Condensed" panose="020B0502040204020203" pitchFamily="34" charset="0"/>
            </a:endParaRPr>
          </a:p>
        </p:txBody>
      </p:sp>
      <p:sp>
        <p:nvSpPr>
          <p:cNvPr id="4" name="TextBox 3">
            <a:extLst>
              <a:ext uri="{FF2B5EF4-FFF2-40B4-BE49-F238E27FC236}">
                <a16:creationId xmlns:a16="http://schemas.microsoft.com/office/drawing/2014/main" id="{2760AE47-08D1-DCDF-5828-182F4F1198AA}"/>
              </a:ext>
            </a:extLst>
          </p:cNvPr>
          <p:cNvSpPr txBox="1"/>
          <p:nvPr/>
        </p:nvSpPr>
        <p:spPr>
          <a:xfrm>
            <a:off x="16351250" y="8788340"/>
            <a:ext cx="1752600" cy="400110"/>
          </a:xfrm>
          <a:prstGeom prst="rect">
            <a:avLst/>
          </a:prstGeom>
          <a:noFill/>
        </p:spPr>
        <p:txBody>
          <a:bodyPr wrap="square" rtlCol="1">
            <a:spAutoFit/>
          </a:bodyPr>
          <a:lstStyle/>
          <a:p>
            <a:r>
              <a:rPr lang="en-US" sz="2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panose="020B0502040204020203" pitchFamily="34" charset="0"/>
              </a:rPr>
              <a:t>3</a:t>
            </a:r>
            <a:endParaRPr lang="ar-SA" sz="2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5050" y="1720850"/>
            <a:ext cx="16230600" cy="967060"/>
          </a:xfrm>
          <a:prstGeom prst="rect">
            <a:avLst/>
          </a:prstGeom>
        </p:spPr>
        <p:txBody>
          <a:bodyPr vert="horz" wrap="square" lIns="0" tIns="12065" rIns="0" bIns="0" rtlCol="0">
            <a:spAutoFit/>
          </a:bodyPr>
          <a:lstStyle/>
          <a:p>
            <a:pPr marL="0" marR="0">
              <a:lnSpc>
                <a:spcPct val="115000"/>
              </a:lnSpc>
              <a:spcBef>
                <a:spcPts val="2400"/>
              </a:spcBef>
              <a:spcAft>
                <a:spcPts val="0"/>
              </a:spcAft>
            </a:pPr>
            <a:r>
              <a:rPr lang="en-US" sz="6000" kern="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50800" dist="38100" dir="10800000" algn="r" rotWithShape="0">
                    <a:prstClr val="black">
                      <a:alpha val="40000"/>
                    </a:prstClr>
                  </a:outerShdw>
                  <a:reflection blurRad="6350" stA="53000" endA="300" endPos="35500" dir="5400000" sy="-90000" algn="bl" rotWithShape="0"/>
                </a:effectLst>
                <a:latin typeface="Bahnschrift Condensed" panose="020B0502040204020203" pitchFamily="34" charset="0"/>
                <a:ea typeface="Times New Roman" panose="02020603050405020304" pitchFamily="18" charset="0"/>
                <a:cs typeface="Times New Roman" panose="02020603050405020304" pitchFamily="18" charset="0"/>
              </a:rPr>
              <a:t>Why was the choice made to </a:t>
            </a:r>
            <a:r>
              <a:rPr lang="en-US" sz="6000" i="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50800" dist="38100" dir="10800000" algn="r" rotWithShape="0">
                    <a:prstClr val="black">
                      <a:alpha val="40000"/>
                    </a:prstClr>
                  </a:outerShdw>
                  <a:reflection blurRad="6350" stA="53000" endA="300" endPos="35500" dir="5400000" sy="-90000" algn="bl" rotWithShape="0"/>
                </a:effectLst>
                <a:latin typeface="Bahnschrift SemiBold Condensed" panose="020B0502040204020203" pitchFamily="34" charset="0"/>
              </a:rPr>
              <a:t>Graphical user interface</a:t>
            </a:r>
            <a:r>
              <a:rPr lang="en-US" sz="6000" kern="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50800" dist="38100" dir="10800000" algn="r" rotWithShape="0">
                    <a:prstClr val="black">
                      <a:alpha val="40000"/>
                    </a:prstClr>
                  </a:outerShdw>
                  <a:reflection blurRad="6350" stA="53000" endA="300" endPos="35500" dir="5400000" sy="-90000" algn="bl" rotWithShape="0"/>
                </a:effectLst>
                <a:latin typeface="Bahnschrift Condensed" panose="020B0502040204020203" pitchFamily="34" charset="0"/>
                <a:ea typeface="Times New Roman" panose="02020603050405020304" pitchFamily="18" charset="0"/>
                <a:cs typeface="Times New Roman" panose="02020603050405020304" pitchFamily="18" charset="0"/>
              </a:rPr>
              <a:t> </a:t>
            </a:r>
            <a:r>
              <a:rPr lang="en-US" sz="600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50800" dist="38100" dir="10800000" algn="r" rotWithShape="0">
                    <a:prstClr val="black">
                      <a:alpha val="40000"/>
                    </a:prstClr>
                  </a:outerShdw>
                  <a:reflection blurRad="6350" stA="53000" endA="300" endPos="35500" dir="5400000" sy="-90000" algn="bl" rotWithShape="0"/>
                </a:effectLst>
                <a:latin typeface="Bahnschrift Condensed" panose="020B0502040204020203" pitchFamily="34" charset="0"/>
                <a:ea typeface="Times New Roman" panose="02020603050405020304" pitchFamily="18" charset="0"/>
                <a:cs typeface="Times New Roman" panose="02020603050405020304" pitchFamily="18" charset="0"/>
              </a:rPr>
              <a:t>?</a:t>
            </a:r>
            <a:endParaRPr lang="en-US" sz="6000" kern="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50800" dist="38100" dir="10800000" algn="r" rotWithShape="0">
                  <a:prstClr val="black">
                    <a:alpha val="40000"/>
                  </a:prstClr>
                </a:outerShdw>
                <a:reflection blurRad="6350" stA="53000" endA="300" endPos="35500" dir="5400000" sy="-90000" algn="bl" rotWithShape="0"/>
              </a:effectLst>
              <a:latin typeface="Bahnschrift Condensed" panose="020B0502040204020203" pitchFamily="34" charset="0"/>
              <a:ea typeface="Times New Roman" panose="02020603050405020304" pitchFamily="18" charset="0"/>
              <a:cs typeface="Times New Roman" panose="02020603050405020304" pitchFamily="18" charset="0"/>
            </a:endParaRPr>
          </a:p>
        </p:txBody>
      </p:sp>
      <p:pic>
        <p:nvPicPr>
          <p:cNvPr id="6" name="object 6"/>
          <p:cNvPicPr/>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backgroundRemoval t="10000" b="90000" l="10000" r="90000">
                        <a14:foregroundMark x1="16569" y1="32902" x2="16804" y2="32785"/>
                        <a14:foregroundMark x1="18331" y1="31257" x2="13514" y2="30317"/>
                        <a14:foregroundMark x1="28320" y1="42303" x2="28085" y2="42303"/>
                        <a14:foregroundMark x1="19389" y1="51116" x2="19624" y2="55582"/>
                        <a14:foregroundMark x1="41128" y1="54407" x2="39365" y2="64042"/>
                        <a14:foregroundMark x1="39365" y1="64042" x2="44888" y2="66627"/>
                        <a14:foregroundMark x1="73913" y1="43713" x2="74266" y2="45006"/>
                        <a14:foregroundMark x1="75911" y1="47121" x2="75911" y2="47121"/>
                        <a14:foregroundMark x1="81434" y1="57697" x2="81434" y2="57697"/>
                        <a14:foregroundMark x1="82374" y1="59929" x2="82374" y2="59929"/>
                        <a14:foregroundMark x1="65335" y1="78261" x2="65335" y2="78261"/>
                        <a14:foregroundMark x1="52761" y1="78378" x2="52761" y2="78378"/>
                        <a14:foregroundMark x1="34900" y1="79436" x2="34900" y2="79436"/>
                        <a14:foregroundMark x1="51351" y1="44888" x2="51351" y2="44888"/>
                        <a14:foregroundMark x1="55112" y1="43713" x2="55112" y2="43713"/>
                      </a14:backgroundRemoval>
                    </a14:imgEffect>
                  </a14:imgLayer>
                </a14:imgProps>
              </a:ext>
              <a:ext uri="{28A0092B-C50C-407E-A947-70E740481C1C}">
                <a14:useLocalDpi xmlns:a14="http://schemas.microsoft.com/office/drawing/2010/main" val="0"/>
              </a:ext>
            </a:extLst>
          </a:blip>
          <a:srcRect/>
          <a:stretch/>
        </p:blipFill>
        <p:spPr>
          <a:xfrm>
            <a:off x="11055350" y="1152493"/>
            <a:ext cx="7543800" cy="7994713"/>
          </a:xfrm>
          <a:prstGeom prst="rect">
            <a:avLst/>
          </a:prstGeom>
          <a:scene3d>
            <a:camera prst="isometricLeftDown"/>
            <a:lightRig rig="threePt" dir="t"/>
          </a:scene3d>
        </p:spPr>
      </p:pic>
      <p:sp>
        <p:nvSpPr>
          <p:cNvPr id="9" name="TextBox 8">
            <a:extLst>
              <a:ext uri="{FF2B5EF4-FFF2-40B4-BE49-F238E27FC236}">
                <a16:creationId xmlns:a16="http://schemas.microsoft.com/office/drawing/2014/main" id="{E45AD56F-983D-9008-751B-9E5529501ACF}"/>
              </a:ext>
            </a:extLst>
          </p:cNvPr>
          <p:cNvSpPr txBox="1"/>
          <p:nvPr/>
        </p:nvSpPr>
        <p:spPr>
          <a:xfrm>
            <a:off x="997842" y="4006850"/>
            <a:ext cx="9905108" cy="3213700"/>
          </a:xfrm>
          <a:prstGeom prst="rect">
            <a:avLst/>
          </a:prstGeom>
          <a:noFill/>
          <a:effectLst>
            <a:outerShdw blurRad="50800" dist="38100" dir="10800000" algn="r" rotWithShape="0">
              <a:prstClr val="black">
                <a:alpha val="40000"/>
              </a:prstClr>
            </a:outerShdw>
          </a:effectLst>
        </p:spPr>
        <p:txBody>
          <a:bodyPr wrap="square" rtlCol="1">
            <a:spAutoFit/>
            <a:scene3d>
              <a:camera prst="orthographicFront"/>
              <a:lightRig rig="harsh" dir="t"/>
            </a:scene3d>
            <a:sp3d extrusionH="57150" prstMaterial="matte">
              <a:bevelT w="63500" h="12700" prst="angle"/>
              <a:contourClr>
                <a:schemeClr val="bg1">
                  <a:lumMod val="65000"/>
                </a:schemeClr>
              </a:contourClr>
            </a:sp3d>
          </a:bodyPr>
          <a:lstStyle/>
          <a:p>
            <a:pPr marL="342900" marR="0" lvl="0" indent="-342900" rtl="0">
              <a:lnSpc>
                <a:spcPct val="115000"/>
              </a:lnSpc>
              <a:spcBef>
                <a:spcPts val="0"/>
              </a:spcBef>
              <a:spcAft>
                <a:spcPts val="1200"/>
              </a:spcAft>
              <a:buFont typeface="Wingdings" panose="05000000000000000000" pitchFamily="2" charset="2"/>
              <a:buChar char=""/>
            </a:pPr>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SemiBold Condensed" panose="020B0502040204020203" pitchFamily="34" charset="0"/>
              </a:rPr>
              <a:t>Because, the goal is to d</a:t>
            </a:r>
            <a:r>
              <a:rPr lang="en-US" sz="3600" i="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SemiBold Condensed" panose="020B0502040204020203" pitchFamily="34" charset="0"/>
              </a:rPr>
              <a:t>esign a mobile application interface, and through that, the choice fell on the graphical user interface, because it maybe the most user-friendly interface; it provides interactive methods that facilitate the access process.</a:t>
            </a:r>
            <a:endPar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SemiBold Condensed" panose="020B0502040204020203"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FCFDF0FA-7F23-BEA3-2A13-EB6B1AD3C65D}"/>
              </a:ext>
            </a:extLst>
          </p:cNvPr>
          <p:cNvSpPr txBox="1"/>
          <p:nvPr/>
        </p:nvSpPr>
        <p:spPr>
          <a:xfrm>
            <a:off x="16351250" y="8788340"/>
            <a:ext cx="1752600" cy="400110"/>
          </a:xfrm>
          <a:prstGeom prst="rect">
            <a:avLst/>
          </a:prstGeom>
          <a:noFill/>
        </p:spPr>
        <p:txBody>
          <a:bodyPr wrap="square" rtlCol="1">
            <a:spAutoFit/>
          </a:bodyPr>
          <a:lstStyle/>
          <a:p>
            <a:r>
              <a:rPr lang="en-US" sz="2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panose="020B0502040204020203" pitchFamily="34" charset="0"/>
              </a:rPr>
              <a:t>4</a:t>
            </a:r>
            <a:endParaRPr lang="ar-SA" sz="2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3407" y="1174107"/>
            <a:ext cx="8668195" cy="967060"/>
          </a:xfrm>
          <a:prstGeom prst="rect">
            <a:avLst/>
          </a:prstGeom>
        </p:spPr>
        <p:txBody>
          <a:bodyPr vert="horz" wrap="square" lIns="0" tIns="12065" rIns="0" bIns="0" rtlCol="0">
            <a:spAutoFit/>
          </a:bodyPr>
          <a:lstStyle/>
          <a:p>
            <a:pPr marL="0" marR="0" algn="ctr">
              <a:lnSpc>
                <a:spcPct val="115000"/>
              </a:lnSpc>
              <a:spcBef>
                <a:spcPts val="2400"/>
              </a:spcBef>
              <a:spcAft>
                <a:spcPts val="0"/>
              </a:spcAft>
            </a:pPr>
            <a:r>
              <a:rPr lang="en-US" sz="6000" i="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SemiBold Condensed" panose="020B0502040204020203" pitchFamily="34" charset="0"/>
              </a:rPr>
              <a:t>   features : </a:t>
            </a:r>
            <a:endParaRPr lang="en-US" sz="6000" b="1" kern="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ahnschrift Condensed" panose="020B0502040204020203"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9B437AE-175F-41CC-A7C6-769A1006324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540" b="91358" l="9596" r="89899">
                        <a14:foregroundMark x1="24495" y1="9652" x2="27525" y2="77553"/>
                        <a14:foregroundMark x1="27525" y1="77553" x2="53535" y2="87318"/>
                        <a14:foregroundMark x1="53535" y1="87318" x2="82828" y2="75309"/>
                        <a14:foregroundMark x1="82828" y1="75309" x2="85101" y2="42985"/>
                        <a14:foregroundMark x1="85101" y1="42985" x2="72222" y2="21886"/>
                        <a14:foregroundMark x1="72222" y1="21886" x2="44192" y2="13692"/>
                        <a14:foregroundMark x1="44192" y1="13692" x2="25758" y2="12009"/>
                        <a14:foregroundMark x1="83586" y1="15825" x2="71465" y2="9764"/>
                        <a14:foregroundMark x1="50505" y1="10774" x2="50505" y2="10774"/>
                        <a14:foregroundMark x1="39899" y1="9652" x2="56818" y2="10325"/>
                        <a14:foregroundMark x1="45707" y1="64871" x2="53030" y2="66105"/>
                        <a14:foregroundMark x1="15909" y1="88552" x2="54545" y2="89562"/>
                        <a14:foregroundMark x1="87626" y1="87205" x2="72727" y2="90909"/>
                        <a14:foregroundMark x1="72727" y1="90909" x2="64899" y2="91358"/>
                        <a14:foregroundMark x1="58333" y1="62402" x2="60354" y2="66667"/>
                        <a14:foregroundMark x1="14141" y1="12009" x2="61869" y2="14927"/>
                      </a14:backgroundRemoval>
                    </a14:imgEffect>
                  </a14:imgLayer>
                </a14:imgProps>
              </a:ext>
              <a:ext uri="{28A0092B-C50C-407E-A947-70E740481C1C}">
                <a14:useLocalDpi xmlns:a14="http://schemas.microsoft.com/office/drawing/2010/main" val="0"/>
              </a:ext>
            </a:extLst>
          </a:blip>
          <a:srcRect t="3086" b="3086"/>
          <a:stretch/>
        </p:blipFill>
        <p:spPr>
          <a:xfrm>
            <a:off x="920750" y="2655693"/>
            <a:ext cx="3153968" cy="6658373"/>
          </a:xfrm>
          <a:prstGeom prst="rect">
            <a:avLst/>
          </a:prstGeom>
          <a:scene3d>
            <a:camera prst="perspectiveHeroicExtremeRightFacing"/>
            <a:lightRig rig="threePt" dir="t"/>
          </a:scene3d>
        </p:spPr>
      </p:pic>
      <p:sp>
        <p:nvSpPr>
          <p:cNvPr id="5" name="Arrow: Left 4">
            <a:extLst>
              <a:ext uri="{FF2B5EF4-FFF2-40B4-BE49-F238E27FC236}">
                <a16:creationId xmlns:a16="http://schemas.microsoft.com/office/drawing/2014/main" id="{A815EC7D-29BA-32AE-BEAB-FE7A41B956C4}"/>
              </a:ext>
            </a:extLst>
          </p:cNvPr>
          <p:cNvSpPr/>
          <p:nvPr/>
        </p:nvSpPr>
        <p:spPr>
          <a:xfrm rot="1486754">
            <a:off x="3178975" y="5669683"/>
            <a:ext cx="1931465" cy="509860"/>
          </a:xfrm>
          <a:prstGeom prst="leftArrow">
            <a:avLst/>
          </a:prstGeom>
          <a:scene3d>
            <a:camera prst="perspectiveContrastingRightFacing"/>
            <a:lightRig rig="threePt" dir="t"/>
          </a:scene3d>
        </p:spPr>
        <p:style>
          <a:lnRef idx="2">
            <a:schemeClr val="accent5">
              <a:shade val="15000"/>
            </a:schemeClr>
          </a:lnRef>
          <a:fillRef idx="1">
            <a:schemeClr val="accent5"/>
          </a:fillRef>
          <a:effectRef idx="0">
            <a:schemeClr val="accent5"/>
          </a:effectRef>
          <a:fontRef idx="minor">
            <a:schemeClr val="lt1"/>
          </a:fontRef>
        </p:style>
        <p:txBody>
          <a:bodyPr rtlCol="1" anchor="ctr"/>
          <a:lstStyle/>
          <a:p>
            <a:pPr algn="ctr"/>
            <a:endParaRPr lang="ar-SA">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 name="TextBox 5">
            <a:extLst>
              <a:ext uri="{FF2B5EF4-FFF2-40B4-BE49-F238E27FC236}">
                <a16:creationId xmlns:a16="http://schemas.microsoft.com/office/drawing/2014/main" id="{C8360E9D-6D5A-3099-E7D3-A633F535DD65}"/>
              </a:ext>
            </a:extLst>
          </p:cNvPr>
          <p:cNvSpPr txBox="1"/>
          <p:nvPr/>
        </p:nvSpPr>
        <p:spPr>
          <a:xfrm>
            <a:off x="4866487" y="5547704"/>
            <a:ext cx="6523431" cy="1384995"/>
          </a:xfrm>
          <a:prstGeom prst="rect">
            <a:avLst/>
          </a:prstGeom>
          <a:noFill/>
        </p:spPr>
        <p:txBody>
          <a:bodyPr wrap="square" rtlCol="1">
            <a:spAutoFit/>
          </a:bodyPr>
          <a:lstStyle/>
          <a:p>
            <a:r>
              <a:rPr lang="en-US" sz="2800" i="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SemiBold Condensed" panose="020B0502040204020203" pitchFamily="34" charset="0"/>
              </a:rPr>
              <a:t>As shown in the interface : It contains a menu, interactive buttons, and simulated reality icons for easy access.</a:t>
            </a:r>
            <a:endParaRPr lang="ar-SA" sz="2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SemiBold Condensed" panose="020B0502040204020203" pitchFamily="34" charset="0"/>
            </a:endParaRPr>
          </a:p>
        </p:txBody>
      </p:sp>
      <p:sp>
        <p:nvSpPr>
          <p:cNvPr id="11" name="TextBox 10">
            <a:extLst>
              <a:ext uri="{FF2B5EF4-FFF2-40B4-BE49-F238E27FC236}">
                <a16:creationId xmlns:a16="http://schemas.microsoft.com/office/drawing/2014/main" id="{97EAC0F4-95EF-7E06-400E-36992E6A5404}"/>
              </a:ext>
            </a:extLst>
          </p:cNvPr>
          <p:cNvSpPr txBox="1"/>
          <p:nvPr/>
        </p:nvSpPr>
        <p:spPr>
          <a:xfrm>
            <a:off x="4074718" y="2448308"/>
            <a:ext cx="7315200" cy="1815882"/>
          </a:xfrm>
          <a:prstGeom prst="rect">
            <a:avLst/>
          </a:prstGeom>
          <a:noFill/>
        </p:spPr>
        <p:txBody>
          <a:bodyPr wrap="square" rtlCol="1">
            <a:spAutoFit/>
          </a:bodyPr>
          <a:lstStyle/>
          <a:p>
            <a:r>
              <a:rPr lang="en-US" sz="2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Condensed" panose="020B0502040204020203" pitchFamily="34" charset="0"/>
              </a:rPr>
              <a:t>Dashboard: A centralized dashboard providing an overview of all follow-up tasks, including status updates and deadlines. It should offer quick access to various sections of the application.</a:t>
            </a:r>
          </a:p>
        </p:txBody>
      </p:sp>
      <p:pic>
        <p:nvPicPr>
          <p:cNvPr id="13" name="object 5">
            <a:extLst>
              <a:ext uri="{FF2B5EF4-FFF2-40B4-BE49-F238E27FC236}">
                <a16:creationId xmlns:a16="http://schemas.microsoft.com/office/drawing/2014/main" id="{DCDD8D4F-01F3-82FE-2006-7C4E16CA2CBE}"/>
              </a:ext>
            </a:extLst>
          </p:cNvPr>
          <p:cNvPicPr/>
          <p:nvPr/>
        </p:nvPicPr>
        <p:blipFill>
          <a:blip r:embed="rId4">
            <a:duotone>
              <a:schemeClr val="accent5">
                <a:shade val="45000"/>
                <a:satMod val="135000"/>
              </a:schemeClr>
              <a:prstClr val="white"/>
            </a:duotone>
            <a:extLst>
              <a:ext uri="{BEBA8EAE-BF5A-486C-A8C5-ECC9F3942E4B}">
                <a14:imgProps xmlns:a14="http://schemas.microsoft.com/office/drawing/2010/main">
                  <a14:imgLayer r:embed="rId5">
                    <a14:imgEffect>
                      <a14:sharpenSoften amount="-25000"/>
                    </a14:imgEffect>
                    <a14:imgEffect>
                      <a14:brightnessContrast bright="-20000" contrast="20000"/>
                    </a14:imgEffect>
                  </a14:imgLayer>
                </a14:imgProps>
              </a:ext>
              <a:ext uri="{28A0092B-C50C-407E-A947-70E740481C1C}">
                <a14:useLocalDpi xmlns:a14="http://schemas.microsoft.com/office/drawing/2010/main" val="0"/>
              </a:ext>
            </a:extLst>
          </a:blip>
          <a:srcRect/>
          <a:stretch/>
        </p:blipFill>
        <p:spPr>
          <a:xfrm>
            <a:off x="11283950" y="1725327"/>
            <a:ext cx="6781800" cy="6853523"/>
          </a:xfrm>
          <a:prstGeom prst="rect">
            <a:avLst/>
          </a:prstGeom>
          <a:scene3d>
            <a:camera prst="perspectiveHeroicExtremeLeftFacing"/>
            <a:lightRig rig="threePt" dir="t"/>
          </a:scene3d>
        </p:spPr>
      </p:pic>
      <p:sp>
        <p:nvSpPr>
          <p:cNvPr id="3" name="TextBox 2">
            <a:extLst>
              <a:ext uri="{FF2B5EF4-FFF2-40B4-BE49-F238E27FC236}">
                <a16:creationId xmlns:a16="http://schemas.microsoft.com/office/drawing/2014/main" id="{6A7DE33F-ADD4-DC93-07FE-0A48A969531B}"/>
              </a:ext>
            </a:extLst>
          </p:cNvPr>
          <p:cNvSpPr txBox="1"/>
          <p:nvPr/>
        </p:nvSpPr>
        <p:spPr>
          <a:xfrm>
            <a:off x="16351250" y="8788340"/>
            <a:ext cx="1752600" cy="400110"/>
          </a:xfrm>
          <a:prstGeom prst="rect">
            <a:avLst/>
          </a:prstGeom>
          <a:noFill/>
        </p:spPr>
        <p:txBody>
          <a:bodyPr wrap="square" rtlCol="1">
            <a:spAutoFit/>
          </a:bodyPr>
          <a:lstStyle/>
          <a:p>
            <a:r>
              <a:rPr lang="en-US" sz="2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panose="020B0502040204020203" pitchFamily="34" charset="0"/>
              </a:rPr>
              <a:t>5</a:t>
            </a:r>
            <a:endParaRPr lang="ar-SA" sz="2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panose="020B050204020402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0750" y="1021703"/>
            <a:ext cx="7760145" cy="1161215"/>
          </a:xfrm>
          <a:prstGeom prst="rect">
            <a:avLst/>
          </a:prstGeom>
        </p:spPr>
        <p:txBody>
          <a:bodyPr vert="horz" wrap="square" lIns="0" tIns="15240" rIns="0" bIns="0" rtlCol="0">
            <a:spAutoFit/>
          </a:bodyPr>
          <a:lstStyle/>
          <a:p>
            <a:pPr marL="0" marR="0" algn="ctr">
              <a:lnSpc>
                <a:spcPct val="115000"/>
              </a:lnSpc>
              <a:spcBef>
                <a:spcPts val="2400"/>
              </a:spcBef>
              <a:spcAft>
                <a:spcPts val="0"/>
              </a:spcAft>
            </a:pPr>
            <a:r>
              <a:rPr lang="en-US" sz="7200" i="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SemiBold Condensed" panose="020B0502040204020203" pitchFamily="34" charset="0"/>
              </a:rPr>
              <a:t>          features : </a:t>
            </a:r>
            <a:endParaRPr lang="en-US" sz="7200" kern="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SemiBold Condensed" panose="020B0502040204020203" pitchFamily="34" charset="0"/>
              <a:ea typeface="Times New Roman" panose="02020603050405020304" pitchFamily="18" charset="0"/>
              <a:cs typeface="Times New Roman" panose="02020603050405020304" pitchFamily="18" charset="0"/>
            </a:endParaRPr>
          </a:p>
        </p:txBody>
      </p:sp>
      <p:pic>
        <p:nvPicPr>
          <p:cNvPr id="5" name="object 5"/>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p:blipFill>
        <p:spPr>
          <a:xfrm>
            <a:off x="11817350" y="2103504"/>
            <a:ext cx="6097169" cy="6097169"/>
          </a:xfrm>
          <a:prstGeom prst="rect">
            <a:avLst/>
          </a:prstGeom>
          <a:scene3d>
            <a:camera prst="perspectiveHeroicExtremeLeftFacing"/>
            <a:lightRig rig="threePt" dir="t"/>
          </a:scene3d>
        </p:spPr>
      </p:pic>
      <p:sp>
        <p:nvSpPr>
          <p:cNvPr id="8" name="TextBox 7">
            <a:extLst>
              <a:ext uri="{FF2B5EF4-FFF2-40B4-BE49-F238E27FC236}">
                <a16:creationId xmlns:a16="http://schemas.microsoft.com/office/drawing/2014/main" id="{770E870D-EB86-DBFE-216D-5ABACA7B480C}"/>
              </a:ext>
            </a:extLst>
          </p:cNvPr>
          <p:cNvSpPr txBox="1"/>
          <p:nvPr/>
        </p:nvSpPr>
        <p:spPr>
          <a:xfrm>
            <a:off x="3839113" y="5346017"/>
            <a:ext cx="9525000" cy="1569660"/>
          </a:xfrm>
          <a:prstGeom prst="rect">
            <a:avLst/>
          </a:prstGeom>
          <a:noFill/>
        </p:spPr>
        <p:txBody>
          <a:bodyPr wrap="square" rtlCol="1">
            <a:spAutoFit/>
          </a:bodyPr>
          <a:lstStyle/>
          <a:p>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Condensed" panose="020B0502040204020203" pitchFamily="34" charset="0"/>
              </a:rPr>
              <a:t>Notifications : to alert users about updates to the application or to update its information to ensure quality of service, and notification settings will be customizable .</a:t>
            </a:r>
          </a:p>
        </p:txBody>
      </p:sp>
      <p:pic>
        <p:nvPicPr>
          <p:cNvPr id="3" name="Picture 2">
            <a:extLst>
              <a:ext uri="{FF2B5EF4-FFF2-40B4-BE49-F238E27FC236}">
                <a16:creationId xmlns:a16="http://schemas.microsoft.com/office/drawing/2014/main" id="{F354553C-479A-5B97-1ACC-F1958A07FE2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540" b="91358" l="9596" r="89899">
                        <a14:foregroundMark x1="24495" y1="9652" x2="27525" y2="77553"/>
                        <a14:foregroundMark x1="27525" y1="77553" x2="53535" y2="87318"/>
                        <a14:foregroundMark x1="53535" y1="87318" x2="82828" y2="75309"/>
                        <a14:foregroundMark x1="82828" y1="75309" x2="85101" y2="42985"/>
                        <a14:foregroundMark x1="85101" y1="42985" x2="72222" y2="21886"/>
                        <a14:foregroundMark x1="72222" y1="21886" x2="44192" y2="13692"/>
                        <a14:foregroundMark x1="44192" y1="13692" x2="25758" y2="12009"/>
                        <a14:foregroundMark x1="83586" y1="15825" x2="71465" y2="9764"/>
                        <a14:foregroundMark x1="50505" y1="10774" x2="50505" y2="10774"/>
                        <a14:foregroundMark x1="39899" y1="9652" x2="56818" y2="10325"/>
                        <a14:foregroundMark x1="45707" y1="64871" x2="53030" y2="66105"/>
                        <a14:foregroundMark x1="15909" y1="88552" x2="54545" y2="89562"/>
                        <a14:foregroundMark x1="87626" y1="87205" x2="72727" y2="90909"/>
                        <a14:foregroundMark x1="72727" y1="90909" x2="64899" y2="91358"/>
                        <a14:foregroundMark x1="58333" y1="62402" x2="60354" y2="66667"/>
                        <a14:foregroundMark x1="14141" y1="12009" x2="61869" y2="14927"/>
                      </a14:backgroundRemoval>
                    </a14:imgEffect>
                  </a14:imgLayer>
                </a14:imgProps>
              </a:ext>
              <a:ext uri="{28A0092B-C50C-407E-A947-70E740481C1C}">
                <a14:useLocalDpi xmlns:a14="http://schemas.microsoft.com/office/drawing/2010/main" val="0"/>
              </a:ext>
            </a:extLst>
          </a:blip>
          <a:srcRect t="3086" b="3086"/>
          <a:stretch/>
        </p:blipFill>
        <p:spPr>
          <a:xfrm>
            <a:off x="920750" y="2655693"/>
            <a:ext cx="3153968" cy="6658373"/>
          </a:xfrm>
          <a:prstGeom prst="rect">
            <a:avLst/>
          </a:prstGeom>
          <a:scene3d>
            <a:camera prst="perspectiveHeroicExtremeRightFacing"/>
            <a:lightRig rig="threePt" dir="t"/>
          </a:scene3d>
        </p:spPr>
      </p:pic>
      <p:sp>
        <p:nvSpPr>
          <p:cNvPr id="4" name="Arrow: Left 3">
            <a:extLst>
              <a:ext uri="{FF2B5EF4-FFF2-40B4-BE49-F238E27FC236}">
                <a16:creationId xmlns:a16="http://schemas.microsoft.com/office/drawing/2014/main" id="{BB374F83-F15F-15C6-551C-83DB42A48F4D}"/>
              </a:ext>
            </a:extLst>
          </p:cNvPr>
          <p:cNvSpPr/>
          <p:nvPr/>
        </p:nvSpPr>
        <p:spPr>
          <a:xfrm rot="4055991">
            <a:off x="2765526" y="4517639"/>
            <a:ext cx="2147172" cy="509860"/>
          </a:xfrm>
          <a:prstGeom prst="leftArrow">
            <a:avLst/>
          </a:prstGeom>
          <a:scene3d>
            <a:camera prst="perspectiveContrastingRightFacing"/>
            <a:lightRig rig="threePt" dir="t"/>
          </a:scene3d>
        </p:spPr>
        <p:style>
          <a:lnRef idx="2">
            <a:schemeClr val="accent5">
              <a:shade val="15000"/>
            </a:schemeClr>
          </a:lnRef>
          <a:fillRef idx="1">
            <a:schemeClr val="accent5"/>
          </a:fillRef>
          <a:effectRef idx="0">
            <a:schemeClr val="accent5"/>
          </a:effectRef>
          <a:fontRef idx="minor">
            <a:schemeClr val="lt1"/>
          </a:fontRef>
        </p:style>
        <p:txBody>
          <a:bodyPr rtlCol="1" anchor="ctr"/>
          <a:lstStyle/>
          <a:p>
            <a:pPr algn="ctr"/>
            <a:endParaRPr lang="ar-SA">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 name="TextBox 5">
            <a:extLst>
              <a:ext uri="{FF2B5EF4-FFF2-40B4-BE49-F238E27FC236}">
                <a16:creationId xmlns:a16="http://schemas.microsoft.com/office/drawing/2014/main" id="{8066DE83-4D06-8DB0-EE86-4AB334F4D15F}"/>
              </a:ext>
            </a:extLst>
          </p:cNvPr>
          <p:cNvSpPr txBox="1"/>
          <p:nvPr/>
        </p:nvSpPr>
        <p:spPr>
          <a:xfrm>
            <a:off x="16351250" y="8788340"/>
            <a:ext cx="1752600" cy="400110"/>
          </a:xfrm>
          <a:prstGeom prst="rect">
            <a:avLst/>
          </a:prstGeom>
          <a:noFill/>
        </p:spPr>
        <p:txBody>
          <a:bodyPr wrap="square" rtlCol="1">
            <a:spAutoFit/>
          </a:bodyPr>
          <a:lstStyle/>
          <a:p>
            <a:r>
              <a:rPr lang="en-US" sz="2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panose="020B0502040204020203" pitchFamily="34" charset="0"/>
              </a:rPr>
              <a:t>6</a:t>
            </a:r>
            <a:endParaRPr lang="ar-SA" sz="2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panose="020B0502040204020203"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0750" y="1021703"/>
            <a:ext cx="7760145" cy="1161215"/>
          </a:xfrm>
          <a:prstGeom prst="rect">
            <a:avLst/>
          </a:prstGeom>
        </p:spPr>
        <p:txBody>
          <a:bodyPr vert="horz" wrap="square" lIns="0" tIns="15240" rIns="0" bIns="0" rtlCol="0">
            <a:spAutoFit/>
          </a:bodyPr>
          <a:lstStyle/>
          <a:p>
            <a:pPr marL="0" marR="0" algn="ctr">
              <a:lnSpc>
                <a:spcPct val="115000"/>
              </a:lnSpc>
              <a:spcBef>
                <a:spcPts val="2400"/>
              </a:spcBef>
              <a:spcAft>
                <a:spcPts val="0"/>
              </a:spcAft>
            </a:pPr>
            <a:r>
              <a:rPr lang="en-US" sz="7200" i="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SemiBold Condensed" panose="020B0502040204020203" pitchFamily="34" charset="0"/>
              </a:rPr>
              <a:t>          features : </a:t>
            </a:r>
            <a:endParaRPr lang="en-US" sz="7200" kern="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SemiBold Condensed" panose="020B0502040204020203" pitchFamily="34" charset="0"/>
              <a:ea typeface="Times New Roman" panose="02020603050405020304" pitchFamily="18" charset="0"/>
              <a:cs typeface="Times New Roman" panose="02020603050405020304" pitchFamily="18" charset="0"/>
            </a:endParaRPr>
          </a:p>
        </p:txBody>
      </p:sp>
      <p:pic>
        <p:nvPicPr>
          <p:cNvPr id="5" name="object 5"/>
          <p:cNvPicPr/>
          <p:nvPr/>
        </p:nvPicPr>
        <p:blipFill rotWithShape="1">
          <a:blip r:embed="rId2">
            <a:duotone>
              <a:srgbClr val="4BACC6">
                <a:shade val="45000"/>
                <a:satMod val="135000"/>
              </a:srgbClr>
              <a:prstClr val="white"/>
            </a:duotone>
            <a:extLst>
              <a:ext uri="{28A0092B-C50C-407E-A947-70E740481C1C}">
                <a14:useLocalDpi xmlns:a14="http://schemas.microsoft.com/office/drawing/2010/main" val="0"/>
              </a:ext>
            </a:extLst>
          </a:blip>
          <a:srcRect l="4401" t="13483" r="4588" b="13483"/>
          <a:stretch/>
        </p:blipFill>
        <p:spPr>
          <a:xfrm>
            <a:off x="11817350" y="1698588"/>
            <a:ext cx="6172200" cy="4953000"/>
          </a:xfrm>
          <a:prstGeom prst="rect">
            <a:avLst/>
          </a:prstGeom>
          <a:scene3d>
            <a:camera prst="perspectiveHeroicExtremeLeftFacing"/>
            <a:lightRig rig="threePt" dir="t"/>
          </a:scene3d>
        </p:spPr>
      </p:pic>
      <p:sp>
        <p:nvSpPr>
          <p:cNvPr id="8" name="TextBox 7">
            <a:extLst>
              <a:ext uri="{FF2B5EF4-FFF2-40B4-BE49-F238E27FC236}">
                <a16:creationId xmlns:a16="http://schemas.microsoft.com/office/drawing/2014/main" id="{770E870D-EB86-DBFE-216D-5ABACA7B480C}"/>
              </a:ext>
            </a:extLst>
          </p:cNvPr>
          <p:cNvSpPr txBox="1"/>
          <p:nvPr/>
        </p:nvSpPr>
        <p:spPr>
          <a:xfrm>
            <a:off x="3816351" y="5073650"/>
            <a:ext cx="9296400" cy="1077218"/>
          </a:xfrm>
          <a:prstGeom prst="rect">
            <a:avLst/>
          </a:prstGeom>
          <a:noFill/>
          <a:effectLst>
            <a:outerShdw blurRad="50800" dist="38100" algn="l" rotWithShape="0">
              <a:prstClr val="black">
                <a:alpha val="40000"/>
              </a:prstClr>
            </a:outerShdw>
          </a:effectLst>
        </p:spPr>
        <p:txBody>
          <a:bodyPr wrap="square" rtlCol="1">
            <a:spAutoFit/>
          </a:bodyPr>
          <a:lstStyle/>
          <a:p>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Condensed" panose="020B0502040204020203" pitchFamily="34" charset="0"/>
              </a:rPr>
              <a:t>Search and Filter : To allow users to search for Their Preference or filtering it, this enhances efficiency in finding and managing tasks.</a:t>
            </a:r>
          </a:p>
        </p:txBody>
      </p:sp>
      <p:pic>
        <p:nvPicPr>
          <p:cNvPr id="3" name="Picture 2">
            <a:extLst>
              <a:ext uri="{FF2B5EF4-FFF2-40B4-BE49-F238E27FC236}">
                <a16:creationId xmlns:a16="http://schemas.microsoft.com/office/drawing/2014/main" id="{F354553C-479A-5B97-1ACC-F1958A07FE2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540" b="91358" l="9596" r="89899">
                        <a14:foregroundMark x1="24495" y1="9652" x2="27525" y2="77553"/>
                        <a14:foregroundMark x1="27525" y1="77553" x2="53535" y2="87318"/>
                        <a14:foregroundMark x1="53535" y1="87318" x2="82828" y2="75309"/>
                        <a14:foregroundMark x1="82828" y1="75309" x2="85101" y2="42985"/>
                        <a14:foregroundMark x1="85101" y1="42985" x2="72222" y2="21886"/>
                        <a14:foregroundMark x1="72222" y1="21886" x2="44192" y2="13692"/>
                        <a14:foregroundMark x1="44192" y1="13692" x2="25758" y2="12009"/>
                        <a14:foregroundMark x1="83586" y1="15825" x2="71465" y2="9764"/>
                        <a14:foregroundMark x1="50505" y1="10774" x2="50505" y2="10774"/>
                        <a14:foregroundMark x1="39899" y1="9652" x2="56818" y2="10325"/>
                        <a14:foregroundMark x1="45707" y1="64871" x2="53030" y2="66105"/>
                        <a14:foregroundMark x1="15909" y1="88552" x2="54545" y2="89562"/>
                        <a14:foregroundMark x1="87626" y1="87205" x2="72727" y2="90909"/>
                        <a14:foregroundMark x1="72727" y1="90909" x2="64899" y2="91358"/>
                        <a14:foregroundMark x1="58333" y1="62402" x2="60354" y2="66667"/>
                        <a14:foregroundMark x1="14141" y1="12009" x2="61869" y2="14927"/>
                      </a14:backgroundRemoval>
                    </a14:imgEffect>
                  </a14:imgLayer>
                </a14:imgProps>
              </a:ext>
              <a:ext uri="{28A0092B-C50C-407E-A947-70E740481C1C}">
                <a14:useLocalDpi xmlns:a14="http://schemas.microsoft.com/office/drawing/2010/main" val="0"/>
              </a:ext>
            </a:extLst>
          </a:blip>
          <a:srcRect t="3086" b="3086"/>
          <a:stretch/>
        </p:blipFill>
        <p:spPr>
          <a:xfrm>
            <a:off x="905104" y="2618511"/>
            <a:ext cx="3153968" cy="6658373"/>
          </a:xfrm>
          <a:prstGeom prst="rect">
            <a:avLst/>
          </a:prstGeom>
          <a:scene3d>
            <a:camera prst="perspectiveHeroicExtremeRightFacing"/>
            <a:lightRig rig="threePt" dir="t"/>
          </a:scene3d>
        </p:spPr>
      </p:pic>
      <p:sp>
        <p:nvSpPr>
          <p:cNvPr id="4" name="Arrow: Left 3">
            <a:extLst>
              <a:ext uri="{FF2B5EF4-FFF2-40B4-BE49-F238E27FC236}">
                <a16:creationId xmlns:a16="http://schemas.microsoft.com/office/drawing/2014/main" id="{BB374F83-F15F-15C6-551C-83DB42A48F4D}"/>
              </a:ext>
            </a:extLst>
          </p:cNvPr>
          <p:cNvSpPr/>
          <p:nvPr/>
        </p:nvSpPr>
        <p:spPr>
          <a:xfrm rot="2937699">
            <a:off x="1035796" y="4655494"/>
            <a:ext cx="3556070" cy="509860"/>
          </a:xfrm>
          <a:prstGeom prst="leftArrow">
            <a:avLst/>
          </a:prstGeom>
          <a:scene3d>
            <a:camera prst="perspectiveContrastingRightFacing"/>
            <a:lightRig rig="threePt" dir="t"/>
          </a:scene3d>
        </p:spPr>
        <p:style>
          <a:lnRef idx="2">
            <a:schemeClr val="accent5">
              <a:shade val="15000"/>
            </a:schemeClr>
          </a:lnRef>
          <a:fillRef idx="1">
            <a:schemeClr val="accent5"/>
          </a:fillRef>
          <a:effectRef idx="0">
            <a:schemeClr val="accent5"/>
          </a:effectRef>
          <a:fontRef idx="minor">
            <a:schemeClr val="lt1"/>
          </a:fontRef>
        </p:style>
        <p:txBody>
          <a:bodyPr rtlCol="1" anchor="ctr"/>
          <a:lstStyle/>
          <a:p>
            <a:pPr algn="ctr"/>
            <a:endParaRPr lang="ar-SA">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 name="TextBox 5">
            <a:extLst>
              <a:ext uri="{FF2B5EF4-FFF2-40B4-BE49-F238E27FC236}">
                <a16:creationId xmlns:a16="http://schemas.microsoft.com/office/drawing/2014/main" id="{09C0EEFD-9E52-BA9F-F220-EF0544C61A3D}"/>
              </a:ext>
            </a:extLst>
          </p:cNvPr>
          <p:cNvSpPr txBox="1"/>
          <p:nvPr/>
        </p:nvSpPr>
        <p:spPr>
          <a:xfrm>
            <a:off x="16351250" y="8788340"/>
            <a:ext cx="1752600" cy="400110"/>
          </a:xfrm>
          <a:prstGeom prst="rect">
            <a:avLst/>
          </a:prstGeom>
          <a:noFill/>
        </p:spPr>
        <p:txBody>
          <a:bodyPr wrap="square" rtlCol="1">
            <a:spAutoFit/>
          </a:bodyPr>
          <a:lstStyle/>
          <a:p>
            <a:r>
              <a:rPr lang="en-US" sz="2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panose="020B0502040204020203" pitchFamily="34" charset="0"/>
              </a:rPr>
              <a:t>7</a:t>
            </a:r>
            <a:endParaRPr lang="ar-SA" sz="2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panose="020B0502040204020203" pitchFamily="34" charset="0"/>
            </a:endParaRPr>
          </a:p>
        </p:txBody>
      </p:sp>
    </p:spTree>
    <p:extLst>
      <p:ext uri="{BB962C8B-B14F-4D97-AF65-F5344CB8AC3E}">
        <p14:creationId xmlns:p14="http://schemas.microsoft.com/office/powerpoint/2010/main" val="350543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0750" y="1021703"/>
            <a:ext cx="7760145" cy="1161215"/>
          </a:xfrm>
          <a:prstGeom prst="rect">
            <a:avLst/>
          </a:prstGeom>
        </p:spPr>
        <p:txBody>
          <a:bodyPr vert="horz" wrap="square" lIns="0" tIns="15240" rIns="0" bIns="0" rtlCol="0">
            <a:spAutoFit/>
          </a:bodyPr>
          <a:lstStyle/>
          <a:p>
            <a:pPr marL="0" marR="0" algn="ctr">
              <a:lnSpc>
                <a:spcPct val="115000"/>
              </a:lnSpc>
              <a:spcBef>
                <a:spcPts val="2400"/>
              </a:spcBef>
              <a:spcAft>
                <a:spcPts val="0"/>
              </a:spcAft>
            </a:pPr>
            <a:r>
              <a:rPr lang="en-US" sz="7200" i="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SemiBold Condensed" panose="020B0502040204020203" pitchFamily="34" charset="0"/>
              </a:rPr>
              <a:t>          features : </a:t>
            </a:r>
            <a:endParaRPr lang="en-US" sz="7200" kern="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SemiBold Condensed" panose="020B0502040204020203" pitchFamily="34" charset="0"/>
              <a:ea typeface="Times New Roman" panose="02020603050405020304" pitchFamily="18" charset="0"/>
              <a:cs typeface="Times New Roman" panose="02020603050405020304" pitchFamily="18" charset="0"/>
            </a:endParaRPr>
          </a:p>
        </p:txBody>
      </p:sp>
      <p:pic>
        <p:nvPicPr>
          <p:cNvPr id="5" name="object 5"/>
          <p:cNvPicPr/>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p:blipFill>
        <p:spPr>
          <a:xfrm>
            <a:off x="11512550" y="1758950"/>
            <a:ext cx="6781800" cy="6781800"/>
          </a:xfrm>
          <a:prstGeom prst="rect">
            <a:avLst/>
          </a:prstGeom>
          <a:scene3d>
            <a:camera prst="perspectiveHeroicExtremeLeftFacing"/>
            <a:lightRig rig="threePt" dir="t"/>
          </a:scene3d>
        </p:spPr>
      </p:pic>
      <p:sp>
        <p:nvSpPr>
          <p:cNvPr id="8" name="TextBox 7">
            <a:extLst>
              <a:ext uri="{FF2B5EF4-FFF2-40B4-BE49-F238E27FC236}">
                <a16:creationId xmlns:a16="http://schemas.microsoft.com/office/drawing/2014/main" id="{770E870D-EB86-DBFE-216D-5ABACA7B480C}"/>
              </a:ext>
            </a:extLst>
          </p:cNvPr>
          <p:cNvSpPr txBox="1"/>
          <p:nvPr/>
        </p:nvSpPr>
        <p:spPr>
          <a:xfrm>
            <a:off x="3663950" y="5607050"/>
            <a:ext cx="9349837" cy="1569660"/>
          </a:xfrm>
          <a:prstGeom prst="rect">
            <a:avLst/>
          </a:prstGeom>
          <a:noFill/>
        </p:spPr>
        <p:txBody>
          <a:bodyPr wrap="square" rtlCol="1">
            <a:spAutoFit/>
          </a:bodyPr>
          <a:lstStyle/>
          <a:p>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Condensed" panose="020B0502040204020203" pitchFamily="34" charset="0"/>
              </a:rPr>
              <a:t>User Roles and Permissions : Control access to documents, to ensure that only authorized users can view them. This adds a layer of security and confidentiality to the system.</a:t>
            </a:r>
          </a:p>
        </p:txBody>
      </p:sp>
      <p:pic>
        <p:nvPicPr>
          <p:cNvPr id="3" name="Picture 2">
            <a:extLst>
              <a:ext uri="{FF2B5EF4-FFF2-40B4-BE49-F238E27FC236}">
                <a16:creationId xmlns:a16="http://schemas.microsoft.com/office/drawing/2014/main" id="{F354553C-479A-5B97-1ACC-F1958A07FE22}"/>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9711" b="85434" l="26501" r="74378">
                        <a14:foregroundMark x1="29136" y1="12397" x2="33821" y2="79959"/>
                        <a14:foregroundMark x1="33821" y1="79959" x2="54026" y2="82438"/>
                        <a14:foregroundMark x1="54026" y1="82438" x2="70571" y2="58574"/>
                        <a14:foregroundMark x1="70571" y1="58574" x2="70132" y2="28616"/>
                        <a14:foregroundMark x1="70132" y1="28616" x2="61201" y2="18698"/>
                        <a14:foregroundMark x1="61201" y1="18698" x2="41728" y2="15496"/>
                        <a14:foregroundMark x1="41728" y1="15496" x2="28551" y2="18905"/>
                        <a14:foregroundMark x1="28551" y1="18905" x2="26647" y2="20455"/>
                        <a14:foregroundMark x1="30307" y1="13636" x2="62518" y2="12087"/>
                        <a14:foregroundMark x1="66764" y1="12810" x2="60615" y2="9814"/>
                        <a14:foregroundMark x1="74231" y1="29029" x2="74378" y2="53822"/>
                        <a14:foregroundMark x1="68375" y1="85434" x2="44510" y2="82438"/>
                        <a14:foregroundMark x1="42313" y1="17149" x2="43485" y2="19835"/>
                        <a14:foregroundMark x1="28404" y1="15186" x2="26794" y2="27479"/>
                        <a14:foregroundMark x1="26794" y1="27479" x2="29136" y2="30372"/>
                      </a14:backgroundRemoval>
                    </a14:imgEffect>
                  </a14:imgLayer>
                </a14:imgProps>
              </a:ext>
              <a:ext uri="{28A0092B-C50C-407E-A947-70E740481C1C}">
                <a14:useLocalDpi xmlns:a14="http://schemas.microsoft.com/office/drawing/2010/main" val="0"/>
              </a:ext>
            </a:extLst>
          </a:blip>
          <a:srcRect l="23254" t="8262" r="23221" b="10483"/>
          <a:stretch/>
        </p:blipFill>
        <p:spPr>
          <a:xfrm>
            <a:off x="1073150" y="3168650"/>
            <a:ext cx="2514600" cy="5410200"/>
          </a:xfrm>
          <a:prstGeom prst="rect">
            <a:avLst/>
          </a:prstGeom>
          <a:scene3d>
            <a:camera prst="perspectiveHeroicExtremeRightFacing"/>
            <a:lightRig rig="threePt" dir="t"/>
          </a:scene3d>
        </p:spPr>
      </p:pic>
      <p:sp>
        <p:nvSpPr>
          <p:cNvPr id="4" name="Arrow: Left 3">
            <a:extLst>
              <a:ext uri="{FF2B5EF4-FFF2-40B4-BE49-F238E27FC236}">
                <a16:creationId xmlns:a16="http://schemas.microsoft.com/office/drawing/2014/main" id="{BB374F83-F15F-15C6-551C-83DB42A48F4D}"/>
              </a:ext>
            </a:extLst>
          </p:cNvPr>
          <p:cNvSpPr/>
          <p:nvPr/>
        </p:nvSpPr>
        <p:spPr>
          <a:xfrm rot="3411750">
            <a:off x="1268961" y="4761658"/>
            <a:ext cx="3274566" cy="509860"/>
          </a:xfrm>
          <a:prstGeom prst="leftArrow">
            <a:avLst/>
          </a:prstGeom>
          <a:scene3d>
            <a:camera prst="perspectiveContrastingRightFacing"/>
            <a:lightRig rig="threePt" dir="t"/>
          </a:scene3d>
        </p:spPr>
        <p:style>
          <a:lnRef idx="2">
            <a:schemeClr val="accent5">
              <a:shade val="15000"/>
            </a:schemeClr>
          </a:lnRef>
          <a:fillRef idx="1">
            <a:schemeClr val="accent5"/>
          </a:fillRef>
          <a:effectRef idx="0">
            <a:schemeClr val="accent5"/>
          </a:effectRef>
          <a:fontRef idx="minor">
            <a:schemeClr val="lt1"/>
          </a:fontRef>
        </p:style>
        <p:txBody>
          <a:bodyPr rtlCol="1" anchor="ctr"/>
          <a:lstStyle/>
          <a:p>
            <a:pPr algn="ctr"/>
            <a:endParaRPr lang="ar-SA">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 name="TextBox 5">
            <a:extLst>
              <a:ext uri="{FF2B5EF4-FFF2-40B4-BE49-F238E27FC236}">
                <a16:creationId xmlns:a16="http://schemas.microsoft.com/office/drawing/2014/main" id="{422CE647-A7E6-FE56-EA46-3633A854B6FF}"/>
              </a:ext>
            </a:extLst>
          </p:cNvPr>
          <p:cNvSpPr txBox="1"/>
          <p:nvPr/>
        </p:nvSpPr>
        <p:spPr>
          <a:xfrm>
            <a:off x="16351250" y="8788340"/>
            <a:ext cx="1752600" cy="400110"/>
          </a:xfrm>
          <a:prstGeom prst="rect">
            <a:avLst/>
          </a:prstGeom>
          <a:noFill/>
        </p:spPr>
        <p:txBody>
          <a:bodyPr wrap="square" rtlCol="1">
            <a:spAutoFit/>
          </a:bodyPr>
          <a:lstStyle/>
          <a:p>
            <a:r>
              <a:rPr lang="en-US" sz="2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panose="020B0502040204020203" pitchFamily="34" charset="0"/>
              </a:rPr>
              <a:t>8</a:t>
            </a:r>
            <a:endParaRPr lang="ar-SA" sz="2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panose="020B0502040204020203" pitchFamily="34" charset="0"/>
            </a:endParaRPr>
          </a:p>
        </p:txBody>
      </p:sp>
    </p:spTree>
    <p:extLst>
      <p:ext uri="{BB962C8B-B14F-4D97-AF65-F5344CB8AC3E}">
        <p14:creationId xmlns:p14="http://schemas.microsoft.com/office/powerpoint/2010/main" val="1731408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0750" y="1021703"/>
            <a:ext cx="7760145" cy="1161215"/>
          </a:xfrm>
          <a:prstGeom prst="rect">
            <a:avLst/>
          </a:prstGeom>
        </p:spPr>
        <p:txBody>
          <a:bodyPr vert="horz" wrap="square" lIns="0" tIns="15240" rIns="0" bIns="0" rtlCol="0">
            <a:spAutoFit/>
          </a:bodyPr>
          <a:lstStyle/>
          <a:p>
            <a:pPr marL="0" marR="0" algn="ctr">
              <a:lnSpc>
                <a:spcPct val="115000"/>
              </a:lnSpc>
              <a:spcBef>
                <a:spcPts val="2400"/>
              </a:spcBef>
              <a:spcAft>
                <a:spcPts val="0"/>
              </a:spcAft>
            </a:pPr>
            <a:r>
              <a:rPr lang="en-US" sz="7200" i="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SemiBold Condensed" panose="020B0502040204020203" pitchFamily="34" charset="0"/>
              </a:rPr>
              <a:t>          features : </a:t>
            </a:r>
            <a:endParaRPr lang="en-US" sz="7200" kern="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SemiBold Condensed" panose="020B0502040204020203" pitchFamily="34"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70E870D-EB86-DBFE-216D-5ABACA7B480C}"/>
              </a:ext>
            </a:extLst>
          </p:cNvPr>
          <p:cNvSpPr txBox="1"/>
          <p:nvPr/>
        </p:nvSpPr>
        <p:spPr>
          <a:xfrm>
            <a:off x="3663950" y="3016250"/>
            <a:ext cx="9349837" cy="2062103"/>
          </a:xfrm>
          <a:prstGeom prst="rect">
            <a:avLst/>
          </a:prstGeom>
          <a:noFill/>
        </p:spPr>
        <p:txBody>
          <a:bodyPr wrap="square" rtlCol="1">
            <a:spAutoFit/>
          </a:bodyPr>
          <a:lstStyle/>
          <a:p>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Condensed" panose="020B0502040204020203" pitchFamily="34" charset="0"/>
              </a:rPr>
              <a:t>Reporting : features are included to create custom reports on task progress, completion rates, and other relevant metrics. This helps stakeholders track project performance and identify areas for improvement.</a:t>
            </a:r>
          </a:p>
        </p:txBody>
      </p:sp>
      <p:pic>
        <p:nvPicPr>
          <p:cNvPr id="3" name="Picture 2">
            <a:extLst>
              <a:ext uri="{FF2B5EF4-FFF2-40B4-BE49-F238E27FC236}">
                <a16:creationId xmlns:a16="http://schemas.microsoft.com/office/drawing/2014/main" id="{F354553C-479A-5B97-1ACC-F1958A07FE22}"/>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5691" b="92799" l="14762" r="87381">
                        <a14:foregroundMark x1="15000" y1="7433" x2="69524" y2="11847"/>
                        <a14:foregroundMark x1="69524" y1="11847" x2="88095" y2="26365"/>
                        <a14:foregroundMark x1="88095" y1="26365" x2="84524" y2="79791"/>
                        <a14:foregroundMark x1="84524" y1="79791" x2="62857" y2="88966"/>
                        <a14:foregroundMark x1="62857" y1="88966" x2="36667" y2="89082"/>
                        <a14:foregroundMark x1="36667" y1="89082" x2="14762" y2="82462"/>
                        <a14:foregroundMark x1="14762" y1="82462" x2="17857" y2="6039"/>
                        <a14:foregroundMark x1="33095" y1="24739" x2="43095" y2="66551"/>
                        <a14:foregroundMark x1="43095" y1="66551" x2="82619" y2="20093"/>
                        <a14:foregroundMark x1="82619" y1="20093" x2="87857" y2="17770"/>
                        <a14:foregroundMark x1="45238" y1="9059" x2="60714" y2="7666"/>
                        <a14:foregroundMark x1="77857" y1="89895" x2="18571" y2="89315"/>
                        <a14:foregroundMark x1="20952" y1="73984" x2="18810" y2="72822"/>
                        <a14:foregroundMark x1="60000" y1="92683" x2="48095" y2="92799"/>
                        <a14:foregroundMark x1="40238" y1="6969" x2="80238" y2="7433"/>
                      </a14:backgroundRemoval>
                    </a14:imgEffect>
                  </a14:imgLayer>
                </a14:imgProps>
              </a:ext>
              <a:ext uri="{28A0092B-C50C-407E-A947-70E740481C1C}">
                <a14:useLocalDpi xmlns:a14="http://schemas.microsoft.com/office/drawing/2010/main" val="0"/>
              </a:ext>
            </a:extLst>
          </a:blip>
          <a:srcRect l="8134" t="2816" r="5246" b="5634"/>
          <a:stretch/>
        </p:blipFill>
        <p:spPr>
          <a:xfrm>
            <a:off x="844550" y="2000228"/>
            <a:ext cx="2667000" cy="5778500"/>
          </a:xfrm>
          <a:prstGeom prst="rect">
            <a:avLst/>
          </a:prstGeom>
          <a:scene3d>
            <a:camera prst="perspectiveHeroicExtremeRightFacing"/>
            <a:lightRig rig="threePt" dir="t"/>
          </a:scene3d>
        </p:spPr>
      </p:pic>
      <p:sp>
        <p:nvSpPr>
          <p:cNvPr id="4" name="Arrow: Left 3">
            <a:extLst>
              <a:ext uri="{FF2B5EF4-FFF2-40B4-BE49-F238E27FC236}">
                <a16:creationId xmlns:a16="http://schemas.microsoft.com/office/drawing/2014/main" id="{BB374F83-F15F-15C6-551C-83DB42A48F4D}"/>
              </a:ext>
            </a:extLst>
          </p:cNvPr>
          <p:cNvSpPr/>
          <p:nvPr/>
        </p:nvSpPr>
        <p:spPr>
          <a:xfrm rot="18663027">
            <a:off x="6670" y="4818640"/>
            <a:ext cx="5557791" cy="509860"/>
          </a:xfrm>
          <a:prstGeom prst="leftArrow">
            <a:avLst/>
          </a:prstGeom>
          <a:scene3d>
            <a:camera prst="perspectiveContrastingRightFacing"/>
            <a:lightRig rig="threePt" dir="t"/>
          </a:scene3d>
        </p:spPr>
        <p:style>
          <a:lnRef idx="2">
            <a:schemeClr val="accent5">
              <a:shade val="15000"/>
            </a:schemeClr>
          </a:lnRef>
          <a:fillRef idx="1">
            <a:schemeClr val="accent5"/>
          </a:fillRef>
          <a:effectRef idx="0">
            <a:schemeClr val="accent5"/>
          </a:effectRef>
          <a:fontRef idx="minor">
            <a:schemeClr val="lt1"/>
          </a:fontRef>
        </p:style>
        <p:txBody>
          <a:bodyPr rtlCol="1" anchor="ctr"/>
          <a:lstStyle/>
          <a:p>
            <a:pPr algn="ctr"/>
            <a:endParaRPr lang="ar-SA">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37047A9A-85C7-571C-6632-F9A8C8BF7972}"/>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588750" y="1390323"/>
            <a:ext cx="6731327" cy="7188527"/>
          </a:xfrm>
          <a:prstGeom prst="rect">
            <a:avLst/>
          </a:prstGeom>
          <a:scene3d>
            <a:camera prst="isometricLeftDown"/>
            <a:lightRig rig="threePt" dir="t"/>
          </a:scene3d>
        </p:spPr>
      </p:pic>
      <p:sp>
        <p:nvSpPr>
          <p:cNvPr id="5" name="TextBox 4">
            <a:extLst>
              <a:ext uri="{FF2B5EF4-FFF2-40B4-BE49-F238E27FC236}">
                <a16:creationId xmlns:a16="http://schemas.microsoft.com/office/drawing/2014/main" id="{777B7D7B-6092-FCA7-1FAA-E917D115FAAA}"/>
              </a:ext>
            </a:extLst>
          </p:cNvPr>
          <p:cNvSpPr txBox="1"/>
          <p:nvPr/>
        </p:nvSpPr>
        <p:spPr>
          <a:xfrm>
            <a:off x="16351250" y="8788340"/>
            <a:ext cx="1752600" cy="400110"/>
          </a:xfrm>
          <a:prstGeom prst="rect">
            <a:avLst/>
          </a:prstGeom>
          <a:noFill/>
        </p:spPr>
        <p:txBody>
          <a:bodyPr wrap="square" rtlCol="1">
            <a:spAutoFit/>
          </a:bodyPr>
          <a:lstStyle/>
          <a:p>
            <a:r>
              <a:rPr lang="en-US" sz="2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panose="020B0502040204020203" pitchFamily="34" charset="0"/>
              </a:rPr>
              <a:t>9</a:t>
            </a:r>
            <a:endParaRPr lang="ar-SA" sz="2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panose="020B0502040204020203" pitchFamily="34" charset="0"/>
            </a:endParaRPr>
          </a:p>
        </p:txBody>
      </p:sp>
    </p:spTree>
    <p:extLst>
      <p:ext uri="{BB962C8B-B14F-4D97-AF65-F5344CB8AC3E}">
        <p14:creationId xmlns:p14="http://schemas.microsoft.com/office/powerpoint/2010/main" val="3457569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271</TotalTime>
  <Words>363</Words>
  <Application>Microsoft Office PowerPoint</Application>
  <PresentationFormat>Custom</PresentationFormat>
  <Paragraphs>34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Bahnschrift</vt:lpstr>
      <vt:lpstr>Bahnschrift Condensed</vt:lpstr>
      <vt:lpstr>Bahnschrift SemiBold Condensed</vt:lpstr>
      <vt:lpstr>Calibri</vt:lpstr>
      <vt:lpstr>Helvetica Neue</vt:lpstr>
      <vt:lpstr>Verdana</vt:lpstr>
      <vt:lpstr>Wingdings</vt:lpstr>
      <vt:lpstr>Office Theme</vt:lpstr>
      <vt:lpstr>Electronic Follow UP Project</vt:lpstr>
      <vt:lpstr>Introduction :</vt:lpstr>
      <vt:lpstr>Graphical user interface : </vt:lpstr>
      <vt:lpstr>Why was the choice made to Graphical user interface ?</vt:lpstr>
      <vt:lpstr>   features : </vt:lpstr>
      <vt:lpstr>          features : </vt:lpstr>
      <vt:lpstr>          features : </vt:lpstr>
      <vt:lpstr>          features : </vt:lpstr>
      <vt:lpstr>          features : </vt:lpstr>
      <vt:lpstr>Prototype Layout: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arking Garage Automation</dc:title>
  <dc:creator>MHM -</dc:creator>
  <cp:lastModifiedBy>Mohammed al-sirhani</cp:lastModifiedBy>
  <cp:revision>11</cp:revision>
  <dcterms:created xsi:type="dcterms:W3CDTF">2024-05-14T07:59:15Z</dcterms:created>
  <dcterms:modified xsi:type="dcterms:W3CDTF">2025-07-28T20:41:26Z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2024-05-14T00:00:00Z</vt:filetime>
  </property>
  <property fmtid="{D5CDD505-2E9C-101B-9397-08002B2CF9AE}" pid="3" name="Creator">
    <vt:lpwstr>Chromium</vt:lpwstr>
  </property>
  <property fmtid="{D5CDD505-2E9C-101B-9397-08002B2CF9AE}" pid="4" name="LastSaved">
    <vt:filetime>2024-05-14T00:00:00Z</vt:filetime>
  </property>
</Properties>
</file>