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p:restoredTop sz="94641"/>
  </p:normalViewPr>
  <p:slideViewPr>
    <p:cSldViewPr snapToGrid="0">
      <p:cViewPr>
        <p:scale>
          <a:sx n="182" d="100"/>
          <a:sy n="182" d="100"/>
        </p:scale>
        <p:origin x="1088"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338211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DDF98-C922-483F-97E9-3E76B0201B42}" type="datetimeFigureOut">
              <a:rPr lang="en-US" smtClean="0"/>
              <a:pPr/>
              <a:t>5/7/23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80388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5/7/23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262143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pPr/>
              <a:t>5/7/23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11204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DBDDF98-C922-483F-97E9-3E76B0201B42}" type="datetimeFigureOut">
              <a:rPr lang="en-US" smtClean="0"/>
              <a:t>5/7/23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B8B3671-A306-4A69-8480-FA9BE839245D}" type="slidenum">
              <a:rPr lang="en-US" smtClean="0"/>
              <a:t>‹#›</a:t>
            </a:fld>
            <a:endParaRPr lang="en-US"/>
          </a:p>
        </p:txBody>
      </p:sp>
    </p:spTree>
    <p:extLst>
      <p:ext uri="{BB962C8B-B14F-4D97-AF65-F5344CB8AC3E}">
        <p14:creationId xmlns:p14="http://schemas.microsoft.com/office/powerpoint/2010/main" val="401794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pPr/>
              <a:t>5/7/23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0197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pPr/>
              <a:t>5/7/23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8B3671-A306-4A69-8480-FA9BE839245D}"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224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BDDF98-C922-483F-97E9-3E76B0201B42}" type="datetimeFigureOut">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111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5/7/23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047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5/7/23</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774190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5/7/23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5295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DBDDF98-C922-483F-97E9-3E76B0201B42}" type="datetimeFigureOut">
              <a:rPr lang="en-US" smtClean="0"/>
              <a:pPr/>
              <a:t>5/7/23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654675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Neon laser lights aligned to form a triangle">
            <a:extLst>
              <a:ext uri="{FF2B5EF4-FFF2-40B4-BE49-F238E27FC236}">
                <a16:creationId xmlns:a16="http://schemas.microsoft.com/office/drawing/2014/main" id="{1E14B605-7CEC-3DDB-FF21-96D319AF482A}"/>
              </a:ext>
            </a:extLst>
          </p:cNvPr>
          <p:cNvPicPr>
            <a:picLocks noChangeAspect="1"/>
          </p:cNvPicPr>
          <p:nvPr/>
        </p:nvPicPr>
        <p:blipFill rotWithShape="1">
          <a:blip r:embed="rId2"/>
          <a:srcRect l="5712" t="18182" r="3379"/>
          <a:stretch/>
        </p:blipFill>
        <p:spPr>
          <a:xfrm>
            <a:off x="20" y="10"/>
            <a:ext cx="12191980" cy="6857990"/>
          </a:xfrm>
          <a:prstGeom prst="rect">
            <a:avLst/>
          </a:prstGeom>
        </p:spPr>
      </p:pic>
      <p:sp>
        <p:nvSpPr>
          <p:cNvPr id="31" name="Rectangle 29">
            <a:extLst>
              <a:ext uri="{FF2B5EF4-FFF2-40B4-BE49-F238E27FC236}">
                <a16:creationId xmlns:a16="http://schemas.microsoft.com/office/drawing/2014/main" id="{55BE2824-A619-43D4-8CEE-814E76EAC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1">
            <a:extLst>
              <a:ext uri="{FF2B5EF4-FFF2-40B4-BE49-F238E27FC236}">
                <a16:creationId xmlns:a16="http://schemas.microsoft.com/office/drawing/2014/main" id="{7F757314-8028-429F-A691-15514DF1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3">
            <a:extLst>
              <a:ext uri="{FF2B5EF4-FFF2-40B4-BE49-F238E27FC236}">
                <a16:creationId xmlns:a16="http://schemas.microsoft.com/office/drawing/2014/main" id="{CCFB0F09-9A6D-4393-94DE-D19BB32FF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5">
            <a:extLst>
              <a:ext uri="{FF2B5EF4-FFF2-40B4-BE49-F238E27FC236}">
                <a16:creationId xmlns:a16="http://schemas.microsoft.com/office/drawing/2014/main" id="{C1A8FF86-3729-44D9-9029-E0816A7E2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924F705-30C0-4ED8-9364-62609FAD44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39" name="Oval 38">
              <a:extLst>
                <a:ext uri="{FF2B5EF4-FFF2-40B4-BE49-F238E27FC236}">
                  <a16:creationId xmlns:a16="http://schemas.microsoft.com/office/drawing/2014/main" id="{2011EC6B-5921-4E83-802A-C8EDBFF94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0" name="Oval 39">
              <a:extLst>
                <a:ext uri="{FF2B5EF4-FFF2-40B4-BE49-F238E27FC236}">
                  <a16:creationId xmlns:a16="http://schemas.microsoft.com/office/drawing/2014/main" id="{A6591F3A-6CC6-475E-B681-19B2E17DC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68D4095D-3F7C-C90B-DA57-6F1BC6C9A8A5}"/>
              </a:ext>
            </a:extLst>
          </p:cNvPr>
          <p:cNvSpPr>
            <a:spLocks noGrp="1"/>
          </p:cNvSpPr>
          <p:nvPr>
            <p:ph type="ctrTitle"/>
          </p:nvPr>
        </p:nvSpPr>
        <p:spPr>
          <a:xfrm>
            <a:off x="1051560" y="2612367"/>
            <a:ext cx="9966960" cy="3017156"/>
          </a:xfrm>
        </p:spPr>
        <p:txBody>
          <a:bodyPr>
            <a:normAutofit/>
          </a:bodyPr>
          <a:lstStyle/>
          <a:p>
            <a:r>
              <a:rPr lang="en-US"/>
              <a:t>Abalone data set</a:t>
            </a:r>
          </a:p>
        </p:txBody>
      </p:sp>
      <p:sp>
        <p:nvSpPr>
          <p:cNvPr id="3" name="Subtitle 2">
            <a:extLst>
              <a:ext uri="{FF2B5EF4-FFF2-40B4-BE49-F238E27FC236}">
                <a16:creationId xmlns:a16="http://schemas.microsoft.com/office/drawing/2014/main" id="{C55DF7E9-C0C0-8C51-92F6-00E3875FDB93}"/>
              </a:ext>
            </a:extLst>
          </p:cNvPr>
          <p:cNvSpPr>
            <a:spLocks noGrp="1"/>
          </p:cNvSpPr>
          <p:nvPr>
            <p:ph type="subTitle" idx="1"/>
          </p:nvPr>
        </p:nvSpPr>
        <p:spPr>
          <a:xfrm>
            <a:off x="1069848" y="5565117"/>
            <a:ext cx="7891272" cy="620015"/>
          </a:xfrm>
          <a:ln>
            <a:noFill/>
          </a:ln>
        </p:spPr>
        <p:txBody>
          <a:bodyPr>
            <a:normAutofit/>
          </a:bodyPr>
          <a:lstStyle/>
          <a:p>
            <a:r>
              <a:rPr lang="en-US">
                <a:solidFill>
                  <a:schemeClr val="bg1"/>
                </a:solidFill>
              </a:rPr>
              <a:t>Phuong Dinh – Khue Do – Huy Duong</a:t>
            </a:r>
          </a:p>
        </p:txBody>
      </p:sp>
    </p:spTree>
    <p:extLst>
      <p:ext uri="{BB962C8B-B14F-4D97-AF65-F5344CB8AC3E}">
        <p14:creationId xmlns:p14="http://schemas.microsoft.com/office/powerpoint/2010/main" val="337023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4107-3854-E214-9312-9B25B406436C}"/>
              </a:ext>
            </a:extLst>
          </p:cNvPr>
          <p:cNvSpPr>
            <a:spLocks noGrp="1"/>
          </p:cNvSpPr>
          <p:nvPr>
            <p:ph type="title"/>
          </p:nvPr>
        </p:nvSpPr>
        <p:spPr/>
        <p:txBody>
          <a:bodyPr/>
          <a:lstStyle/>
          <a:p>
            <a:r>
              <a:rPr lang="en-US" dirty="0"/>
              <a:t>Data preprocessing</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2233B7AC-AD4B-C760-7946-FD0AF34B6E56}"/>
              </a:ext>
            </a:extLst>
          </p:cNvPr>
          <p:cNvPicPr>
            <a:picLocks noGrp="1" noChangeAspect="1"/>
          </p:cNvPicPr>
          <p:nvPr>
            <p:ph idx="1"/>
          </p:nvPr>
        </p:nvPicPr>
        <p:blipFill>
          <a:blip r:embed="rId2"/>
          <a:stretch>
            <a:fillRect/>
          </a:stretch>
        </p:blipFill>
        <p:spPr>
          <a:xfrm>
            <a:off x="1069975" y="2277622"/>
            <a:ext cx="10058400" cy="3737855"/>
          </a:xfrm>
        </p:spPr>
      </p:pic>
    </p:spTree>
    <p:extLst>
      <p:ext uri="{BB962C8B-B14F-4D97-AF65-F5344CB8AC3E}">
        <p14:creationId xmlns:p14="http://schemas.microsoft.com/office/powerpoint/2010/main" val="389380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01A-B64B-437E-6FA8-F808E4176419}"/>
              </a:ext>
            </a:extLst>
          </p:cNvPr>
          <p:cNvSpPr>
            <a:spLocks noGrp="1"/>
          </p:cNvSpPr>
          <p:nvPr>
            <p:ph type="title"/>
          </p:nvPr>
        </p:nvSpPr>
        <p:spPr/>
        <p:txBody>
          <a:bodyPr/>
          <a:lstStyle/>
          <a:p>
            <a:r>
              <a:rPr lang="en-US" dirty="0"/>
              <a:t>Decision tree</a:t>
            </a: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AC2A2BE5-F7DF-AD7C-FB89-A9140B7D76E6}"/>
              </a:ext>
            </a:extLst>
          </p:cNvPr>
          <p:cNvPicPr>
            <a:picLocks noGrp="1" noChangeAspect="1"/>
          </p:cNvPicPr>
          <p:nvPr>
            <p:ph idx="1"/>
          </p:nvPr>
        </p:nvPicPr>
        <p:blipFill>
          <a:blip r:embed="rId2"/>
          <a:stretch>
            <a:fillRect/>
          </a:stretch>
        </p:blipFill>
        <p:spPr>
          <a:xfrm>
            <a:off x="1069975" y="2169457"/>
            <a:ext cx="10058400" cy="3954185"/>
          </a:xfrm>
        </p:spPr>
      </p:pic>
    </p:spTree>
    <p:extLst>
      <p:ext uri="{BB962C8B-B14F-4D97-AF65-F5344CB8AC3E}">
        <p14:creationId xmlns:p14="http://schemas.microsoft.com/office/powerpoint/2010/main" val="274691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C8FB5E-FBE8-0B61-7157-9E31B74566D7}"/>
              </a:ext>
            </a:extLst>
          </p:cNvPr>
          <p:cNvPicPr>
            <a:picLocks noChangeAspect="1"/>
          </p:cNvPicPr>
          <p:nvPr/>
        </p:nvPicPr>
        <p:blipFill>
          <a:blip r:embed="rId2"/>
          <a:stretch>
            <a:fillRect/>
          </a:stretch>
        </p:blipFill>
        <p:spPr>
          <a:xfrm>
            <a:off x="130150" y="399672"/>
            <a:ext cx="11680268" cy="6022068"/>
          </a:xfrm>
          <a:prstGeom prst="rect">
            <a:avLst/>
          </a:prstGeom>
        </p:spPr>
      </p:pic>
    </p:spTree>
    <p:extLst>
      <p:ext uri="{BB962C8B-B14F-4D97-AF65-F5344CB8AC3E}">
        <p14:creationId xmlns:p14="http://schemas.microsoft.com/office/powerpoint/2010/main" val="50127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059B-5639-9571-EDC3-18AAB07C0513}"/>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37A867BE-FBCF-81EF-0963-2BFDBB74A0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273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32DF-30DA-AD69-39E9-4B2A1C0387E8}"/>
              </a:ext>
            </a:extLst>
          </p:cNvPr>
          <p:cNvSpPr>
            <a:spLocks noGrp="1"/>
          </p:cNvSpPr>
          <p:nvPr>
            <p:ph type="title"/>
          </p:nvPr>
        </p:nvSpPr>
        <p:spPr/>
        <p:txBody>
          <a:bodyPr/>
          <a:lstStyle/>
          <a:p>
            <a:r>
              <a:rPr lang="en-US" dirty="0"/>
              <a:t>Neural network</a:t>
            </a:r>
          </a:p>
        </p:txBody>
      </p:sp>
      <p:sp>
        <p:nvSpPr>
          <p:cNvPr id="3" name="Content Placeholder 2">
            <a:extLst>
              <a:ext uri="{FF2B5EF4-FFF2-40B4-BE49-F238E27FC236}">
                <a16:creationId xmlns:a16="http://schemas.microsoft.com/office/drawing/2014/main" id="{7B083796-9098-1F1A-A3B7-5DC1D39AE1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981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386-9A5D-A21B-E0E3-EED0C3D14B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F62E865-528F-BB74-A461-B532F8D044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647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Title 1">
            <a:extLst>
              <a:ext uri="{FF2B5EF4-FFF2-40B4-BE49-F238E27FC236}">
                <a16:creationId xmlns:a16="http://schemas.microsoft.com/office/drawing/2014/main" id="{57501A3B-E38A-F16D-08CE-5156A8377377}"/>
              </a:ext>
            </a:extLst>
          </p:cNvPr>
          <p:cNvSpPr>
            <a:spLocks noGrp="1"/>
          </p:cNvSpPr>
          <p:nvPr>
            <p:ph type="ctrTitle"/>
          </p:nvPr>
        </p:nvSpPr>
        <p:spPr>
          <a:xfrm>
            <a:off x="1093833" y="1674323"/>
            <a:ext cx="6530286" cy="1754677"/>
          </a:xfrm>
        </p:spPr>
        <p:txBody>
          <a:bodyPr lIns="91440" rIns="91440" anchor="ctr"/>
          <a:lstStyle/>
          <a:p>
            <a:r>
              <a:rPr lang="en-US" dirty="0"/>
              <a:t>introduction</a:t>
            </a:r>
          </a:p>
        </p:txBody>
      </p:sp>
      <p:sp>
        <p:nvSpPr>
          <p:cNvPr id="10" name="Subtitle 2">
            <a:extLst>
              <a:ext uri="{FF2B5EF4-FFF2-40B4-BE49-F238E27FC236}">
                <a16:creationId xmlns:a16="http://schemas.microsoft.com/office/drawing/2014/main" id="{DF1296DE-F5A5-10B9-6A11-4EAC0A78A787}"/>
              </a:ext>
            </a:extLst>
          </p:cNvPr>
          <p:cNvSpPr>
            <a:spLocks noGrp="1"/>
          </p:cNvSpPr>
          <p:nvPr>
            <p:ph type="subTitle" idx="1"/>
          </p:nvPr>
        </p:nvSpPr>
        <p:spPr>
          <a:xfrm>
            <a:off x="937053" y="4289333"/>
            <a:ext cx="8655680" cy="1754677"/>
          </a:xfrm>
          <a:noFill/>
        </p:spPr>
        <p:txBody>
          <a:bodyPr anchor="b">
            <a:normAutofit fontScale="70000" lnSpcReduction="20000"/>
          </a:bodyPr>
          <a:lstStyle/>
          <a:p>
            <a:r>
              <a:rPr lang="en-US" b="0" i="0" dirty="0">
                <a:effectLst/>
                <a:latin typeface="Times New Roman" panose="02020603050405020304" pitchFamily="18" charset="0"/>
                <a:cs typeface="Times New Roman" panose="02020603050405020304" pitchFamily="18" charset="0"/>
              </a:rPr>
              <a:t>+ Analyze a dataset on abalones, which are a type of sea snail, as well as the number of rings found in their shells. </a:t>
            </a:r>
          </a:p>
          <a:p>
            <a:r>
              <a:rPr lang="en-US" b="0" i="0" dirty="0">
                <a:effectLst/>
                <a:latin typeface="Times New Roman" panose="02020603050405020304" pitchFamily="18" charset="0"/>
                <a:cs typeface="Times New Roman" panose="02020603050405020304" pitchFamily="18" charset="0"/>
              </a:rPr>
              <a:t>+ Counting rings can be a tedious and challenging task, so the goal is to develop a machine learning algorithm that can accurately predict the number of rings based on other physical characteristics. </a:t>
            </a:r>
          </a:p>
          <a:p>
            <a:r>
              <a:rPr lang="en-US" b="0" i="0" dirty="0">
                <a:effectLst/>
                <a:latin typeface="Times New Roman" panose="02020603050405020304" pitchFamily="18" charset="0"/>
                <a:cs typeface="Times New Roman" panose="02020603050405020304" pitchFamily="18" charset="0"/>
              </a:rPr>
              <a:t>+ By building such an algorithm, it would be possible to streamline the process of estimating the age of abalones, which could have important implications for both scientific research and commercial applications.</a:t>
            </a:r>
            <a:endParaRPr lang="en-US" dirty="0">
              <a:latin typeface="Times New Roman" panose="02020603050405020304" pitchFamily="18" charset="0"/>
              <a:cs typeface="Times New Roman" panose="02020603050405020304" pitchFamily="18" charset="0"/>
            </a:endParaRPr>
          </a:p>
        </p:txBody>
      </p:sp>
      <p:sp>
        <p:nvSpPr>
          <p:cNvPr id="12" name="Date Placeholder 5">
            <a:extLst>
              <a:ext uri="{FF2B5EF4-FFF2-40B4-BE49-F238E27FC236}">
                <a16:creationId xmlns:a16="http://schemas.microsoft.com/office/drawing/2014/main" id="{8138190A-AF4B-38CE-71FE-FDAE0A596D15}"/>
              </a:ext>
            </a:extLst>
          </p:cNvPr>
          <p:cNvSpPr>
            <a:spLocks noGrp="1"/>
          </p:cNvSpPr>
          <p:nvPr>
            <p:ph type="dt" sz="half" idx="10"/>
          </p:nvPr>
        </p:nvSpPr>
        <p:spPr/>
        <p:txBody>
          <a:bodyPr/>
          <a:lstStyle/>
          <a:p>
            <a:pPr>
              <a:spcAft>
                <a:spcPts val="600"/>
              </a:spcAft>
            </a:pPr>
            <a:fld id="{5A11E9DB-67C2-4963-8C1E-AC27080D577D}" type="datetime1">
              <a:rPr lang="en-US" smtClean="0"/>
              <a:pPr>
                <a:spcAft>
                  <a:spcPts val="600"/>
                </a:spcAft>
              </a:pPr>
              <a:t>5/7/23</a:t>
            </a:fld>
            <a:endParaRPr lang="en-US"/>
          </a:p>
        </p:txBody>
      </p:sp>
      <p:sp>
        <p:nvSpPr>
          <p:cNvPr id="14" name="Footer Placeholder 6">
            <a:extLst>
              <a:ext uri="{FF2B5EF4-FFF2-40B4-BE49-F238E27FC236}">
                <a16:creationId xmlns:a16="http://schemas.microsoft.com/office/drawing/2014/main" id="{3900605A-E7B3-3EE6-38F3-53FF3FC494CE}"/>
              </a:ext>
            </a:extLst>
          </p:cNvPr>
          <p:cNvSpPr>
            <a:spLocks noGrp="1"/>
          </p:cNvSpPr>
          <p:nvPr>
            <p:ph type="ftr" sz="quarter" idx="11"/>
          </p:nvPr>
        </p:nvSpPr>
        <p:spPr/>
        <p:txBody>
          <a:bodyPr/>
          <a:lstStyle/>
          <a:p>
            <a:pPr>
              <a:spcAft>
                <a:spcPts val="600"/>
              </a:spcAft>
            </a:pPr>
            <a:r>
              <a:rPr lang="en-US"/>
              <a:t>Sample Footer Text</a:t>
            </a:r>
          </a:p>
        </p:txBody>
      </p:sp>
      <p:sp>
        <p:nvSpPr>
          <p:cNvPr id="16" name="Slide Number Placeholder 7">
            <a:extLst>
              <a:ext uri="{FF2B5EF4-FFF2-40B4-BE49-F238E27FC236}">
                <a16:creationId xmlns:a16="http://schemas.microsoft.com/office/drawing/2014/main" id="{1E48ED4B-412F-F39B-CA8C-FBCA2B3FD426}"/>
              </a:ext>
            </a:extLst>
          </p:cNvPr>
          <p:cNvSpPr>
            <a:spLocks noGrp="1"/>
          </p:cNvSpPr>
          <p:nvPr>
            <p:ph type="sldNum" sz="quarter" idx="12"/>
          </p:nvPr>
        </p:nvSpPr>
        <p:spPr/>
        <p:txBody>
          <a:bodyPr/>
          <a:lstStyle/>
          <a:p>
            <a:pPr>
              <a:spcAft>
                <a:spcPts val="600"/>
              </a:spcAft>
            </a:pPr>
            <a:fld id="{1437450A-6C25-4B4D-B27D-E1E9B2CE4682}" type="slidenum">
              <a:rPr lang="en-US" smtClean="0"/>
              <a:pPr>
                <a:spcAft>
                  <a:spcPts val="600"/>
                </a:spcAft>
              </a:pPr>
              <a:t>2</a:t>
            </a:fld>
            <a:endParaRPr lang="en-US"/>
          </a:p>
        </p:txBody>
      </p:sp>
    </p:spTree>
    <p:extLst>
      <p:ext uri="{BB962C8B-B14F-4D97-AF65-F5344CB8AC3E}">
        <p14:creationId xmlns:p14="http://schemas.microsoft.com/office/powerpoint/2010/main" val="71354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5044-B935-E887-5E26-64918049B2EB}"/>
              </a:ext>
            </a:extLst>
          </p:cNvPr>
          <p:cNvSpPr>
            <a:spLocks noGrp="1"/>
          </p:cNvSpPr>
          <p:nvPr>
            <p:ph type="title"/>
          </p:nvPr>
        </p:nvSpPr>
        <p:spPr/>
        <p:txBody>
          <a:bodyPr>
            <a:normAutofit/>
          </a:bodyPr>
          <a:lstStyle/>
          <a:p>
            <a:r>
              <a:rPr lang="en-US" sz="5000" dirty="0" err="1"/>
              <a:t>aBOUT</a:t>
            </a:r>
            <a:r>
              <a:rPr lang="en-US" sz="5000" dirty="0"/>
              <a:t> the data set</a:t>
            </a:r>
          </a:p>
        </p:txBody>
      </p:sp>
      <p:pic>
        <p:nvPicPr>
          <p:cNvPr id="5" name="Content Placeholder 4" descr="A screenshot of a graph&#10;&#10;Description automatically generated with low confidence">
            <a:extLst>
              <a:ext uri="{FF2B5EF4-FFF2-40B4-BE49-F238E27FC236}">
                <a16:creationId xmlns:a16="http://schemas.microsoft.com/office/drawing/2014/main" id="{9EE18AD8-CA0D-E0E2-F524-E5EED44737CE}"/>
              </a:ext>
            </a:extLst>
          </p:cNvPr>
          <p:cNvPicPr>
            <a:picLocks noGrp="1" noChangeAspect="1"/>
          </p:cNvPicPr>
          <p:nvPr>
            <p:ph idx="1"/>
          </p:nvPr>
        </p:nvPicPr>
        <p:blipFill>
          <a:blip r:embed="rId2"/>
          <a:stretch>
            <a:fillRect/>
          </a:stretch>
        </p:blipFill>
        <p:spPr>
          <a:xfrm>
            <a:off x="674914" y="2367613"/>
            <a:ext cx="10058400" cy="2833480"/>
          </a:xfrm>
        </p:spPr>
      </p:pic>
    </p:spTree>
    <p:extLst>
      <p:ext uri="{BB962C8B-B14F-4D97-AF65-F5344CB8AC3E}">
        <p14:creationId xmlns:p14="http://schemas.microsoft.com/office/powerpoint/2010/main" val="227577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9F6B-07CD-9061-AE76-FC5F0639485B}"/>
              </a:ext>
            </a:extLst>
          </p:cNvPr>
          <p:cNvSpPr>
            <a:spLocks noGrp="1"/>
          </p:cNvSpPr>
          <p:nvPr>
            <p:ph type="title"/>
          </p:nvPr>
        </p:nvSpPr>
        <p:spPr/>
        <p:txBody>
          <a:bodyPr/>
          <a:lstStyle/>
          <a:p>
            <a:r>
              <a:rPr lang="en-US" dirty="0"/>
              <a:t>DATA EXPLORATION</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82C0A2A2-125F-4078-A5F4-C0D029DD2770}"/>
              </a:ext>
            </a:extLst>
          </p:cNvPr>
          <p:cNvPicPr>
            <a:picLocks noGrp="1" noChangeAspect="1"/>
          </p:cNvPicPr>
          <p:nvPr>
            <p:ph idx="1"/>
          </p:nvPr>
        </p:nvPicPr>
        <p:blipFill>
          <a:blip r:embed="rId2"/>
          <a:stretch>
            <a:fillRect/>
          </a:stretch>
        </p:blipFill>
        <p:spPr>
          <a:xfrm>
            <a:off x="1069975" y="2220371"/>
            <a:ext cx="10058400" cy="3852357"/>
          </a:xfrm>
        </p:spPr>
      </p:pic>
    </p:spTree>
    <p:extLst>
      <p:ext uri="{BB962C8B-B14F-4D97-AF65-F5344CB8AC3E}">
        <p14:creationId xmlns:p14="http://schemas.microsoft.com/office/powerpoint/2010/main" val="73403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plot, diagram, line, screenshot&#10;&#10;Description automatically generated">
            <a:extLst>
              <a:ext uri="{FF2B5EF4-FFF2-40B4-BE49-F238E27FC236}">
                <a16:creationId xmlns:a16="http://schemas.microsoft.com/office/drawing/2014/main" id="{CF73C28D-E030-1B7E-146C-AA627EE488DB}"/>
              </a:ext>
            </a:extLst>
          </p:cNvPr>
          <p:cNvPicPr>
            <a:picLocks noChangeAspect="1"/>
          </p:cNvPicPr>
          <p:nvPr/>
        </p:nvPicPr>
        <p:blipFill>
          <a:blip r:embed="rId2"/>
          <a:stretch>
            <a:fillRect/>
          </a:stretch>
        </p:blipFill>
        <p:spPr>
          <a:xfrm>
            <a:off x="642041" y="809367"/>
            <a:ext cx="10201013" cy="3101546"/>
          </a:xfrm>
          <a:prstGeom prst="rect">
            <a:avLst/>
          </a:prstGeom>
        </p:spPr>
      </p:pic>
      <p:sp>
        <p:nvSpPr>
          <p:cNvPr id="9" name="Content Placeholder 8">
            <a:extLst>
              <a:ext uri="{FF2B5EF4-FFF2-40B4-BE49-F238E27FC236}">
                <a16:creationId xmlns:a16="http://schemas.microsoft.com/office/drawing/2014/main" id="{850B7F45-20F8-8BA4-DE7D-47B7412CEC0D}"/>
              </a:ext>
            </a:extLst>
          </p:cNvPr>
          <p:cNvSpPr>
            <a:spLocks noGrp="1"/>
          </p:cNvSpPr>
          <p:nvPr>
            <p:ph idx="1"/>
          </p:nvPr>
        </p:nvSpPr>
        <p:spPr>
          <a:xfrm>
            <a:off x="1470454" y="4621427"/>
            <a:ext cx="9372600" cy="1688240"/>
          </a:xfrm>
        </p:spPr>
        <p:txBody>
          <a:bodyP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 whole weight has the highest frequency, followed by the shucked weight and the shell weight, with the viscera weight having the lowest frequency.</a:t>
            </a:r>
          </a:p>
          <a:p>
            <a:r>
              <a:rPr lang="en-US" sz="1400" b="0" i="0" dirty="0">
                <a:effectLst/>
                <a:latin typeface="Times New Roman" panose="02020603050405020304" pitchFamily="18" charset="0"/>
                <a:cs typeface="Times New Roman" panose="02020603050405020304" pitchFamily="18" charset="0"/>
              </a:rPr>
              <a:t>Length has the highest frequency, followed by diameter and height.</a:t>
            </a:r>
          </a:p>
          <a:p>
            <a:r>
              <a:rPr lang="en-US" sz="1400" b="0" i="0" dirty="0">
                <a:effectLst/>
                <a:latin typeface="Times New Roman" panose="02020603050405020304" pitchFamily="18" charset="0"/>
                <a:cs typeface="Times New Roman" panose="02020603050405020304" pitchFamily="18" charset="0"/>
              </a:rPr>
              <a:t>The histogram shows that most of the abalones have between 5 and 15 rings, with a peak around 9-10 rings.</a:t>
            </a:r>
          </a:p>
          <a:p>
            <a:pPr marL="0" indent="0">
              <a:buNone/>
            </a:pPr>
            <a:r>
              <a:rPr lang="en-US" sz="1400" dirty="0">
                <a:latin typeface="Times New Roman" panose="02020603050405020304" pitchFamily="18" charset="0"/>
                <a:cs typeface="Times New Roman" panose="02020603050405020304" pitchFamily="18" charset="0"/>
              </a:rPr>
              <a:t>Notice: we found that there are some values have height equal to zero</a:t>
            </a:r>
          </a:p>
        </p:txBody>
      </p:sp>
      <p:sp>
        <p:nvSpPr>
          <p:cNvPr id="12" name="Rectangle 11">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82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Description automatically generated with low confidence">
            <a:extLst>
              <a:ext uri="{FF2B5EF4-FFF2-40B4-BE49-F238E27FC236}">
                <a16:creationId xmlns:a16="http://schemas.microsoft.com/office/drawing/2014/main" id="{2BD22814-0961-4D14-4B32-F065D9D5FBAC}"/>
              </a:ext>
            </a:extLst>
          </p:cNvPr>
          <p:cNvPicPr>
            <a:picLocks noGrp="1" noChangeAspect="1"/>
          </p:cNvPicPr>
          <p:nvPr>
            <p:ph idx="1"/>
          </p:nvPr>
        </p:nvPicPr>
        <p:blipFill>
          <a:blip r:embed="rId2"/>
          <a:stretch>
            <a:fillRect/>
          </a:stretch>
        </p:blipFill>
        <p:spPr>
          <a:xfrm>
            <a:off x="520099" y="398165"/>
            <a:ext cx="10058400" cy="2072154"/>
          </a:xfrm>
        </p:spPr>
      </p:pic>
      <p:pic>
        <p:nvPicPr>
          <p:cNvPr id="7" name="Picture 6" descr="A screenshot of a computer program&#10;&#10;Description automatically generated with medium confidence">
            <a:extLst>
              <a:ext uri="{FF2B5EF4-FFF2-40B4-BE49-F238E27FC236}">
                <a16:creationId xmlns:a16="http://schemas.microsoft.com/office/drawing/2014/main" id="{09D75A61-483E-1230-3499-EAEAF1FCF975}"/>
              </a:ext>
            </a:extLst>
          </p:cNvPr>
          <p:cNvPicPr>
            <a:picLocks noChangeAspect="1"/>
          </p:cNvPicPr>
          <p:nvPr/>
        </p:nvPicPr>
        <p:blipFill>
          <a:blip r:embed="rId3"/>
          <a:stretch>
            <a:fillRect/>
          </a:stretch>
        </p:blipFill>
        <p:spPr>
          <a:xfrm>
            <a:off x="790833" y="2774409"/>
            <a:ext cx="7772400" cy="3355383"/>
          </a:xfrm>
          <a:prstGeom prst="rect">
            <a:avLst/>
          </a:prstGeom>
        </p:spPr>
      </p:pic>
    </p:spTree>
    <p:extLst>
      <p:ext uri="{BB962C8B-B14F-4D97-AF65-F5344CB8AC3E}">
        <p14:creationId xmlns:p14="http://schemas.microsoft.com/office/powerpoint/2010/main" val="262444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BDB7-3117-3087-BF38-254E24F4EE32}"/>
              </a:ext>
            </a:extLst>
          </p:cNvPr>
          <p:cNvSpPr>
            <a:spLocks noGrp="1"/>
          </p:cNvSpPr>
          <p:nvPr>
            <p:ph type="title"/>
          </p:nvPr>
        </p:nvSpPr>
        <p:spPr>
          <a:xfrm>
            <a:off x="1069848" y="484632"/>
            <a:ext cx="10058400" cy="1270027"/>
          </a:xfrm>
        </p:spPr>
        <p:txBody>
          <a:bodyPr>
            <a:normAutofit fontScale="90000"/>
          </a:bodyPr>
          <a:lstStyle/>
          <a:p>
            <a:r>
              <a:rPr lang="en-US" dirty="0"/>
              <a:t>Heat map</a:t>
            </a:r>
            <a:br>
              <a:rPr lang="en-US" dirty="0"/>
            </a:br>
            <a:r>
              <a:rPr lang="en-US" sz="1600" dirty="0">
                <a:latin typeface="Times New Roman" panose="02020603050405020304" pitchFamily="18" charset="0"/>
                <a:cs typeface="Times New Roman" panose="02020603050405020304" pitchFamily="18" charset="0"/>
              </a:rPr>
              <a:t>multiple high independent attribute correlations (0.93, 0.83,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On the other hand, the correlation between the independent attributes and the dependent variable is average at (0.57, 0.63,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a:t>
            </a:r>
          </a:p>
        </p:txBody>
      </p:sp>
      <p:pic>
        <p:nvPicPr>
          <p:cNvPr id="5" name="Content Placeholder 4" descr="A picture containing screenshot, square, rectangle&#10;&#10;Description automatically generated">
            <a:extLst>
              <a:ext uri="{FF2B5EF4-FFF2-40B4-BE49-F238E27FC236}">
                <a16:creationId xmlns:a16="http://schemas.microsoft.com/office/drawing/2014/main" id="{EBB2AD0C-9A55-586B-0702-02ED315FEB15}"/>
              </a:ext>
            </a:extLst>
          </p:cNvPr>
          <p:cNvPicPr>
            <a:picLocks noGrp="1" noChangeAspect="1"/>
          </p:cNvPicPr>
          <p:nvPr>
            <p:ph idx="1"/>
          </p:nvPr>
        </p:nvPicPr>
        <p:blipFill>
          <a:blip r:embed="rId2"/>
          <a:stretch>
            <a:fillRect/>
          </a:stretch>
        </p:blipFill>
        <p:spPr>
          <a:xfrm>
            <a:off x="903159" y="2088291"/>
            <a:ext cx="10058400" cy="3600707"/>
          </a:xfrm>
        </p:spPr>
      </p:pic>
    </p:spTree>
    <p:extLst>
      <p:ext uri="{BB962C8B-B14F-4D97-AF65-F5344CB8AC3E}">
        <p14:creationId xmlns:p14="http://schemas.microsoft.com/office/powerpoint/2010/main" val="255211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picture containing screenshot, plot, line, diagram&#10;&#10;Description automatically generated">
            <a:extLst>
              <a:ext uri="{FF2B5EF4-FFF2-40B4-BE49-F238E27FC236}">
                <a16:creationId xmlns:a16="http://schemas.microsoft.com/office/drawing/2014/main" id="{1C8DC9A1-D36B-8C94-59D3-A26F7C2AB7F3}"/>
              </a:ext>
            </a:extLst>
          </p:cNvPr>
          <p:cNvPicPr>
            <a:picLocks noChangeAspect="1"/>
          </p:cNvPicPr>
          <p:nvPr/>
        </p:nvPicPr>
        <p:blipFill>
          <a:blip r:embed="rId2"/>
          <a:stretch>
            <a:fillRect/>
          </a:stretch>
        </p:blipFill>
        <p:spPr>
          <a:xfrm>
            <a:off x="1088136" y="678308"/>
            <a:ext cx="10037064" cy="3387509"/>
          </a:xfrm>
          <a:prstGeom prst="rect">
            <a:avLst/>
          </a:prstGeom>
        </p:spPr>
      </p:pic>
      <p:sp>
        <p:nvSpPr>
          <p:cNvPr id="33" name="Content Placeholder 17">
            <a:extLst>
              <a:ext uri="{FF2B5EF4-FFF2-40B4-BE49-F238E27FC236}">
                <a16:creationId xmlns:a16="http://schemas.microsoft.com/office/drawing/2014/main" id="{97FD383E-1202-B698-7D61-060F87BB9A54}"/>
              </a:ext>
            </a:extLst>
          </p:cNvPr>
          <p:cNvSpPr>
            <a:spLocks noGrp="1"/>
          </p:cNvSpPr>
          <p:nvPr>
            <p:ph idx="1"/>
          </p:nvPr>
        </p:nvSpPr>
        <p:spPr>
          <a:xfrm>
            <a:off x="1088137" y="4511896"/>
            <a:ext cx="10149840" cy="1609345"/>
          </a:xfrm>
        </p:spPr>
        <p:txBody>
          <a:bodyPr anchor="ctr">
            <a:normAutofit/>
          </a:bodyPr>
          <a:lstStyle/>
          <a:p>
            <a:r>
              <a:rPr lang="en-US" sz="1400" dirty="0">
                <a:latin typeface="Times New Roman" panose="02020603050405020304" pitchFamily="18" charset="0"/>
                <a:cs typeface="Times New Roman" panose="02020603050405020304" pitchFamily="18" charset="0"/>
              </a:rPr>
              <a:t>T</a:t>
            </a:r>
            <a:r>
              <a:rPr lang="en-US" sz="1400" b="0" i="0" dirty="0">
                <a:effectLst/>
                <a:latin typeface="Times New Roman" panose="02020603050405020304" pitchFamily="18" charset="0"/>
                <a:cs typeface="Times New Roman" panose="02020603050405020304" pitchFamily="18" charset="0"/>
              </a:rPr>
              <a:t>here are more male abalones than female and infant abalones combined for most of the number of rings, and that the number of female and infant abalones increases as the number of rings increases.</a:t>
            </a:r>
            <a:endParaRPr lang="en-US" sz="1400" dirty="0">
              <a:latin typeface="Times New Roman" panose="02020603050405020304" pitchFamily="18" charset="0"/>
              <a:cs typeface="Times New Roman" panose="02020603050405020304" pitchFamily="18" charset="0"/>
            </a:endParaRPr>
          </a:p>
        </p:txBody>
      </p:sp>
      <p:sp>
        <p:nvSpPr>
          <p:cNvPr id="34" name="Rectangle 20">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63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CA32-D526-A982-E1FB-E4618AB9AED5}"/>
              </a:ext>
            </a:extLst>
          </p:cNvPr>
          <p:cNvSpPr>
            <a:spLocks noGrp="1"/>
          </p:cNvSpPr>
          <p:nvPr>
            <p:ph type="title"/>
          </p:nvPr>
        </p:nvSpPr>
        <p:spPr/>
        <p:txBody>
          <a:bodyPr/>
          <a:lstStyle/>
          <a:p>
            <a:r>
              <a:rPr lang="en-US" dirty="0" err="1"/>
              <a:t>iDENTIFYING</a:t>
            </a:r>
            <a:r>
              <a:rPr lang="en-US" dirty="0"/>
              <a:t> OUTLIERS</a:t>
            </a:r>
          </a:p>
        </p:txBody>
      </p:sp>
      <p:sp>
        <p:nvSpPr>
          <p:cNvPr id="3" name="Content Placeholder 2">
            <a:extLst>
              <a:ext uri="{FF2B5EF4-FFF2-40B4-BE49-F238E27FC236}">
                <a16:creationId xmlns:a16="http://schemas.microsoft.com/office/drawing/2014/main" id="{17240ACD-067A-F848-3734-873FB48D0E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67812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{35FD595F-06B6-1247-83DD-FC074E561BEC}tf10001070</Template>
  <TotalTime>37</TotalTime>
  <Words>282</Words>
  <Application>Microsoft Macintosh PowerPoint</Application>
  <PresentationFormat>Widescreen</PresentationFormat>
  <Paragraphs>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Rockwell</vt:lpstr>
      <vt:lpstr>Rockwell Condensed</vt:lpstr>
      <vt:lpstr>Rockwell Extra Bold</vt:lpstr>
      <vt:lpstr>Times New Roman</vt:lpstr>
      <vt:lpstr>Wingdings</vt:lpstr>
      <vt:lpstr>Wood Type</vt:lpstr>
      <vt:lpstr>Abalone data set</vt:lpstr>
      <vt:lpstr>introduction</vt:lpstr>
      <vt:lpstr>aBOUT the data set</vt:lpstr>
      <vt:lpstr>DATA EXPLORATION</vt:lpstr>
      <vt:lpstr>PowerPoint Presentation</vt:lpstr>
      <vt:lpstr>PowerPoint Presentation</vt:lpstr>
      <vt:lpstr>Heat map multiple high independent attribute correlations (0.93, 0.83, etc). On the other hand, the correlation between the independent attributes and the dependent variable is average at (0.57, 0.63, etc).</vt:lpstr>
      <vt:lpstr>PowerPoint Presentation</vt:lpstr>
      <vt:lpstr>iDENTIFYING OUTLIERS</vt:lpstr>
      <vt:lpstr>Data preprocessing</vt:lpstr>
      <vt:lpstr>Decision tree</vt:lpstr>
      <vt:lpstr>PowerPoint Presentation</vt:lpstr>
      <vt:lpstr>Random forest</vt:lpstr>
      <vt:lpstr>Neural network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data set</dc:title>
  <dc:creator>Do, Khue N</dc:creator>
  <cp:lastModifiedBy>Do, Khue N</cp:lastModifiedBy>
  <cp:revision>1</cp:revision>
  <dcterms:created xsi:type="dcterms:W3CDTF">2023-05-07T21:11:27Z</dcterms:created>
  <dcterms:modified xsi:type="dcterms:W3CDTF">2023-05-07T21:48:59Z</dcterms:modified>
</cp:coreProperties>
</file>