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3" r:id="rId18"/>
    <p:sldId id="274"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53E717-A095-4B65-8F28-263D8246A9B1}" v="2" dt="2023-05-08T05:56:47.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0"/>
    <p:restoredTop sz="94641"/>
  </p:normalViewPr>
  <p:slideViewPr>
    <p:cSldViewPr snapToGrid="0">
      <p:cViewPr>
        <p:scale>
          <a:sx n="125" d="100"/>
          <a:sy n="125"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ong Dinh" userId="ff377d00173367d7" providerId="LiveId" clId="{CE53E717-A095-4B65-8F28-263D8246A9B1}"/>
    <pc:docChg chg="undo custSel addSld delSld modSld sldOrd">
      <pc:chgData name="Phuong Dinh" userId="ff377d00173367d7" providerId="LiveId" clId="{CE53E717-A095-4B65-8F28-263D8246A9B1}" dt="2023-05-08T05:57:11.128" v="1735" actId="1076"/>
      <pc:docMkLst>
        <pc:docMk/>
      </pc:docMkLst>
      <pc:sldChg chg="addSp delSp modSp mod">
        <pc:chgData name="Phuong Dinh" userId="ff377d00173367d7" providerId="LiveId" clId="{CE53E717-A095-4B65-8F28-263D8246A9B1}" dt="2023-05-08T03:34:59.037" v="428" actId="1076"/>
        <pc:sldMkLst>
          <pc:docMk/>
          <pc:sldMk cId="2329813189" sldId="269"/>
        </pc:sldMkLst>
        <pc:spChg chg="del">
          <ac:chgData name="Phuong Dinh" userId="ff377d00173367d7" providerId="LiveId" clId="{CE53E717-A095-4B65-8F28-263D8246A9B1}" dt="2023-05-08T03:32:08.899" v="359" actId="22"/>
          <ac:spMkLst>
            <pc:docMk/>
            <pc:sldMk cId="2329813189" sldId="269"/>
            <ac:spMk id="3" creationId="{7B083796-9098-1F1A-A3B7-5DC1D39AE123}"/>
          </ac:spMkLst>
        </pc:spChg>
        <pc:picChg chg="add mod ord">
          <ac:chgData name="Phuong Dinh" userId="ff377d00173367d7" providerId="LiveId" clId="{CE53E717-A095-4B65-8F28-263D8246A9B1}" dt="2023-05-08T03:34:10.197" v="415" actId="1076"/>
          <ac:picMkLst>
            <pc:docMk/>
            <pc:sldMk cId="2329813189" sldId="269"/>
            <ac:picMk id="5" creationId="{B47C682F-541C-BED6-456A-5192418DDEE5}"/>
          </ac:picMkLst>
        </pc:picChg>
        <pc:picChg chg="add del mod">
          <ac:chgData name="Phuong Dinh" userId="ff377d00173367d7" providerId="LiveId" clId="{CE53E717-A095-4B65-8F28-263D8246A9B1}" dt="2023-05-08T03:33:40.319" v="401" actId="478"/>
          <ac:picMkLst>
            <pc:docMk/>
            <pc:sldMk cId="2329813189" sldId="269"/>
            <ac:picMk id="7" creationId="{7C222725-3720-106E-C4F7-0D7690776AF7}"/>
          </ac:picMkLst>
        </pc:picChg>
        <pc:picChg chg="add mod">
          <ac:chgData name="Phuong Dinh" userId="ff377d00173367d7" providerId="LiveId" clId="{CE53E717-A095-4B65-8F28-263D8246A9B1}" dt="2023-05-08T03:34:59.037" v="428" actId="1076"/>
          <ac:picMkLst>
            <pc:docMk/>
            <pc:sldMk cId="2329813189" sldId="269"/>
            <ac:picMk id="9" creationId="{863512B2-E23C-B2A3-BF59-0C378FF5A40A}"/>
          </ac:picMkLst>
        </pc:picChg>
      </pc:sldChg>
      <pc:sldChg chg="modSp mod">
        <pc:chgData name="Phuong Dinh" userId="ff377d00173367d7" providerId="LiveId" clId="{CE53E717-A095-4B65-8F28-263D8246A9B1}" dt="2023-05-08T04:49:24.070" v="1706" actId="14100"/>
        <pc:sldMkLst>
          <pc:docMk/>
          <pc:sldMk cId="2736472203" sldId="270"/>
        </pc:sldMkLst>
        <pc:spChg chg="mod">
          <ac:chgData name="Phuong Dinh" userId="ff377d00173367d7" providerId="LiveId" clId="{CE53E717-A095-4B65-8F28-263D8246A9B1}" dt="2023-05-08T04:49:24.070" v="1706" actId="14100"/>
          <ac:spMkLst>
            <pc:docMk/>
            <pc:sldMk cId="2736472203" sldId="270"/>
            <ac:spMk id="3" creationId="{EF62E865-528F-BB74-A461-B532F8D04418}"/>
          </ac:spMkLst>
        </pc:spChg>
      </pc:sldChg>
      <pc:sldChg chg="addSp delSp modSp add mod ord">
        <pc:chgData name="Phuong Dinh" userId="ff377d00173367d7" providerId="LiveId" clId="{CE53E717-A095-4B65-8F28-263D8246A9B1}" dt="2023-05-08T03:29:10.095" v="358" actId="20577"/>
        <pc:sldMkLst>
          <pc:docMk/>
          <pc:sldMk cId="370609322" sldId="271"/>
        </pc:sldMkLst>
        <pc:spChg chg="mod">
          <ac:chgData name="Phuong Dinh" userId="ff377d00173367d7" providerId="LiveId" clId="{CE53E717-A095-4B65-8F28-263D8246A9B1}" dt="2023-05-08T03:25:42.818" v="24" actId="20577"/>
          <ac:spMkLst>
            <pc:docMk/>
            <pc:sldMk cId="370609322" sldId="271"/>
            <ac:spMk id="2" creationId="{85045044-B935-E887-5E26-64918049B2EB}"/>
          </ac:spMkLst>
        </pc:spChg>
        <pc:spChg chg="add del mod">
          <ac:chgData name="Phuong Dinh" userId="ff377d00173367d7" providerId="LiveId" clId="{CE53E717-A095-4B65-8F28-263D8246A9B1}" dt="2023-05-08T03:26:21.884" v="26" actId="22"/>
          <ac:spMkLst>
            <pc:docMk/>
            <pc:sldMk cId="370609322" sldId="271"/>
            <ac:spMk id="4" creationId="{273BB11C-473D-81B8-F5B0-2A1A3948A17D}"/>
          </ac:spMkLst>
        </pc:spChg>
        <pc:spChg chg="add mod">
          <ac:chgData name="Phuong Dinh" userId="ff377d00173367d7" providerId="LiveId" clId="{CE53E717-A095-4B65-8F28-263D8246A9B1}" dt="2023-05-08T03:29:10.095" v="358" actId="20577"/>
          <ac:spMkLst>
            <pc:docMk/>
            <pc:sldMk cId="370609322" sldId="271"/>
            <ac:spMk id="8" creationId="{A49CA63F-DE0E-60E1-5BF8-AE22E769DA0E}"/>
          </ac:spMkLst>
        </pc:spChg>
        <pc:picChg chg="del">
          <ac:chgData name="Phuong Dinh" userId="ff377d00173367d7" providerId="LiveId" clId="{CE53E717-A095-4B65-8F28-263D8246A9B1}" dt="2023-05-08T03:25:45.245" v="25" actId="478"/>
          <ac:picMkLst>
            <pc:docMk/>
            <pc:sldMk cId="370609322" sldId="271"/>
            <ac:picMk id="5" creationId="{9EE18AD8-CA0D-E0E2-F524-E5EED44737CE}"/>
          </ac:picMkLst>
        </pc:picChg>
        <pc:picChg chg="add mod ord">
          <ac:chgData name="Phuong Dinh" userId="ff377d00173367d7" providerId="LiveId" clId="{CE53E717-A095-4B65-8F28-263D8246A9B1}" dt="2023-05-08T03:28:16.967" v="253" actId="1076"/>
          <ac:picMkLst>
            <pc:docMk/>
            <pc:sldMk cId="370609322" sldId="271"/>
            <ac:picMk id="7" creationId="{6D426DA3-58B4-8FB7-B398-F3700441F898}"/>
          </ac:picMkLst>
        </pc:picChg>
      </pc:sldChg>
      <pc:sldChg chg="new del">
        <pc:chgData name="Phuong Dinh" userId="ff377d00173367d7" providerId="LiveId" clId="{CE53E717-A095-4B65-8F28-263D8246A9B1}" dt="2023-05-08T03:25:27.861" v="1" actId="47"/>
        <pc:sldMkLst>
          <pc:docMk/>
          <pc:sldMk cId="2527560251" sldId="271"/>
        </pc:sldMkLst>
      </pc:sldChg>
      <pc:sldChg chg="addSp delSp modSp add mod">
        <pc:chgData name="Phuong Dinh" userId="ff377d00173367d7" providerId="LiveId" clId="{CE53E717-A095-4B65-8F28-263D8246A9B1}" dt="2023-05-08T04:47:34.400" v="1691" actId="1076"/>
        <pc:sldMkLst>
          <pc:docMk/>
          <pc:sldMk cId="2161592378" sldId="272"/>
        </pc:sldMkLst>
        <pc:spChg chg="mod">
          <ac:chgData name="Phuong Dinh" userId="ff377d00173367d7" providerId="LiveId" clId="{CE53E717-A095-4B65-8F28-263D8246A9B1}" dt="2023-05-08T03:33:23.930" v="398" actId="20577"/>
          <ac:spMkLst>
            <pc:docMk/>
            <pc:sldMk cId="2161592378" sldId="272"/>
            <ac:spMk id="2" creationId="{12D832DF-30DA-AD69-39E9-4B2A1C0387E8}"/>
          </ac:spMkLst>
        </pc:spChg>
        <pc:spChg chg="add del mod">
          <ac:chgData name="Phuong Dinh" userId="ff377d00173367d7" providerId="LiveId" clId="{CE53E717-A095-4B65-8F28-263D8246A9B1}" dt="2023-05-08T03:33:31.057" v="400" actId="478"/>
          <ac:spMkLst>
            <pc:docMk/>
            <pc:sldMk cId="2161592378" sldId="272"/>
            <ac:spMk id="4" creationId="{A202B3F9-BE9E-5BCD-B879-B01DB7A8423D}"/>
          </ac:spMkLst>
        </pc:spChg>
        <pc:picChg chg="del">
          <ac:chgData name="Phuong Dinh" userId="ff377d00173367d7" providerId="LiveId" clId="{CE53E717-A095-4B65-8F28-263D8246A9B1}" dt="2023-05-08T03:33:27.250" v="399" actId="478"/>
          <ac:picMkLst>
            <pc:docMk/>
            <pc:sldMk cId="2161592378" sldId="272"/>
            <ac:picMk id="5" creationId="{B47C682F-541C-BED6-456A-5192418DDEE5}"/>
          </ac:picMkLst>
        </pc:picChg>
        <pc:picChg chg="del">
          <ac:chgData name="Phuong Dinh" userId="ff377d00173367d7" providerId="LiveId" clId="{CE53E717-A095-4B65-8F28-263D8246A9B1}" dt="2023-05-08T03:34:14.918" v="416" actId="478"/>
          <ac:picMkLst>
            <pc:docMk/>
            <pc:sldMk cId="2161592378" sldId="272"/>
            <ac:picMk id="7" creationId="{7C222725-3720-106E-C4F7-0D7690776AF7}"/>
          </ac:picMkLst>
        </pc:picChg>
        <pc:picChg chg="add mod">
          <ac:chgData name="Phuong Dinh" userId="ff377d00173367d7" providerId="LiveId" clId="{CE53E717-A095-4B65-8F28-263D8246A9B1}" dt="2023-05-08T04:47:34.400" v="1691" actId="1076"/>
          <ac:picMkLst>
            <pc:docMk/>
            <pc:sldMk cId="2161592378" sldId="272"/>
            <ac:picMk id="8" creationId="{E2C2483F-67EE-AAC9-7CC9-E952B26C8DA1}"/>
          </ac:picMkLst>
        </pc:picChg>
      </pc:sldChg>
      <pc:sldChg chg="addSp delSp modSp add mod">
        <pc:chgData name="Phuong Dinh" userId="ff377d00173367d7" providerId="LiveId" clId="{CE53E717-A095-4B65-8F28-263D8246A9B1}" dt="2023-05-08T05:57:11.128" v="1735" actId="1076"/>
        <pc:sldMkLst>
          <pc:docMk/>
          <pc:sldMk cId="2429300832" sldId="273"/>
        </pc:sldMkLst>
        <pc:spChg chg="mod">
          <ac:chgData name="Phuong Dinh" userId="ff377d00173367d7" providerId="LiveId" clId="{CE53E717-A095-4B65-8F28-263D8246A9B1}" dt="2023-05-08T05:37:43.382" v="1712" actId="20577"/>
          <ac:spMkLst>
            <pc:docMk/>
            <pc:sldMk cId="2429300832" sldId="273"/>
            <ac:spMk id="2" creationId="{12D832DF-30DA-AD69-39E9-4B2A1C0387E8}"/>
          </ac:spMkLst>
        </pc:spChg>
        <pc:picChg chg="add mod">
          <ac:chgData name="Phuong Dinh" userId="ff377d00173367d7" providerId="LiveId" clId="{CE53E717-A095-4B65-8F28-263D8246A9B1}" dt="2023-05-08T05:57:11.128" v="1735" actId="1076"/>
          <ac:picMkLst>
            <pc:docMk/>
            <pc:sldMk cId="2429300832" sldId="273"/>
            <ac:picMk id="4" creationId="{2514449F-6117-A5D4-251E-47BDE48E7C5B}"/>
          </ac:picMkLst>
        </pc:picChg>
        <pc:picChg chg="del">
          <ac:chgData name="Phuong Dinh" userId="ff377d00173367d7" providerId="LiveId" clId="{CE53E717-A095-4B65-8F28-263D8246A9B1}" dt="2023-05-08T05:37:45.101" v="1713" actId="478"/>
          <ac:picMkLst>
            <pc:docMk/>
            <pc:sldMk cId="2429300832" sldId="273"/>
            <ac:picMk id="8" creationId="{E2C2483F-67EE-AAC9-7CC9-E952B26C8DA1}"/>
          </ac:picMkLst>
        </pc:picChg>
      </pc:sldChg>
      <pc:sldChg chg="addSp delSp modSp add mod">
        <pc:chgData name="Phuong Dinh" userId="ff377d00173367d7" providerId="LiveId" clId="{CE53E717-A095-4B65-8F28-263D8246A9B1}" dt="2023-05-08T05:56:49.656" v="1731" actId="962"/>
        <pc:sldMkLst>
          <pc:docMk/>
          <pc:sldMk cId="494687895" sldId="274"/>
        </pc:sldMkLst>
        <pc:spChg chg="del mod">
          <ac:chgData name="Phuong Dinh" userId="ff377d00173367d7" providerId="LiveId" clId="{CE53E717-A095-4B65-8F28-263D8246A9B1}" dt="2023-05-08T05:56:11.263" v="1727" actId="478"/>
          <ac:spMkLst>
            <pc:docMk/>
            <pc:sldMk cId="494687895" sldId="274"/>
            <ac:spMk id="2" creationId="{12D832DF-30DA-AD69-39E9-4B2A1C0387E8}"/>
          </ac:spMkLst>
        </pc:spChg>
        <pc:spChg chg="add del mod">
          <ac:chgData name="Phuong Dinh" userId="ff377d00173367d7" providerId="LiveId" clId="{CE53E717-A095-4B65-8F28-263D8246A9B1}" dt="2023-05-08T05:56:13.196" v="1728" actId="478"/>
          <ac:spMkLst>
            <pc:docMk/>
            <pc:sldMk cId="494687895" sldId="274"/>
            <ac:spMk id="5" creationId="{710FD2A9-9D14-DA87-4D9A-BD0A291402EB}"/>
          </ac:spMkLst>
        </pc:spChg>
        <pc:picChg chg="del">
          <ac:chgData name="Phuong Dinh" userId="ff377d00173367d7" providerId="LiveId" clId="{CE53E717-A095-4B65-8F28-263D8246A9B1}" dt="2023-05-08T05:56:03.081" v="1725" actId="478"/>
          <ac:picMkLst>
            <pc:docMk/>
            <pc:sldMk cId="494687895" sldId="274"/>
            <ac:picMk id="4" creationId="{2514449F-6117-A5D4-251E-47BDE48E7C5B}"/>
          </ac:picMkLst>
        </pc:picChg>
        <pc:picChg chg="add mod">
          <ac:chgData name="Phuong Dinh" userId="ff377d00173367d7" providerId="LiveId" clId="{CE53E717-A095-4B65-8F28-263D8246A9B1}" dt="2023-05-08T05:56:49.656" v="1731" actId="962"/>
          <ac:picMkLst>
            <pc:docMk/>
            <pc:sldMk cId="494687895" sldId="274"/>
            <ac:picMk id="7" creationId="{15323F57-2A37-E932-EDD4-46E0D1D05940}"/>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B8B3671-A306-4A69-8480-FA9BE839245D}" type="slidenum">
              <a:rPr lang="en-US" smtClean="0"/>
              <a:t>‹#›</a:t>
            </a:fld>
            <a:endParaRPr lang="en-US"/>
          </a:p>
        </p:txBody>
      </p:sp>
    </p:spTree>
    <p:extLst>
      <p:ext uri="{BB962C8B-B14F-4D97-AF65-F5344CB8AC3E}">
        <p14:creationId xmlns:p14="http://schemas.microsoft.com/office/powerpoint/2010/main" val="338211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DDF98-C922-483F-97E9-3E76B0201B42}"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380388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262143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111204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DBDDF98-C922-483F-97E9-3E76B0201B42}" type="datetimeFigureOut">
              <a:rPr lang="en-US" smtClean="0"/>
              <a:t>5/7/2023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B8B3671-A306-4A69-8480-FA9BE839245D}" type="slidenum">
              <a:rPr lang="en-US" smtClean="0"/>
              <a:t>‹#›</a:t>
            </a:fld>
            <a:endParaRPr lang="en-US"/>
          </a:p>
        </p:txBody>
      </p:sp>
    </p:spTree>
    <p:extLst>
      <p:ext uri="{BB962C8B-B14F-4D97-AF65-F5344CB8AC3E}">
        <p14:creationId xmlns:p14="http://schemas.microsoft.com/office/powerpoint/2010/main" val="401794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DDF98-C922-483F-97E9-3E76B0201B42}"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40197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DDF98-C922-483F-97E9-3E76B0201B42}" type="datetimeFigureOut">
              <a:rPr lang="en-US" smtClean="0"/>
              <a:pPr/>
              <a:t>5/7/2023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8B3671-A306-4A69-8480-FA9BE839245D}"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224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DDF98-C922-483F-97E9-3E76B0201B42}"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B3671-A306-4A69-8480-FA9BE839245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111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DDF98-C922-483F-97E9-3E76B0201B42}"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9047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77419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5/7/2023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5295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DBDDF98-C922-483F-97E9-3E76B0201B42}" type="datetimeFigureOut">
              <a:rPr lang="en-US" smtClean="0"/>
              <a:pPr/>
              <a:t>5/7/2023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336546751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descr="Neon laser lights aligned to form a triangle">
            <a:extLst>
              <a:ext uri="{FF2B5EF4-FFF2-40B4-BE49-F238E27FC236}">
                <a16:creationId xmlns:a16="http://schemas.microsoft.com/office/drawing/2014/main" id="{1E14B605-7CEC-3DDB-FF21-96D319AF482A}"/>
              </a:ext>
            </a:extLst>
          </p:cNvPr>
          <p:cNvPicPr>
            <a:picLocks noChangeAspect="1"/>
          </p:cNvPicPr>
          <p:nvPr/>
        </p:nvPicPr>
        <p:blipFill rotWithShape="1">
          <a:blip r:embed="rId2"/>
          <a:srcRect l="5712" t="18182" r="3379"/>
          <a:stretch/>
        </p:blipFill>
        <p:spPr>
          <a:xfrm>
            <a:off x="20" y="10"/>
            <a:ext cx="12191980" cy="6857990"/>
          </a:xfrm>
          <a:prstGeom prst="rect">
            <a:avLst/>
          </a:prstGeom>
        </p:spPr>
      </p:pic>
      <p:sp>
        <p:nvSpPr>
          <p:cNvPr id="31" name="Rectangle 29">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1">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5">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39" name="Oval 38">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68D4095D-3F7C-C90B-DA57-6F1BC6C9A8A5}"/>
              </a:ext>
            </a:extLst>
          </p:cNvPr>
          <p:cNvSpPr>
            <a:spLocks noGrp="1"/>
          </p:cNvSpPr>
          <p:nvPr>
            <p:ph type="ctrTitle"/>
          </p:nvPr>
        </p:nvSpPr>
        <p:spPr>
          <a:xfrm>
            <a:off x="1051560" y="2612367"/>
            <a:ext cx="9966960" cy="3017156"/>
          </a:xfrm>
        </p:spPr>
        <p:txBody>
          <a:bodyPr>
            <a:normAutofit/>
          </a:bodyPr>
          <a:lstStyle/>
          <a:p>
            <a:r>
              <a:rPr lang="en-US"/>
              <a:t>Abalone data set</a:t>
            </a:r>
          </a:p>
        </p:txBody>
      </p:sp>
      <p:sp>
        <p:nvSpPr>
          <p:cNvPr id="3" name="Subtitle 2">
            <a:extLst>
              <a:ext uri="{FF2B5EF4-FFF2-40B4-BE49-F238E27FC236}">
                <a16:creationId xmlns:a16="http://schemas.microsoft.com/office/drawing/2014/main" id="{C55DF7E9-C0C0-8C51-92F6-00E3875FDB93}"/>
              </a:ext>
            </a:extLst>
          </p:cNvPr>
          <p:cNvSpPr>
            <a:spLocks noGrp="1"/>
          </p:cNvSpPr>
          <p:nvPr>
            <p:ph type="subTitle" idx="1"/>
          </p:nvPr>
        </p:nvSpPr>
        <p:spPr>
          <a:xfrm>
            <a:off x="1069848" y="5565117"/>
            <a:ext cx="7891272" cy="620015"/>
          </a:xfrm>
          <a:ln>
            <a:noFill/>
          </a:ln>
        </p:spPr>
        <p:txBody>
          <a:bodyPr>
            <a:normAutofit/>
          </a:bodyPr>
          <a:lstStyle/>
          <a:p>
            <a:r>
              <a:rPr lang="en-US">
                <a:solidFill>
                  <a:schemeClr val="bg1"/>
                </a:solidFill>
              </a:rPr>
              <a:t>Phuong Dinh – Khue Do – Huy Duong</a:t>
            </a:r>
          </a:p>
        </p:txBody>
      </p:sp>
    </p:spTree>
    <p:extLst>
      <p:ext uri="{BB962C8B-B14F-4D97-AF65-F5344CB8AC3E}">
        <p14:creationId xmlns:p14="http://schemas.microsoft.com/office/powerpoint/2010/main" val="337023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CA32-D526-A982-E1FB-E4618AB9AED5}"/>
              </a:ext>
            </a:extLst>
          </p:cNvPr>
          <p:cNvSpPr>
            <a:spLocks noGrp="1"/>
          </p:cNvSpPr>
          <p:nvPr>
            <p:ph type="title"/>
          </p:nvPr>
        </p:nvSpPr>
        <p:spPr/>
        <p:txBody>
          <a:bodyPr/>
          <a:lstStyle/>
          <a:p>
            <a:r>
              <a:rPr lang="en-US" dirty="0" err="1"/>
              <a:t>iDENTIFYING</a:t>
            </a:r>
            <a:r>
              <a:rPr lang="en-US" dirty="0"/>
              <a:t> OUTLIERS</a:t>
            </a:r>
          </a:p>
        </p:txBody>
      </p:sp>
      <p:sp>
        <p:nvSpPr>
          <p:cNvPr id="3" name="Content Placeholder 2">
            <a:extLst>
              <a:ext uri="{FF2B5EF4-FFF2-40B4-BE49-F238E27FC236}">
                <a16:creationId xmlns:a16="http://schemas.microsoft.com/office/drawing/2014/main" id="{17240ACD-067A-F848-3734-873FB48D0E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6781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4107-3854-E214-9312-9B25B406436C}"/>
              </a:ext>
            </a:extLst>
          </p:cNvPr>
          <p:cNvSpPr>
            <a:spLocks noGrp="1"/>
          </p:cNvSpPr>
          <p:nvPr>
            <p:ph type="title"/>
          </p:nvPr>
        </p:nvSpPr>
        <p:spPr/>
        <p:txBody>
          <a:bodyPr/>
          <a:lstStyle/>
          <a:p>
            <a:r>
              <a:rPr lang="en-US" dirty="0"/>
              <a:t>Data preprocessing</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2233B7AC-AD4B-C760-7946-FD0AF34B6E56}"/>
              </a:ext>
            </a:extLst>
          </p:cNvPr>
          <p:cNvPicPr>
            <a:picLocks noGrp="1" noChangeAspect="1"/>
          </p:cNvPicPr>
          <p:nvPr>
            <p:ph idx="1"/>
          </p:nvPr>
        </p:nvPicPr>
        <p:blipFill>
          <a:blip r:embed="rId2"/>
          <a:stretch>
            <a:fillRect/>
          </a:stretch>
        </p:blipFill>
        <p:spPr>
          <a:xfrm>
            <a:off x="1069975" y="2277622"/>
            <a:ext cx="10058400" cy="3737855"/>
          </a:xfrm>
        </p:spPr>
      </p:pic>
    </p:spTree>
    <p:extLst>
      <p:ext uri="{BB962C8B-B14F-4D97-AF65-F5344CB8AC3E}">
        <p14:creationId xmlns:p14="http://schemas.microsoft.com/office/powerpoint/2010/main" val="3893801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01A-B64B-437E-6FA8-F808E4176419}"/>
              </a:ext>
            </a:extLst>
          </p:cNvPr>
          <p:cNvSpPr>
            <a:spLocks noGrp="1"/>
          </p:cNvSpPr>
          <p:nvPr>
            <p:ph type="title"/>
          </p:nvPr>
        </p:nvSpPr>
        <p:spPr/>
        <p:txBody>
          <a:bodyPr/>
          <a:lstStyle/>
          <a:p>
            <a:r>
              <a:rPr lang="en-US" dirty="0"/>
              <a:t>Decision tree</a:t>
            </a:r>
          </a:p>
        </p:txBody>
      </p:sp>
      <p:pic>
        <p:nvPicPr>
          <p:cNvPr id="5" name="Content Placeholder 4" descr="A screenshot of a computer code&#10;&#10;Description automatically generated with low confidence">
            <a:extLst>
              <a:ext uri="{FF2B5EF4-FFF2-40B4-BE49-F238E27FC236}">
                <a16:creationId xmlns:a16="http://schemas.microsoft.com/office/drawing/2014/main" id="{AC2A2BE5-F7DF-AD7C-FB89-A9140B7D76E6}"/>
              </a:ext>
            </a:extLst>
          </p:cNvPr>
          <p:cNvPicPr>
            <a:picLocks noGrp="1" noChangeAspect="1"/>
          </p:cNvPicPr>
          <p:nvPr>
            <p:ph idx="1"/>
          </p:nvPr>
        </p:nvPicPr>
        <p:blipFill>
          <a:blip r:embed="rId2"/>
          <a:stretch>
            <a:fillRect/>
          </a:stretch>
        </p:blipFill>
        <p:spPr>
          <a:xfrm>
            <a:off x="1069975" y="2169457"/>
            <a:ext cx="10058400" cy="3954185"/>
          </a:xfrm>
        </p:spPr>
      </p:pic>
    </p:spTree>
    <p:extLst>
      <p:ext uri="{BB962C8B-B14F-4D97-AF65-F5344CB8AC3E}">
        <p14:creationId xmlns:p14="http://schemas.microsoft.com/office/powerpoint/2010/main" val="2746912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C8FB5E-FBE8-0B61-7157-9E31B74566D7}"/>
              </a:ext>
            </a:extLst>
          </p:cNvPr>
          <p:cNvPicPr>
            <a:picLocks noChangeAspect="1"/>
          </p:cNvPicPr>
          <p:nvPr/>
        </p:nvPicPr>
        <p:blipFill>
          <a:blip r:embed="rId2"/>
          <a:stretch>
            <a:fillRect/>
          </a:stretch>
        </p:blipFill>
        <p:spPr>
          <a:xfrm>
            <a:off x="130150" y="399672"/>
            <a:ext cx="11680268" cy="6022068"/>
          </a:xfrm>
          <a:prstGeom prst="rect">
            <a:avLst/>
          </a:prstGeom>
        </p:spPr>
      </p:pic>
    </p:spTree>
    <p:extLst>
      <p:ext uri="{BB962C8B-B14F-4D97-AF65-F5344CB8AC3E}">
        <p14:creationId xmlns:p14="http://schemas.microsoft.com/office/powerpoint/2010/main" val="501274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059B-5639-9571-EDC3-18AAB07C0513}"/>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37A867BE-FBCF-81EF-0963-2BFDBB74A0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273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2DF-30DA-AD69-39E9-4B2A1C0387E8}"/>
              </a:ext>
            </a:extLst>
          </p:cNvPr>
          <p:cNvSpPr>
            <a:spLocks noGrp="1"/>
          </p:cNvSpPr>
          <p:nvPr>
            <p:ph type="title"/>
          </p:nvPr>
        </p:nvSpPr>
        <p:spPr/>
        <p:txBody>
          <a:bodyPr/>
          <a:lstStyle/>
          <a:p>
            <a:r>
              <a:rPr lang="en-US" dirty="0"/>
              <a:t>Neural network</a:t>
            </a:r>
          </a:p>
        </p:txBody>
      </p:sp>
      <p:pic>
        <p:nvPicPr>
          <p:cNvPr id="5" name="Content Placeholder 4">
            <a:extLst>
              <a:ext uri="{FF2B5EF4-FFF2-40B4-BE49-F238E27FC236}">
                <a16:creationId xmlns:a16="http://schemas.microsoft.com/office/drawing/2014/main" id="{B47C682F-541C-BED6-456A-5192418DDEE5}"/>
              </a:ext>
            </a:extLst>
          </p:cNvPr>
          <p:cNvPicPr>
            <a:picLocks noGrp="1" noChangeAspect="1"/>
          </p:cNvPicPr>
          <p:nvPr>
            <p:ph idx="1"/>
          </p:nvPr>
        </p:nvPicPr>
        <p:blipFill>
          <a:blip r:embed="rId2"/>
          <a:stretch>
            <a:fillRect/>
          </a:stretch>
        </p:blipFill>
        <p:spPr>
          <a:xfrm>
            <a:off x="1063752" y="2178494"/>
            <a:ext cx="9841992" cy="1344688"/>
          </a:xfrm>
        </p:spPr>
      </p:pic>
      <p:pic>
        <p:nvPicPr>
          <p:cNvPr id="9" name="Picture 8">
            <a:extLst>
              <a:ext uri="{FF2B5EF4-FFF2-40B4-BE49-F238E27FC236}">
                <a16:creationId xmlns:a16="http://schemas.microsoft.com/office/drawing/2014/main" id="{863512B2-E23C-B2A3-BF59-0C378FF5A40A}"/>
              </a:ext>
            </a:extLst>
          </p:cNvPr>
          <p:cNvPicPr>
            <a:picLocks noChangeAspect="1"/>
          </p:cNvPicPr>
          <p:nvPr/>
        </p:nvPicPr>
        <p:blipFill>
          <a:blip r:embed="rId3"/>
          <a:stretch>
            <a:fillRect/>
          </a:stretch>
        </p:blipFill>
        <p:spPr>
          <a:xfrm>
            <a:off x="1063752" y="3906404"/>
            <a:ext cx="9841992" cy="903339"/>
          </a:xfrm>
          <a:prstGeom prst="rect">
            <a:avLst/>
          </a:prstGeom>
        </p:spPr>
      </p:pic>
    </p:spTree>
    <p:extLst>
      <p:ext uri="{BB962C8B-B14F-4D97-AF65-F5344CB8AC3E}">
        <p14:creationId xmlns:p14="http://schemas.microsoft.com/office/powerpoint/2010/main" val="2329813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2DF-30DA-AD69-39E9-4B2A1C0387E8}"/>
              </a:ext>
            </a:extLst>
          </p:cNvPr>
          <p:cNvSpPr>
            <a:spLocks noGrp="1"/>
          </p:cNvSpPr>
          <p:nvPr>
            <p:ph type="title"/>
          </p:nvPr>
        </p:nvSpPr>
        <p:spPr/>
        <p:txBody>
          <a:bodyPr/>
          <a:lstStyle/>
          <a:p>
            <a:r>
              <a:rPr lang="en-US" dirty="0"/>
              <a:t>Neural network Initial Result</a:t>
            </a:r>
          </a:p>
        </p:txBody>
      </p:sp>
      <p:pic>
        <p:nvPicPr>
          <p:cNvPr id="8" name="Picture 7">
            <a:extLst>
              <a:ext uri="{FF2B5EF4-FFF2-40B4-BE49-F238E27FC236}">
                <a16:creationId xmlns:a16="http://schemas.microsoft.com/office/drawing/2014/main" id="{E2C2483F-67EE-AAC9-7CC9-E952B26C8DA1}"/>
              </a:ext>
            </a:extLst>
          </p:cNvPr>
          <p:cNvPicPr>
            <a:picLocks noChangeAspect="1"/>
          </p:cNvPicPr>
          <p:nvPr/>
        </p:nvPicPr>
        <p:blipFill>
          <a:blip r:embed="rId2"/>
          <a:stretch>
            <a:fillRect/>
          </a:stretch>
        </p:blipFill>
        <p:spPr>
          <a:xfrm>
            <a:off x="1069848" y="2429185"/>
            <a:ext cx="10058400" cy="2996255"/>
          </a:xfrm>
          <a:prstGeom prst="rect">
            <a:avLst/>
          </a:prstGeom>
        </p:spPr>
      </p:pic>
    </p:spTree>
    <p:extLst>
      <p:ext uri="{BB962C8B-B14F-4D97-AF65-F5344CB8AC3E}">
        <p14:creationId xmlns:p14="http://schemas.microsoft.com/office/powerpoint/2010/main" val="216159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2DF-30DA-AD69-39E9-4B2A1C0387E8}"/>
              </a:ext>
            </a:extLst>
          </p:cNvPr>
          <p:cNvSpPr>
            <a:spLocks noGrp="1"/>
          </p:cNvSpPr>
          <p:nvPr>
            <p:ph type="title"/>
          </p:nvPr>
        </p:nvSpPr>
        <p:spPr/>
        <p:txBody>
          <a:bodyPr/>
          <a:lstStyle/>
          <a:p>
            <a:r>
              <a:rPr lang="en-US" dirty="0"/>
              <a:t>Neural network Final Result</a:t>
            </a:r>
          </a:p>
        </p:txBody>
      </p:sp>
      <p:pic>
        <p:nvPicPr>
          <p:cNvPr id="4" name="Picture 3">
            <a:extLst>
              <a:ext uri="{FF2B5EF4-FFF2-40B4-BE49-F238E27FC236}">
                <a16:creationId xmlns:a16="http://schemas.microsoft.com/office/drawing/2014/main" id="{2514449F-6117-A5D4-251E-47BDE48E7C5B}"/>
              </a:ext>
            </a:extLst>
          </p:cNvPr>
          <p:cNvPicPr>
            <a:picLocks noChangeAspect="1"/>
          </p:cNvPicPr>
          <p:nvPr/>
        </p:nvPicPr>
        <p:blipFill>
          <a:blip r:embed="rId2"/>
          <a:stretch>
            <a:fillRect/>
          </a:stretch>
        </p:blipFill>
        <p:spPr>
          <a:xfrm>
            <a:off x="1069848" y="2225040"/>
            <a:ext cx="9817608" cy="2816352"/>
          </a:xfrm>
          <a:prstGeom prst="rect">
            <a:avLst/>
          </a:prstGeom>
        </p:spPr>
      </p:pic>
    </p:spTree>
    <p:extLst>
      <p:ext uri="{BB962C8B-B14F-4D97-AF65-F5344CB8AC3E}">
        <p14:creationId xmlns:p14="http://schemas.microsoft.com/office/powerpoint/2010/main" val="2429300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with low confidence">
            <a:extLst>
              <a:ext uri="{FF2B5EF4-FFF2-40B4-BE49-F238E27FC236}">
                <a16:creationId xmlns:a16="http://schemas.microsoft.com/office/drawing/2014/main" id="{15323F57-2A37-E932-EDD4-46E0D1D05940}"/>
              </a:ext>
            </a:extLst>
          </p:cNvPr>
          <p:cNvPicPr>
            <a:picLocks noChangeAspect="1"/>
          </p:cNvPicPr>
          <p:nvPr/>
        </p:nvPicPr>
        <p:blipFill>
          <a:blip r:embed="rId2"/>
          <a:stretch>
            <a:fillRect/>
          </a:stretch>
        </p:blipFill>
        <p:spPr>
          <a:xfrm>
            <a:off x="85421" y="0"/>
            <a:ext cx="12021157" cy="6858000"/>
          </a:xfrm>
          <a:prstGeom prst="rect">
            <a:avLst/>
          </a:prstGeom>
        </p:spPr>
      </p:pic>
    </p:spTree>
    <p:extLst>
      <p:ext uri="{BB962C8B-B14F-4D97-AF65-F5344CB8AC3E}">
        <p14:creationId xmlns:p14="http://schemas.microsoft.com/office/powerpoint/2010/main" val="49468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9386-9A5D-A21B-E0E3-EED0C3D14BF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F62E865-528F-BB74-A461-B532F8D04418}"/>
              </a:ext>
            </a:extLst>
          </p:cNvPr>
          <p:cNvSpPr>
            <a:spLocks noGrp="1"/>
          </p:cNvSpPr>
          <p:nvPr>
            <p:ph idx="1"/>
          </p:nvPr>
        </p:nvSpPr>
        <p:spPr>
          <a:xfrm>
            <a:off x="1066800" y="1926336"/>
            <a:ext cx="10058400" cy="3340608"/>
          </a:xfrm>
        </p:spPr>
        <p:txBody>
          <a:bodyPr>
            <a:normAutofit/>
          </a:bodyPr>
          <a:lstStyle/>
          <a:p>
            <a:r>
              <a:rPr lang="en-US" sz="1600" dirty="0">
                <a:latin typeface="Times New Roman" panose="02020603050405020304" pitchFamily="18" charset="0"/>
                <a:cs typeface="Times New Roman" panose="02020603050405020304" pitchFamily="18" charset="0"/>
              </a:rPr>
              <a:t>Overall, we tried three different methods of classification to classify abalone’s rings based on 10 distinct attributes.</a:t>
            </a:r>
          </a:p>
          <a:p>
            <a:r>
              <a:rPr lang="en-US" sz="1600" dirty="0">
                <a:latin typeface="Times New Roman" panose="02020603050405020304" pitchFamily="18" charset="0"/>
                <a:cs typeface="Times New Roman" panose="02020603050405020304" pitchFamily="18" charset="0"/>
              </a:rPr>
              <a:t>Although the attributes have high correlation with each other and average correlation with the target, we have applied multiple different methods to reduce the correlation between variables.</a:t>
            </a:r>
          </a:p>
          <a:p>
            <a:r>
              <a:rPr lang="en-US" sz="1600" dirty="0">
                <a:latin typeface="Times New Roman" panose="02020603050405020304" pitchFamily="18" charset="0"/>
                <a:cs typeface="Times New Roman" panose="02020603050405020304" pitchFamily="18" charset="0"/>
              </a:rPr>
              <a:t>The result concludes:</a:t>
            </a:r>
          </a:p>
          <a:p>
            <a:pPr lvl="1"/>
            <a:r>
              <a:rPr lang="en-US" sz="1600" dirty="0">
                <a:latin typeface="Times New Roman" panose="02020603050405020304" pitchFamily="18" charset="0"/>
                <a:cs typeface="Times New Roman" panose="02020603050405020304" pitchFamily="18" charset="0"/>
              </a:rPr>
              <a:t>The worst performer is the decision tree model at training accuracy of 0.27 and testing accuracy at 0.23.</a:t>
            </a:r>
          </a:p>
          <a:p>
            <a:pPr lvl="1"/>
            <a:r>
              <a:rPr lang="en-US" sz="1600" dirty="0">
                <a:latin typeface="Times New Roman" panose="02020603050405020304" pitchFamily="18" charset="0"/>
                <a:cs typeface="Times New Roman" panose="02020603050405020304" pitchFamily="18" charset="0"/>
              </a:rPr>
              <a:t>The random forest model and the neural network model perform about the same. The two models both hover around 0.28 for training accuracy and 0.27 for testing accuracy.</a:t>
            </a:r>
          </a:p>
          <a:p>
            <a:r>
              <a:rPr lang="en-US" sz="1600" dirty="0">
                <a:latin typeface="Times New Roman" panose="02020603050405020304" pitchFamily="18" charset="0"/>
                <a:cs typeface="Times New Roman" panose="02020603050405020304" pitchFamily="18" charset="0"/>
              </a:rPr>
              <a:t>All 3 models have low accuracy despite much effort into optimizing each model. Thus, we conclude classification is not the best method for the problem. </a:t>
            </a:r>
          </a:p>
          <a:p>
            <a:r>
              <a:rPr lang="en-US" sz="1600" dirty="0">
                <a:latin typeface="Times New Roman" panose="02020603050405020304" pitchFamily="18" charset="0"/>
                <a:cs typeface="Times New Roman" panose="02020603050405020304" pitchFamily="18" charset="0"/>
              </a:rPr>
              <a:t>Instead, regression is a better approach.</a:t>
            </a:r>
          </a:p>
          <a:p>
            <a:pPr marL="274320" lvl="1"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47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itle 1">
            <a:extLst>
              <a:ext uri="{FF2B5EF4-FFF2-40B4-BE49-F238E27FC236}">
                <a16:creationId xmlns:a16="http://schemas.microsoft.com/office/drawing/2014/main" id="{57501A3B-E38A-F16D-08CE-5156A8377377}"/>
              </a:ext>
            </a:extLst>
          </p:cNvPr>
          <p:cNvSpPr>
            <a:spLocks noGrp="1"/>
          </p:cNvSpPr>
          <p:nvPr>
            <p:ph type="ctrTitle"/>
          </p:nvPr>
        </p:nvSpPr>
        <p:spPr>
          <a:xfrm>
            <a:off x="1093833" y="1674323"/>
            <a:ext cx="6530286" cy="1754677"/>
          </a:xfrm>
        </p:spPr>
        <p:txBody>
          <a:bodyPr lIns="91440" rIns="91440" anchor="ctr"/>
          <a:lstStyle/>
          <a:p>
            <a:r>
              <a:rPr lang="en-US" dirty="0"/>
              <a:t>introduction</a:t>
            </a:r>
          </a:p>
        </p:txBody>
      </p:sp>
      <p:sp>
        <p:nvSpPr>
          <p:cNvPr id="10" name="Subtitle 2">
            <a:extLst>
              <a:ext uri="{FF2B5EF4-FFF2-40B4-BE49-F238E27FC236}">
                <a16:creationId xmlns:a16="http://schemas.microsoft.com/office/drawing/2014/main" id="{DF1296DE-F5A5-10B9-6A11-4EAC0A78A787}"/>
              </a:ext>
            </a:extLst>
          </p:cNvPr>
          <p:cNvSpPr>
            <a:spLocks noGrp="1"/>
          </p:cNvSpPr>
          <p:nvPr>
            <p:ph type="subTitle" idx="1"/>
          </p:nvPr>
        </p:nvSpPr>
        <p:spPr>
          <a:xfrm>
            <a:off x="937053" y="4289333"/>
            <a:ext cx="8655680" cy="1754677"/>
          </a:xfrm>
          <a:noFill/>
        </p:spPr>
        <p:txBody>
          <a:bodyPr anchor="b">
            <a:normAutofit fontScale="70000" lnSpcReduction="20000"/>
          </a:bodyPr>
          <a:lstStyle/>
          <a:p>
            <a:r>
              <a:rPr lang="en-US" b="0" i="0" dirty="0">
                <a:effectLst/>
                <a:latin typeface="Times New Roman" panose="02020603050405020304" pitchFamily="18" charset="0"/>
                <a:cs typeface="Times New Roman" panose="02020603050405020304" pitchFamily="18" charset="0"/>
              </a:rPr>
              <a:t>+ Analyze a dataset on abalones, which are a type of sea snail, as well as the number of rings found in their shells. </a:t>
            </a:r>
          </a:p>
          <a:p>
            <a:r>
              <a:rPr lang="en-US" b="0" i="0" dirty="0">
                <a:effectLst/>
                <a:latin typeface="Times New Roman" panose="02020603050405020304" pitchFamily="18" charset="0"/>
                <a:cs typeface="Times New Roman" panose="02020603050405020304" pitchFamily="18" charset="0"/>
              </a:rPr>
              <a:t>+ Counting rings can be a tedious and challenging task, so the goal is to develop a machine learning algorithm that can accurately predict the number of rings based on other physical characteristics. </a:t>
            </a:r>
          </a:p>
          <a:p>
            <a:r>
              <a:rPr lang="en-US" b="0" i="0" dirty="0">
                <a:effectLst/>
                <a:latin typeface="Times New Roman" panose="02020603050405020304" pitchFamily="18" charset="0"/>
                <a:cs typeface="Times New Roman" panose="02020603050405020304" pitchFamily="18" charset="0"/>
              </a:rPr>
              <a:t>+ By building such an algorithm, it would be possible to streamline the process of estimating the age of abalones, which could have important implications for both scientific research and commercial applications.</a:t>
            </a:r>
            <a:endParaRPr lang="en-US" dirty="0">
              <a:latin typeface="Times New Roman" panose="02020603050405020304" pitchFamily="18" charset="0"/>
              <a:cs typeface="Times New Roman" panose="02020603050405020304" pitchFamily="18" charset="0"/>
            </a:endParaRPr>
          </a:p>
        </p:txBody>
      </p:sp>
      <p:sp>
        <p:nvSpPr>
          <p:cNvPr id="12" name="Date Placeholder 5">
            <a:extLst>
              <a:ext uri="{FF2B5EF4-FFF2-40B4-BE49-F238E27FC236}">
                <a16:creationId xmlns:a16="http://schemas.microsoft.com/office/drawing/2014/main" id="{8138190A-AF4B-38CE-71FE-FDAE0A596D15}"/>
              </a:ext>
            </a:extLst>
          </p:cNvPr>
          <p:cNvSpPr>
            <a:spLocks noGrp="1"/>
          </p:cNvSpPr>
          <p:nvPr>
            <p:ph type="dt" sz="half" idx="10"/>
          </p:nvPr>
        </p:nvSpPr>
        <p:spPr/>
        <p:txBody>
          <a:bodyPr/>
          <a:lstStyle/>
          <a:p>
            <a:pPr>
              <a:spcAft>
                <a:spcPts val="600"/>
              </a:spcAft>
            </a:pPr>
            <a:fld id="{5A11E9DB-67C2-4963-8C1E-AC27080D577D}" type="datetime1">
              <a:rPr lang="en-US" smtClean="0"/>
              <a:pPr>
                <a:spcAft>
                  <a:spcPts val="600"/>
                </a:spcAft>
              </a:pPr>
              <a:t>5/7/2023</a:t>
            </a:fld>
            <a:endParaRPr lang="en-US"/>
          </a:p>
        </p:txBody>
      </p:sp>
      <p:sp>
        <p:nvSpPr>
          <p:cNvPr id="14" name="Footer Placeholder 6">
            <a:extLst>
              <a:ext uri="{FF2B5EF4-FFF2-40B4-BE49-F238E27FC236}">
                <a16:creationId xmlns:a16="http://schemas.microsoft.com/office/drawing/2014/main" id="{3900605A-E7B3-3EE6-38F3-53FF3FC494CE}"/>
              </a:ext>
            </a:extLst>
          </p:cNvPr>
          <p:cNvSpPr>
            <a:spLocks noGrp="1"/>
          </p:cNvSpPr>
          <p:nvPr>
            <p:ph type="ftr" sz="quarter" idx="11"/>
          </p:nvPr>
        </p:nvSpPr>
        <p:spPr/>
        <p:txBody>
          <a:bodyPr/>
          <a:lstStyle/>
          <a:p>
            <a:pPr>
              <a:spcAft>
                <a:spcPts val="600"/>
              </a:spcAft>
            </a:pPr>
            <a:r>
              <a:rPr lang="en-US"/>
              <a:t>Sample Footer Text</a:t>
            </a:r>
          </a:p>
        </p:txBody>
      </p:sp>
      <p:sp>
        <p:nvSpPr>
          <p:cNvPr id="16" name="Slide Number Placeholder 7">
            <a:extLst>
              <a:ext uri="{FF2B5EF4-FFF2-40B4-BE49-F238E27FC236}">
                <a16:creationId xmlns:a16="http://schemas.microsoft.com/office/drawing/2014/main" id="{1E48ED4B-412F-F39B-CA8C-FBCA2B3FD426}"/>
              </a:ext>
            </a:extLst>
          </p:cNvPr>
          <p:cNvSpPr>
            <a:spLocks noGrp="1"/>
          </p:cNvSpPr>
          <p:nvPr>
            <p:ph type="sldNum" sz="quarter" idx="12"/>
          </p:nvPr>
        </p:nvSpPr>
        <p:spPr/>
        <p:txBody>
          <a:bodyPr/>
          <a:lstStyle/>
          <a:p>
            <a:pPr>
              <a:spcAft>
                <a:spcPts val="600"/>
              </a:spcAft>
            </a:pPr>
            <a:fld id="{1437450A-6C25-4B4D-B27D-E1E9B2CE4682}" type="slidenum">
              <a:rPr lang="en-US" smtClean="0"/>
              <a:pPr>
                <a:spcAft>
                  <a:spcPts val="600"/>
                </a:spcAft>
              </a:pPr>
              <a:t>2</a:t>
            </a:fld>
            <a:endParaRPr lang="en-US"/>
          </a:p>
        </p:txBody>
      </p:sp>
    </p:spTree>
    <p:extLst>
      <p:ext uri="{BB962C8B-B14F-4D97-AF65-F5344CB8AC3E}">
        <p14:creationId xmlns:p14="http://schemas.microsoft.com/office/powerpoint/2010/main" val="71354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5044-B935-E887-5E26-64918049B2EB}"/>
              </a:ext>
            </a:extLst>
          </p:cNvPr>
          <p:cNvSpPr>
            <a:spLocks noGrp="1"/>
          </p:cNvSpPr>
          <p:nvPr>
            <p:ph type="title"/>
          </p:nvPr>
        </p:nvSpPr>
        <p:spPr/>
        <p:txBody>
          <a:bodyPr>
            <a:normAutofit/>
          </a:bodyPr>
          <a:lstStyle/>
          <a:p>
            <a:r>
              <a:rPr lang="en-US" sz="5000" dirty="0"/>
              <a:t>Abalone data set</a:t>
            </a:r>
          </a:p>
        </p:txBody>
      </p:sp>
      <p:pic>
        <p:nvPicPr>
          <p:cNvPr id="7" name="Content Placeholder 6">
            <a:extLst>
              <a:ext uri="{FF2B5EF4-FFF2-40B4-BE49-F238E27FC236}">
                <a16:creationId xmlns:a16="http://schemas.microsoft.com/office/drawing/2014/main" id="{6D426DA3-58B4-8FB7-B398-F3700441F898}"/>
              </a:ext>
            </a:extLst>
          </p:cNvPr>
          <p:cNvPicPr>
            <a:picLocks noGrp="1" noChangeAspect="1"/>
          </p:cNvPicPr>
          <p:nvPr>
            <p:ph idx="1"/>
          </p:nvPr>
        </p:nvPicPr>
        <p:blipFill>
          <a:blip r:embed="rId2"/>
          <a:stretch>
            <a:fillRect/>
          </a:stretch>
        </p:blipFill>
        <p:spPr>
          <a:xfrm>
            <a:off x="1226615" y="2447986"/>
            <a:ext cx="9372600" cy="981014"/>
          </a:xfrm>
        </p:spPr>
      </p:pic>
      <p:sp>
        <p:nvSpPr>
          <p:cNvPr id="8" name="Content Placeholder 8">
            <a:extLst>
              <a:ext uri="{FF2B5EF4-FFF2-40B4-BE49-F238E27FC236}">
                <a16:creationId xmlns:a16="http://schemas.microsoft.com/office/drawing/2014/main" id="{A49CA63F-DE0E-60E1-5BF8-AE22E769DA0E}"/>
              </a:ext>
            </a:extLst>
          </p:cNvPr>
          <p:cNvSpPr txBox="1">
            <a:spLocks/>
          </p:cNvSpPr>
          <p:nvPr/>
        </p:nvSpPr>
        <p:spPr>
          <a:xfrm>
            <a:off x="1226615" y="3841139"/>
            <a:ext cx="9372600" cy="1688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Abalone set on UCI website.</a:t>
            </a:r>
          </a:p>
          <a:p>
            <a:r>
              <a:rPr lang="en-US" sz="1400" dirty="0">
                <a:latin typeface="Times New Roman" panose="02020603050405020304" pitchFamily="18" charset="0"/>
                <a:cs typeface="Times New Roman" panose="02020603050405020304" pitchFamily="18" charset="0"/>
              </a:rPr>
              <a:t>Default task is classification which is the method we have chosen to categorize Abalone’s rings.</a:t>
            </a:r>
          </a:p>
          <a:p>
            <a:r>
              <a:rPr lang="en-US" sz="1400" dirty="0">
                <a:latin typeface="Times New Roman" panose="02020603050405020304" pitchFamily="18" charset="0"/>
                <a:cs typeface="Times New Roman" panose="02020603050405020304" pitchFamily="18" charset="0"/>
              </a:rPr>
              <a:t>The three classification methods we chose are: Decision Tree, Random Forest, and Neural Network.</a:t>
            </a:r>
          </a:p>
        </p:txBody>
      </p:sp>
    </p:spTree>
    <p:extLst>
      <p:ext uri="{BB962C8B-B14F-4D97-AF65-F5344CB8AC3E}">
        <p14:creationId xmlns:p14="http://schemas.microsoft.com/office/powerpoint/2010/main" val="37060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5044-B935-E887-5E26-64918049B2EB}"/>
              </a:ext>
            </a:extLst>
          </p:cNvPr>
          <p:cNvSpPr>
            <a:spLocks noGrp="1"/>
          </p:cNvSpPr>
          <p:nvPr>
            <p:ph type="title"/>
          </p:nvPr>
        </p:nvSpPr>
        <p:spPr/>
        <p:txBody>
          <a:bodyPr>
            <a:normAutofit/>
          </a:bodyPr>
          <a:lstStyle/>
          <a:p>
            <a:r>
              <a:rPr lang="en-US" sz="5000" dirty="0" err="1"/>
              <a:t>aBOUT</a:t>
            </a:r>
            <a:r>
              <a:rPr lang="en-US" sz="5000" dirty="0"/>
              <a:t> the data set</a:t>
            </a:r>
          </a:p>
        </p:txBody>
      </p:sp>
      <p:pic>
        <p:nvPicPr>
          <p:cNvPr id="5" name="Content Placeholder 4" descr="A screenshot of a graph&#10;&#10;Description automatically generated with low confidence">
            <a:extLst>
              <a:ext uri="{FF2B5EF4-FFF2-40B4-BE49-F238E27FC236}">
                <a16:creationId xmlns:a16="http://schemas.microsoft.com/office/drawing/2014/main" id="{9EE18AD8-CA0D-E0E2-F524-E5EED44737CE}"/>
              </a:ext>
            </a:extLst>
          </p:cNvPr>
          <p:cNvPicPr>
            <a:picLocks noGrp="1" noChangeAspect="1"/>
          </p:cNvPicPr>
          <p:nvPr>
            <p:ph idx="1"/>
          </p:nvPr>
        </p:nvPicPr>
        <p:blipFill>
          <a:blip r:embed="rId2"/>
          <a:stretch>
            <a:fillRect/>
          </a:stretch>
        </p:blipFill>
        <p:spPr>
          <a:xfrm>
            <a:off x="674914" y="2367613"/>
            <a:ext cx="10058400" cy="2833480"/>
          </a:xfrm>
        </p:spPr>
      </p:pic>
    </p:spTree>
    <p:extLst>
      <p:ext uri="{BB962C8B-B14F-4D97-AF65-F5344CB8AC3E}">
        <p14:creationId xmlns:p14="http://schemas.microsoft.com/office/powerpoint/2010/main" val="227577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9F6B-07CD-9061-AE76-FC5F0639485B}"/>
              </a:ext>
            </a:extLst>
          </p:cNvPr>
          <p:cNvSpPr>
            <a:spLocks noGrp="1"/>
          </p:cNvSpPr>
          <p:nvPr>
            <p:ph type="title"/>
          </p:nvPr>
        </p:nvSpPr>
        <p:spPr/>
        <p:txBody>
          <a:bodyPr/>
          <a:lstStyle/>
          <a:p>
            <a:r>
              <a:rPr lang="en-US" dirty="0"/>
              <a:t>DATA EXPLORATION</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82C0A2A2-125F-4078-A5F4-C0D029DD2770}"/>
              </a:ext>
            </a:extLst>
          </p:cNvPr>
          <p:cNvPicPr>
            <a:picLocks noGrp="1" noChangeAspect="1"/>
          </p:cNvPicPr>
          <p:nvPr>
            <p:ph idx="1"/>
          </p:nvPr>
        </p:nvPicPr>
        <p:blipFill>
          <a:blip r:embed="rId2"/>
          <a:stretch>
            <a:fillRect/>
          </a:stretch>
        </p:blipFill>
        <p:spPr>
          <a:xfrm>
            <a:off x="1069975" y="2220371"/>
            <a:ext cx="10058400" cy="3852357"/>
          </a:xfrm>
        </p:spPr>
      </p:pic>
    </p:spTree>
    <p:extLst>
      <p:ext uri="{BB962C8B-B14F-4D97-AF65-F5344CB8AC3E}">
        <p14:creationId xmlns:p14="http://schemas.microsoft.com/office/powerpoint/2010/main" val="73403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plot, diagram, line, screenshot&#10;&#10;Description automatically generated">
            <a:extLst>
              <a:ext uri="{FF2B5EF4-FFF2-40B4-BE49-F238E27FC236}">
                <a16:creationId xmlns:a16="http://schemas.microsoft.com/office/drawing/2014/main" id="{CF73C28D-E030-1B7E-146C-AA627EE488DB}"/>
              </a:ext>
            </a:extLst>
          </p:cNvPr>
          <p:cNvPicPr>
            <a:picLocks noChangeAspect="1"/>
          </p:cNvPicPr>
          <p:nvPr/>
        </p:nvPicPr>
        <p:blipFill>
          <a:blip r:embed="rId2"/>
          <a:stretch>
            <a:fillRect/>
          </a:stretch>
        </p:blipFill>
        <p:spPr>
          <a:xfrm>
            <a:off x="642041" y="809367"/>
            <a:ext cx="10201013" cy="3101546"/>
          </a:xfrm>
          <a:prstGeom prst="rect">
            <a:avLst/>
          </a:prstGeom>
        </p:spPr>
      </p:pic>
      <p:sp>
        <p:nvSpPr>
          <p:cNvPr id="9" name="Content Placeholder 8">
            <a:extLst>
              <a:ext uri="{FF2B5EF4-FFF2-40B4-BE49-F238E27FC236}">
                <a16:creationId xmlns:a16="http://schemas.microsoft.com/office/drawing/2014/main" id="{850B7F45-20F8-8BA4-DE7D-47B7412CEC0D}"/>
              </a:ext>
            </a:extLst>
          </p:cNvPr>
          <p:cNvSpPr>
            <a:spLocks noGrp="1"/>
          </p:cNvSpPr>
          <p:nvPr>
            <p:ph idx="1"/>
          </p:nvPr>
        </p:nvSpPr>
        <p:spPr>
          <a:xfrm>
            <a:off x="1470454" y="4621427"/>
            <a:ext cx="9372600" cy="1688240"/>
          </a:xfrm>
        </p:spPr>
        <p:txBody>
          <a:bodyPr>
            <a:normAutofit/>
          </a:bodyPr>
          <a:lstStyle/>
          <a:p>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 whole weight has the highest frequency, followed by the shucked weight and the shell weight, with the viscera weight having the lowest frequency.</a:t>
            </a:r>
          </a:p>
          <a:p>
            <a:r>
              <a:rPr lang="en-US" sz="1400" b="0" i="0" dirty="0">
                <a:effectLst/>
                <a:latin typeface="Times New Roman" panose="02020603050405020304" pitchFamily="18" charset="0"/>
                <a:cs typeface="Times New Roman" panose="02020603050405020304" pitchFamily="18" charset="0"/>
              </a:rPr>
              <a:t>Length has the highest frequency, followed by diameter and height.</a:t>
            </a:r>
          </a:p>
          <a:p>
            <a:r>
              <a:rPr lang="en-US" sz="1400" b="0" i="0" dirty="0">
                <a:effectLst/>
                <a:latin typeface="Times New Roman" panose="02020603050405020304" pitchFamily="18" charset="0"/>
                <a:cs typeface="Times New Roman" panose="02020603050405020304" pitchFamily="18" charset="0"/>
              </a:rPr>
              <a:t>The histogram shows that most of the abalones have between 5 and 15 rings, with a peak around 9-10 rings.</a:t>
            </a:r>
          </a:p>
          <a:p>
            <a:pPr marL="0" indent="0">
              <a:buNone/>
            </a:pPr>
            <a:r>
              <a:rPr lang="en-US" sz="1400" dirty="0">
                <a:latin typeface="Times New Roman" panose="02020603050405020304" pitchFamily="18" charset="0"/>
                <a:cs typeface="Times New Roman" panose="02020603050405020304" pitchFamily="18" charset="0"/>
              </a:rPr>
              <a:t>Notice: we found that there are some values have height equal to zero</a:t>
            </a:r>
          </a:p>
        </p:txBody>
      </p:sp>
      <p:sp>
        <p:nvSpPr>
          <p:cNvPr id="12" name="Rectangle 11">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82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with low confidence">
            <a:extLst>
              <a:ext uri="{FF2B5EF4-FFF2-40B4-BE49-F238E27FC236}">
                <a16:creationId xmlns:a16="http://schemas.microsoft.com/office/drawing/2014/main" id="{2BD22814-0961-4D14-4B32-F065D9D5FBAC}"/>
              </a:ext>
            </a:extLst>
          </p:cNvPr>
          <p:cNvPicPr>
            <a:picLocks noGrp="1" noChangeAspect="1"/>
          </p:cNvPicPr>
          <p:nvPr>
            <p:ph idx="1"/>
          </p:nvPr>
        </p:nvPicPr>
        <p:blipFill>
          <a:blip r:embed="rId2"/>
          <a:stretch>
            <a:fillRect/>
          </a:stretch>
        </p:blipFill>
        <p:spPr>
          <a:xfrm>
            <a:off x="520099" y="398165"/>
            <a:ext cx="10058400" cy="2072154"/>
          </a:xfrm>
        </p:spPr>
      </p:pic>
      <p:pic>
        <p:nvPicPr>
          <p:cNvPr id="7" name="Picture 6" descr="A screenshot of a computer program&#10;&#10;Description automatically generated with medium confidence">
            <a:extLst>
              <a:ext uri="{FF2B5EF4-FFF2-40B4-BE49-F238E27FC236}">
                <a16:creationId xmlns:a16="http://schemas.microsoft.com/office/drawing/2014/main" id="{09D75A61-483E-1230-3499-EAEAF1FCF975}"/>
              </a:ext>
            </a:extLst>
          </p:cNvPr>
          <p:cNvPicPr>
            <a:picLocks noChangeAspect="1"/>
          </p:cNvPicPr>
          <p:nvPr/>
        </p:nvPicPr>
        <p:blipFill>
          <a:blip r:embed="rId3"/>
          <a:stretch>
            <a:fillRect/>
          </a:stretch>
        </p:blipFill>
        <p:spPr>
          <a:xfrm>
            <a:off x="790833" y="2774409"/>
            <a:ext cx="7772400" cy="3355383"/>
          </a:xfrm>
          <a:prstGeom prst="rect">
            <a:avLst/>
          </a:prstGeom>
        </p:spPr>
      </p:pic>
    </p:spTree>
    <p:extLst>
      <p:ext uri="{BB962C8B-B14F-4D97-AF65-F5344CB8AC3E}">
        <p14:creationId xmlns:p14="http://schemas.microsoft.com/office/powerpoint/2010/main" val="262444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BDB7-3117-3087-BF38-254E24F4EE32}"/>
              </a:ext>
            </a:extLst>
          </p:cNvPr>
          <p:cNvSpPr>
            <a:spLocks noGrp="1"/>
          </p:cNvSpPr>
          <p:nvPr>
            <p:ph type="title"/>
          </p:nvPr>
        </p:nvSpPr>
        <p:spPr>
          <a:xfrm>
            <a:off x="1069848" y="484632"/>
            <a:ext cx="10058400" cy="1270027"/>
          </a:xfrm>
        </p:spPr>
        <p:txBody>
          <a:bodyPr>
            <a:normAutofit fontScale="90000"/>
          </a:bodyPr>
          <a:lstStyle/>
          <a:p>
            <a:r>
              <a:rPr lang="en-US" dirty="0"/>
              <a:t>Heat map</a:t>
            </a:r>
            <a:br>
              <a:rPr lang="en-US" dirty="0"/>
            </a:br>
            <a:r>
              <a:rPr lang="en-US" sz="1600" dirty="0">
                <a:latin typeface="Times New Roman" panose="02020603050405020304" pitchFamily="18" charset="0"/>
                <a:cs typeface="Times New Roman" panose="02020603050405020304" pitchFamily="18" charset="0"/>
              </a:rPr>
              <a:t>multiple high independent attribute correlations (0.93, 0.83,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On the other hand, the correlation between the independent attributes and the dependent variable is average at (0.57, 0.63,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p:txBody>
      </p:sp>
      <p:pic>
        <p:nvPicPr>
          <p:cNvPr id="5" name="Content Placeholder 4" descr="A picture containing screenshot, square, rectangle&#10;&#10;Description automatically generated">
            <a:extLst>
              <a:ext uri="{FF2B5EF4-FFF2-40B4-BE49-F238E27FC236}">
                <a16:creationId xmlns:a16="http://schemas.microsoft.com/office/drawing/2014/main" id="{EBB2AD0C-9A55-586B-0702-02ED315FEB15}"/>
              </a:ext>
            </a:extLst>
          </p:cNvPr>
          <p:cNvPicPr>
            <a:picLocks noGrp="1" noChangeAspect="1"/>
          </p:cNvPicPr>
          <p:nvPr>
            <p:ph idx="1"/>
          </p:nvPr>
        </p:nvPicPr>
        <p:blipFill>
          <a:blip r:embed="rId2"/>
          <a:stretch>
            <a:fillRect/>
          </a:stretch>
        </p:blipFill>
        <p:spPr>
          <a:xfrm>
            <a:off x="903159" y="2088291"/>
            <a:ext cx="10058400" cy="3600707"/>
          </a:xfrm>
        </p:spPr>
      </p:pic>
    </p:spTree>
    <p:extLst>
      <p:ext uri="{BB962C8B-B14F-4D97-AF65-F5344CB8AC3E}">
        <p14:creationId xmlns:p14="http://schemas.microsoft.com/office/powerpoint/2010/main" val="255211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screenshot, plot, line, diagram&#10;&#10;Description automatically generated">
            <a:extLst>
              <a:ext uri="{FF2B5EF4-FFF2-40B4-BE49-F238E27FC236}">
                <a16:creationId xmlns:a16="http://schemas.microsoft.com/office/drawing/2014/main" id="{1C8DC9A1-D36B-8C94-59D3-A26F7C2AB7F3}"/>
              </a:ext>
            </a:extLst>
          </p:cNvPr>
          <p:cNvPicPr>
            <a:picLocks noChangeAspect="1"/>
          </p:cNvPicPr>
          <p:nvPr/>
        </p:nvPicPr>
        <p:blipFill>
          <a:blip r:embed="rId2"/>
          <a:stretch>
            <a:fillRect/>
          </a:stretch>
        </p:blipFill>
        <p:spPr>
          <a:xfrm>
            <a:off x="1088136" y="678308"/>
            <a:ext cx="10037064" cy="3387509"/>
          </a:xfrm>
          <a:prstGeom prst="rect">
            <a:avLst/>
          </a:prstGeom>
        </p:spPr>
      </p:pic>
      <p:sp>
        <p:nvSpPr>
          <p:cNvPr id="33" name="Content Placeholder 17">
            <a:extLst>
              <a:ext uri="{FF2B5EF4-FFF2-40B4-BE49-F238E27FC236}">
                <a16:creationId xmlns:a16="http://schemas.microsoft.com/office/drawing/2014/main" id="{97FD383E-1202-B698-7D61-060F87BB9A54}"/>
              </a:ext>
            </a:extLst>
          </p:cNvPr>
          <p:cNvSpPr>
            <a:spLocks noGrp="1"/>
          </p:cNvSpPr>
          <p:nvPr>
            <p:ph idx="1"/>
          </p:nvPr>
        </p:nvSpPr>
        <p:spPr>
          <a:xfrm>
            <a:off x="1088137" y="4511896"/>
            <a:ext cx="10149840" cy="1609345"/>
          </a:xfrm>
        </p:spPr>
        <p:txBody>
          <a:bodyPr anchor="ctr">
            <a:normAutofit/>
          </a:bodyPr>
          <a:lstStyle/>
          <a:p>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here are more male abalones than female and infant abalones combined for most of the number of rings, and that the number of female and infant abalones increases as the number of rings increases.</a:t>
            </a:r>
            <a:endParaRPr lang="en-US" sz="1400" dirty="0">
              <a:latin typeface="Times New Roman" panose="02020603050405020304" pitchFamily="18" charset="0"/>
              <a:cs typeface="Times New Roman" panose="02020603050405020304" pitchFamily="18" charset="0"/>
            </a:endParaRPr>
          </a:p>
        </p:txBody>
      </p:sp>
      <p:sp>
        <p:nvSpPr>
          <p:cNvPr id="34" name="Rectangle 20">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635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{35FD595F-06B6-1247-83DD-FC074E561BEC}tf10001070</Template>
  <TotalTime>207</TotalTime>
  <Words>470</Words>
  <Application>Microsoft Office PowerPoint</Application>
  <PresentationFormat>Widescreen</PresentationFormat>
  <Paragraphs>36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Rockwell</vt:lpstr>
      <vt:lpstr>Rockwell Condensed</vt:lpstr>
      <vt:lpstr>Rockwell Extra Bold</vt:lpstr>
      <vt:lpstr>Times New Roman</vt:lpstr>
      <vt:lpstr>Wingdings</vt:lpstr>
      <vt:lpstr>Wood Type</vt:lpstr>
      <vt:lpstr>Abalone data set</vt:lpstr>
      <vt:lpstr>introduction</vt:lpstr>
      <vt:lpstr>Abalone data set</vt:lpstr>
      <vt:lpstr>aBOUT the data set</vt:lpstr>
      <vt:lpstr>DATA EXPLORATION</vt:lpstr>
      <vt:lpstr>PowerPoint Presentation</vt:lpstr>
      <vt:lpstr>PowerPoint Presentation</vt:lpstr>
      <vt:lpstr>Heat map multiple high independent attribute correlations (0.93, 0.83, etc). On the other hand, the correlation between the independent attributes and the dependent variable is average at (0.57, 0.63, etc).</vt:lpstr>
      <vt:lpstr>PowerPoint Presentation</vt:lpstr>
      <vt:lpstr>iDENTIFYING OUTLIERS</vt:lpstr>
      <vt:lpstr>Data preprocessing</vt:lpstr>
      <vt:lpstr>Decision tree</vt:lpstr>
      <vt:lpstr>PowerPoint Presentation</vt:lpstr>
      <vt:lpstr>Random forest</vt:lpstr>
      <vt:lpstr>Neural network</vt:lpstr>
      <vt:lpstr>Neural network Initial Result</vt:lpstr>
      <vt:lpstr>Neural network Final Result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Abalone data set</dc:title>
  <dc:creator>Do, Khue N</dc:creator>
  <cp:lastModifiedBy>Dinh, Phuong H</cp:lastModifiedBy>
  <cp:revision>1</cp:revision>
  <dcterms:created xsi:type="dcterms:W3CDTF">2023-05-07T21:11:27Z</dcterms:created>
  <dcterms:modified xsi:type="dcterms:W3CDTF">2023-05-08T05:57:14Z</dcterms:modified>
</cp:coreProperties>
</file>