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942" r:id="rId3"/>
    <p:sldId id="943" r:id="rId4"/>
    <p:sldId id="944" r:id="rId5"/>
    <p:sldId id="945" r:id="rId6"/>
    <p:sldId id="946" r:id="rId7"/>
    <p:sldId id="948" r:id="rId8"/>
    <p:sldId id="287" r:id="rId9"/>
    <p:sldId id="288" r:id="rId10"/>
    <p:sldId id="963" r:id="rId11"/>
    <p:sldId id="962" r:id="rId12"/>
    <p:sldId id="289" r:id="rId13"/>
    <p:sldId id="290" r:id="rId14"/>
    <p:sldId id="949" r:id="rId15"/>
    <p:sldId id="291" r:id="rId16"/>
    <p:sldId id="292" r:id="rId17"/>
    <p:sldId id="950" r:id="rId18"/>
    <p:sldId id="293" r:id="rId19"/>
    <p:sldId id="294" r:id="rId20"/>
    <p:sldId id="295" r:id="rId21"/>
    <p:sldId id="296" r:id="rId22"/>
    <p:sldId id="302" r:id="rId23"/>
    <p:sldId id="413" r:id="rId24"/>
    <p:sldId id="951" r:id="rId25"/>
    <p:sldId id="508" r:id="rId26"/>
    <p:sldId id="509" r:id="rId27"/>
    <p:sldId id="341" r:id="rId28"/>
    <p:sldId id="505" r:id="rId29"/>
    <p:sldId id="421" r:id="rId30"/>
    <p:sldId id="447" r:id="rId31"/>
    <p:sldId id="952" r:id="rId32"/>
    <p:sldId id="360" r:id="rId33"/>
    <p:sldId id="438" r:id="rId34"/>
    <p:sldId id="443" r:id="rId35"/>
    <p:sldId id="954" r:id="rId36"/>
    <p:sldId id="953" r:id="rId37"/>
    <p:sldId id="955" r:id="rId38"/>
    <p:sldId id="391" r:id="rId39"/>
    <p:sldId id="956" r:id="rId40"/>
    <p:sldId id="957" r:id="rId41"/>
    <p:sldId id="958" r:id="rId42"/>
    <p:sldId id="537" r:id="rId43"/>
    <p:sldId id="959" r:id="rId44"/>
    <p:sldId id="960" r:id="rId45"/>
    <p:sldId id="961" r:id="rId46"/>
    <p:sldId id="9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D10C4-9539-2242-8174-7D79AC7D8702}" v="228" dt="2023-05-04T03:30:4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6"/>
    <p:restoredTop sz="94676"/>
  </p:normalViewPr>
  <p:slideViewPr>
    <p:cSldViewPr snapToGrid="0">
      <p:cViewPr varScale="1">
        <p:scale>
          <a:sx n="131" d="100"/>
          <a:sy n="13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9628-975D-1345-9A01-C474213FF9C9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4AA8B-B256-8947-85CC-4B1D883E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25FF7775-937F-427C-93FE-6C323DAD6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EF4C98BE-6867-4985-A7B0-1E0B9533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3BE8ADC-0AF7-4221-A04A-BFE75680E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C82115-9621-415E-A1EE-2AC23D49D105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204A0C4-C5E6-46DD-BF01-7FEE3C24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24239C-8DF8-454F-82EF-D73C1446CF16}" type="slidenum">
              <a:rPr lang="en-AU" altLang="en-US" sz="1200" smtClean="0">
                <a:ea typeface="MS PGothic" panose="020B0600070205080204" pitchFamily="34" charset="-128"/>
              </a:rPr>
              <a:pPr/>
              <a:t>40</a:t>
            </a:fld>
            <a:endParaRPr lang="en-AU" altLang="en-US" sz="1200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B68D79-EF8D-4200-8579-85A13C6A1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9100" y="704850"/>
            <a:ext cx="6154738" cy="34623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C6EE777-A6F6-4867-ABEA-097D3F94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405313"/>
            <a:ext cx="5130800" cy="417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rIns="920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704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204A0C4-C5E6-46DD-BF01-7FEE3C24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24239C-8DF8-454F-82EF-D73C1446CF16}" type="slidenum">
              <a:rPr lang="en-AU" altLang="en-US" sz="1200" smtClean="0">
                <a:ea typeface="MS PGothic" panose="020B0600070205080204" pitchFamily="34" charset="-128"/>
              </a:rPr>
              <a:pPr/>
              <a:t>41</a:t>
            </a:fld>
            <a:endParaRPr lang="en-AU" altLang="en-US" sz="1200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B68D79-EF8D-4200-8579-85A13C6A1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9100" y="704850"/>
            <a:ext cx="6154738" cy="34623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C6EE777-A6F6-4867-ABEA-097D3F94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405313"/>
            <a:ext cx="5130800" cy="417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rIns="920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2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AA8B-B256-8947-85CC-4B1D883EBD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828BE54-3982-462D-BBA2-9319F2FD5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1D6F3-ED81-4F67-B26A-BDE07DE9955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E9718A7-7C79-4161-BD4F-BE0CBFAE3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58C22E-5249-4D14-BEBD-478DE899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FF2F690-0ACF-44C1-9172-CB78C265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09411F7-A157-4EAB-8861-AD2ECEBA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89D521D-57CF-4089-B1F2-2DB0E7A01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D27E94C-78E4-4EDC-937F-A1FA8FEF8865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4961F7B-F85A-4B80-83BF-C9DF8BFB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BAF21E9-43D0-46EE-8AB7-29DFABC41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14FE723-24B2-4474-80D9-1032037A5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2F8A31A-4922-47D2-B896-EC38BEC3A2FC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4961F7B-F85A-4B80-83BF-C9DF8BFB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BAF21E9-43D0-46EE-8AB7-29DFABC41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14FE723-24B2-4474-80D9-1032037A5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2F8A31A-4922-47D2-B896-EC38BEC3A2FC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4961F7B-F85A-4B80-83BF-C9DF8BFB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BAF21E9-43D0-46EE-8AB7-29DFABC41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14FE723-24B2-4474-80D9-1032037A5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2F8A31A-4922-47D2-B896-EC38BEC3A2FC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204A0C4-C5E6-46DD-BF01-7FEE3C24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24239C-8DF8-454F-82EF-D73C1446CF16}" type="slidenum">
              <a:rPr lang="en-AU" altLang="en-US" sz="1200" smtClean="0">
                <a:ea typeface="MS PGothic" panose="020B0600070205080204" pitchFamily="34" charset="-128"/>
              </a:rPr>
              <a:pPr/>
              <a:t>38</a:t>
            </a:fld>
            <a:endParaRPr lang="en-AU" altLang="en-US" sz="1200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B68D79-EF8D-4200-8579-85A13C6A1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9100" y="704850"/>
            <a:ext cx="6154738" cy="34623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C6EE777-A6F6-4867-ABEA-097D3F94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405313"/>
            <a:ext cx="5130800" cy="417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rIns="920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204A0C4-C5E6-46DD-BF01-7FEE3C24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24239C-8DF8-454F-82EF-D73C1446CF16}" type="slidenum">
              <a:rPr lang="en-AU" altLang="en-US" sz="1200" smtClean="0">
                <a:ea typeface="MS PGothic" panose="020B0600070205080204" pitchFamily="34" charset="-128"/>
              </a:rPr>
              <a:pPr/>
              <a:t>39</a:t>
            </a:fld>
            <a:endParaRPr lang="en-AU" altLang="en-US" sz="1200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B68D79-EF8D-4200-8579-85A13C6A1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9100" y="704850"/>
            <a:ext cx="6154738" cy="34623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C6EE777-A6F6-4867-ABEA-097D3F94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405313"/>
            <a:ext cx="5130800" cy="417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rIns="920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15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EB7B-B40B-57A4-163A-B5F8574DE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B3A4-0B58-F9EE-CD15-FC553970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9ABE-5775-2EB2-66BD-5F6965AC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D9BD-7D1A-3C8F-21D4-B21D9B2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AC0D-51EF-E21E-4B75-0953F79E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AB4-E616-0BA3-6892-DE806472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EBA6-4A24-367D-0545-4DA9C157E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A669-ABDC-81B1-44EC-780773F7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FBE5-F4FF-1DE5-7B4B-D99F2960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BE72-08A3-AE15-299F-591B6E57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A15AB-6518-C23C-9419-714BEAD95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DC6B-9510-B854-7195-A61C6BC3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0D22-3D20-B55C-343B-31BCDFDC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1192-E13F-792C-8ABD-D6C9123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CE32-037F-EFD4-6A69-B9C5083C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AC01-3C44-18CD-37A0-ABFDFB61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79F5-2A32-12F9-BC01-4C07FCB6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5428-717F-0B3C-FADF-783F2F6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D51F-8165-A538-5559-3DE14175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BA13-2A83-7DA3-4EB4-B557533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449-2C0E-C417-0582-72C2A1BE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2A74-F2D0-10F6-D485-5646F30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86B6-58AC-E329-4472-5D1FB0D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AA80-6F3E-A5B0-B002-2660349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CD14-DE3B-74A5-905E-86FD9F1A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E589-3B2F-98BB-9F94-0DB82D2E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1EF6-F1CE-96A6-5E3F-24504A785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B3B2-350D-03C3-C9D0-B19F84D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DA00-A73F-DC1C-C721-3CB6FF06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375C-5436-26E6-F067-0060EE5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02BB-04B9-79A1-7C98-CDBB08F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DF3D-4B36-8D74-6E5F-6CB4B68C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46D9-98D4-DCD9-781F-9158C4E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E25EB-21DF-4CF5-EB64-1680CC51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F813-68A1-A278-7512-15C796793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64744-2C41-9DF4-C7A4-251136EAC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3D7BC-3FA5-A2A5-73E4-AE719CE5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D8130-6D94-68D7-591E-AB3ECDCE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D65-540E-9923-0907-036FAF5F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830A-BAAD-C43A-516F-C24826F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3613E-9B07-5C82-5391-0005DF63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30F40-9041-0238-0CCE-457064AB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E8C7-CFD9-9DB8-8037-F4F954A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3B65E-DDF1-F998-E6CA-D5CE2709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7615F-B244-F24A-1FAB-79E0817C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4323E-2F56-A73E-70FB-1CB0C93D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98A0-5BA7-52DB-E0D2-BA27E432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A250-2B27-E2CA-0CC2-34ACF2C9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4D87D-6EB8-402E-0FBA-BCCFE51F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76491-4F4A-BA0A-E230-7917C99B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263A-5561-B8BC-ACEB-3636D01D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BF40-E459-BB37-22B9-26AAF0C7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929-FC2C-CD86-75AB-5C2C6DBF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73679-356F-06B1-A58E-A482CDB90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68152-70CA-0D0E-4FFC-AFB2250A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4C87-3F36-A47C-DE37-FCC7765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8B9D-EF52-8B45-E504-6A2B2D5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6E4D-E6BC-68B2-8730-1A527410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B8257-7B10-CF31-27E6-55CCF66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AC7B-E502-E7CD-8F81-E4D6952A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A1E0-E46C-30BB-57D8-A33BF0420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FF44-E969-3948-A713-B104851CE4D9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4D8-2DA7-5EB6-4892-1E2C6E2C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11D0-078B-35B4-561C-530DD50E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5F1-E0FE-CD4B-BF85-2E7A1566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E3A-25E1-370C-81AF-94E32447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Review Slides</a:t>
            </a:r>
          </a:p>
        </p:txBody>
      </p:sp>
    </p:spTree>
    <p:extLst>
      <p:ext uri="{BB962C8B-B14F-4D97-AF65-F5344CB8AC3E}">
        <p14:creationId xmlns:p14="http://schemas.microsoft.com/office/powerpoint/2010/main" val="223825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69481"/>
            <a:ext cx="10515600" cy="9547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Step1 find the smallest distance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4785" y="1829495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603793" y="2364191"/>
            <a:ext cx="392501" cy="3639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851D-6B59-4941-89FA-34CB315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92215C-695D-4733-B154-81991FFA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D6DA8-3241-E839-B9CA-F3A3B42364D0}"/>
              </a:ext>
            </a:extLst>
          </p:cNvPr>
          <p:cNvSpPr txBox="1"/>
          <p:nvPr/>
        </p:nvSpPr>
        <p:spPr>
          <a:xfrm>
            <a:off x="134663" y="969377"/>
            <a:ext cx="58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Find smallest distance (in this case, average linkage is used. Whatever linkage method is used is what goes in this matrix)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F0BA8C-6650-CDA1-E904-A8BFA987B6D0}"/>
              </a:ext>
            </a:extLst>
          </p:cNvPr>
          <p:cNvSpPr/>
          <p:nvPr/>
        </p:nvSpPr>
        <p:spPr>
          <a:xfrm>
            <a:off x="6419850" y="3444777"/>
            <a:ext cx="538969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69481"/>
            <a:ext cx="10515600" cy="9547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Step1 find the smallest distance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4785" y="1829495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603793" y="2364191"/>
            <a:ext cx="392501" cy="3639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9850" y="3444777"/>
            <a:ext cx="538969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2143" y="4428331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53075" y="4829969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692104" y="5359940"/>
            <a:ext cx="165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851D-6B59-4941-89FA-34CB315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92215C-695D-4733-B154-81991FFA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D6DA8-3241-E839-B9CA-F3A3B42364D0}"/>
              </a:ext>
            </a:extLst>
          </p:cNvPr>
          <p:cNvSpPr txBox="1"/>
          <p:nvPr/>
        </p:nvSpPr>
        <p:spPr>
          <a:xfrm>
            <a:off x="134663" y="969377"/>
            <a:ext cx="58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Find smallest distance (in this case, average linkage is used. Whatever linkage method is used is what goes in this matrix)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11567-D470-4A45-01EA-93C8846187F8}"/>
              </a:ext>
            </a:extLst>
          </p:cNvPr>
          <p:cNvSpPr txBox="1"/>
          <p:nvPr/>
        </p:nvSpPr>
        <p:spPr>
          <a:xfrm>
            <a:off x="3678259" y="6005275"/>
            <a:ext cx="58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Merge two clusters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26561-D32B-BC07-9DAC-2C7D91CEE905}"/>
              </a:ext>
            </a:extLst>
          </p:cNvPr>
          <p:cNvSpPr txBox="1"/>
          <p:nvPr/>
        </p:nvSpPr>
        <p:spPr>
          <a:xfrm>
            <a:off x="3766768" y="4458745"/>
            <a:ext cx="58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Take average, calculate distances to new cluster</a:t>
            </a:r>
          </a:p>
        </p:txBody>
      </p:sp>
    </p:spTree>
    <p:extLst>
      <p:ext uri="{BB962C8B-B14F-4D97-AF65-F5344CB8AC3E}">
        <p14:creationId xmlns:p14="http://schemas.microsoft.com/office/powerpoint/2010/main" val="22328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19" y="198604"/>
            <a:ext cx="10515600" cy="95471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53225" y="3244752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58819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7599044" y="3581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1" name="Straight Connector 20"/>
          <p:cNvCxnSpPr>
            <a:cxnSpLocks/>
            <a:endCxn id="18" idx="0"/>
          </p:cNvCxnSpPr>
          <p:nvPr/>
        </p:nvCxnSpPr>
        <p:spPr>
          <a:xfrm flipH="1">
            <a:off x="7117677" y="3384910"/>
            <a:ext cx="108004" cy="19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276535" y="3384910"/>
            <a:ext cx="311833" cy="3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318892">
            <a:off x="3540654" y="3670606"/>
            <a:ext cx="23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distance at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F2FF-8AB1-453B-AE39-BA6601C4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1BE83-E48F-4A5C-AECA-43FF4BA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713188-F484-DF9F-3CC6-449250C01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90665"/>
              </p:ext>
            </p:extLst>
          </p:nvPr>
        </p:nvGraphicFramePr>
        <p:xfrm>
          <a:off x="1102143" y="4428331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0784E6-1A7E-490A-EDFC-19B804E1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6475"/>
              </p:ext>
            </p:extLst>
          </p:nvPr>
        </p:nvGraphicFramePr>
        <p:xfrm>
          <a:off x="5553075" y="4829969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02E5D2-40CF-C90A-CB1D-3134F31D0733}"/>
              </a:ext>
            </a:extLst>
          </p:cNvPr>
          <p:cNvCxnSpPr>
            <a:cxnSpLocks/>
          </p:cNvCxnSpPr>
          <p:nvPr/>
        </p:nvCxnSpPr>
        <p:spPr>
          <a:xfrm>
            <a:off x="3692104" y="5359940"/>
            <a:ext cx="165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1935804" y="3360182"/>
            <a:ext cx="4396415" cy="17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05ADAE-3FB6-C3D0-C6B2-27F417743CC1}"/>
              </a:ext>
            </a:extLst>
          </p:cNvPr>
          <p:cNvSpPr txBox="1"/>
          <p:nvPr/>
        </p:nvSpPr>
        <p:spPr>
          <a:xfrm rot="20530814">
            <a:off x="5970229" y="2033997"/>
            <a:ext cx="12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FA106-BF4E-B39B-F17E-C407EBD8DB06}"/>
              </a:ext>
            </a:extLst>
          </p:cNvPr>
          <p:cNvSpPr txBox="1"/>
          <p:nvPr/>
        </p:nvSpPr>
        <p:spPr>
          <a:xfrm>
            <a:off x="8070460" y="3384910"/>
            <a:ext cx="365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Clusters that have distance (linkage criteria)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476FC-4A04-1B6C-0642-D71EF1197A84}"/>
              </a:ext>
            </a:extLst>
          </p:cNvPr>
          <p:cNvSpPr txBox="1"/>
          <p:nvPr/>
        </p:nvSpPr>
        <p:spPr>
          <a:xfrm>
            <a:off x="8070461" y="3036986"/>
            <a:ext cx="365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Clusters that have distance (linkage criteria)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A5B31-F67F-8A7C-7232-75D9BEC3A9B0}"/>
              </a:ext>
            </a:extLst>
          </p:cNvPr>
          <p:cNvSpPr txBox="1"/>
          <p:nvPr/>
        </p:nvSpPr>
        <p:spPr>
          <a:xfrm>
            <a:off x="7056145" y="2956203"/>
            <a:ext cx="52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97219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226117"/>
            <a:ext cx="10515600" cy="9302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Perform again (find smallest distance, merge two clusters)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30" y="830262"/>
            <a:ext cx="5639289" cy="3395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34200" y="3187803"/>
            <a:ext cx="990600" cy="1038225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5984"/>
              </p:ext>
            </p:extLst>
          </p:nvPr>
        </p:nvGraphicFramePr>
        <p:xfrm>
          <a:off x="1093468" y="1434307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37843" y="3110040"/>
            <a:ext cx="386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 distance is between D and 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281BB-A77D-44EB-A2A2-60ED3C99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A72C1-A5EB-4F7C-9E5B-E309BBC6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226117"/>
            <a:ext cx="10515600" cy="930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30" y="830262"/>
            <a:ext cx="5639289" cy="3395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34200" y="3187803"/>
            <a:ext cx="990600" cy="1038225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34374" y="1533525"/>
            <a:ext cx="3019426" cy="1265237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3963" y="3450307"/>
            <a:ext cx="386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Take average for distance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281BB-A77D-44EB-A2A2-60ED3C99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A72C1-A5EB-4F7C-9E5B-E309BBC6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B6495C-8FAA-60BD-CB28-14FB4168C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13021"/>
              </p:ext>
            </p:extLst>
          </p:nvPr>
        </p:nvGraphicFramePr>
        <p:xfrm>
          <a:off x="970536" y="4385609"/>
          <a:ext cx="2682240" cy="118046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789B3C-117D-279D-880F-01E1E09C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94485"/>
              </p:ext>
            </p:extLst>
          </p:nvPr>
        </p:nvGraphicFramePr>
        <p:xfrm>
          <a:off x="1093468" y="1434307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7FCB49-851E-E9F3-CBFC-D297742AC209}"/>
              </a:ext>
            </a:extLst>
          </p:cNvPr>
          <p:cNvCxnSpPr/>
          <p:nvPr/>
        </p:nvCxnSpPr>
        <p:spPr>
          <a:xfrm>
            <a:off x="2101174" y="2996119"/>
            <a:ext cx="77822" cy="239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4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9506"/>
              </p:ext>
            </p:extLst>
          </p:nvPr>
        </p:nvGraphicFramePr>
        <p:xfrm>
          <a:off x="1028700" y="3867944"/>
          <a:ext cx="2682240" cy="118046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cxnSpLocks/>
            <a:endCxn id="15" idx="0"/>
          </p:cNvCxnSpPr>
          <p:nvPr/>
        </p:nvCxnSpPr>
        <p:spPr>
          <a:xfrm flipH="1">
            <a:off x="7117677" y="3360182"/>
            <a:ext cx="171253" cy="23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325398" y="3332542"/>
            <a:ext cx="296505" cy="25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0" y="1962150"/>
            <a:ext cx="568642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01314">
            <a:off x="5227744" y="1640898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distance at 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018735" y="206580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8814" y="2969044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0387" y="2726260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9B50-1692-4D08-926D-FE7C79EF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ED9474-3CBC-4EDA-B64F-E5974062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8318DC0-E7B7-5BC1-B3A0-E9C5BAF2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85326"/>
              </p:ext>
            </p:extLst>
          </p:nvPr>
        </p:nvGraphicFramePr>
        <p:xfrm>
          <a:off x="390525" y="1161297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6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66390"/>
              </p:ext>
            </p:extLst>
          </p:nvPr>
        </p:nvGraphicFramePr>
        <p:xfrm>
          <a:off x="1795159" y="2071991"/>
          <a:ext cx="2682240" cy="117436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47800" y="279400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again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988A1-055D-431F-BCAD-510927B6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26012-4975-438D-9CB2-5F196FC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03018-61C4-1A2D-29DC-3F0DAC53E4DD}"/>
              </a:ext>
            </a:extLst>
          </p:cNvPr>
          <p:cNvSpPr txBox="1"/>
          <p:nvPr/>
        </p:nvSpPr>
        <p:spPr>
          <a:xfrm>
            <a:off x="2223963" y="3450307"/>
            <a:ext cx="386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Smallest distance</a:t>
            </a:r>
          </a:p>
        </p:txBody>
      </p:sp>
    </p:spTree>
    <p:extLst>
      <p:ext uri="{BB962C8B-B14F-4D97-AF65-F5344CB8AC3E}">
        <p14:creationId xmlns:p14="http://schemas.microsoft.com/office/powerpoint/2010/main" val="16729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47800" y="279400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again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4676" y="2155262"/>
          <a:ext cx="2682240" cy="1091088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17864"/>
              </p:ext>
            </p:extLst>
          </p:nvPr>
        </p:nvGraphicFramePr>
        <p:xfrm>
          <a:off x="5699760" y="2302820"/>
          <a:ext cx="2011680" cy="795972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988A1-055D-431F-BCAD-510927B6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26012-4975-438D-9CB2-5F196FC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8E1A7-7261-8DD2-A769-E86A9316E24B}"/>
              </a:ext>
            </a:extLst>
          </p:cNvPr>
          <p:cNvCxnSpPr/>
          <p:nvPr/>
        </p:nvCxnSpPr>
        <p:spPr>
          <a:xfrm>
            <a:off x="4717915" y="2772383"/>
            <a:ext cx="75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3AFAEB-C693-6AAB-5FAA-15E48FCFC6DF}"/>
              </a:ext>
            </a:extLst>
          </p:cNvPr>
          <p:cNvSpPr txBox="1"/>
          <p:nvPr/>
        </p:nvSpPr>
        <p:spPr>
          <a:xfrm>
            <a:off x="2223963" y="3450307"/>
            <a:ext cx="386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Merge into new cluster</a:t>
            </a:r>
          </a:p>
        </p:txBody>
      </p:sp>
    </p:spTree>
    <p:extLst>
      <p:ext uri="{BB962C8B-B14F-4D97-AF65-F5344CB8AC3E}">
        <p14:creationId xmlns:p14="http://schemas.microsoft.com/office/powerpoint/2010/main" val="148786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2527185"/>
            <a:ext cx="5289161" cy="182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433506">
            <a:off x="3497651" y="3314462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distance at 1.8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495425" y="325143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82769" y="224596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3702" y="2339482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sp>
        <p:nvSpPr>
          <p:cNvPr id="37" name="Oval 36"/>
          <p:cNvSpPr/>
          <p:nvPr/>
        </p:nvSpPr>
        <p:spPr>
          <a:xfrm>
            <a:off x="6619552" y="2535975"/>
            <a:ext cx="2326694" cy="159745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741C9-04CA-4675-953C-665AE72A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4181CA-3601-44F0-95E4-B29168E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221E04B-D2D3-D91E-4E31-12047707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83431"/>
              </p:ext>
            </p:extLst>
          </p:nvPr>
        </p:nvGraphicFramePr>
        <p:xfrm>
          <a:off x="630353" y="4429296"/>
          <a:ext cx="2682240" cy="1091088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9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62726" y="992297"/>
            <a:ext cx="12394" cy="258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1256645"/>
            <a:ext cx="5902324" cy="309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849177">
            <a:off x="2855517" y="2919597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distance at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295400" y="346475"/>
            <a:ext cx="10515600" cy="453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864" y="24333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361" y="1095851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6162"/>
              </p:ext>
            </p:extLst>
          </p:nvPr>
        </p:nvGraphicFramePr>
        <p:xfrm>
          <a:off x="1268129" y="4537739"/>
          <a:ext cx="2011680" cy="795972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69808" y="2288737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829675" y="1256645"/>
            <a:ext cx="739515" cy="160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70461" y="1256645"/>
            <a:ext cx="682168" cy="11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8829675" y="109585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ABCDE</a:t>
            </a:r>
          </a:p>
        </p:txBody>
      </p:sp>
      <p:sp>
        <p:nvSpPr>
          <p:cNvPr id="40" name="Oval 39"/>
          <p:cNvSpPr/>
          <p:nvPr/>
        </p:nvSpPr>
        <p:spPr>
          <a:xfrm>
            <a:off x="6575120" y="2200275"/>
            <a:ext cx="2321368" cy="233746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97954" y="1465183"/>
            <a:ext cx="4246246" cy="3649742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4ED86-E61F-496C-B008-1AF89829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847A1-05B6-4DFE-ABC3-F8DD98EA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35C5-5C2A-FDE1-098B-5C7F828A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6" name="Content Placeholder 5" descr="A black circle with red and green dots&#10;&#10;Description automatically generated with low confidence">
            <a:extLst>
              <a:ext uri="{FF2B5EF4-FFF2-40B4-BE49-F238E27FC236}">
                <a16:creationId xmlns:a16="http://schemas.microsoft.com/office/drawing/2014/main" id="{07AE1802-6685-7A55-C131-572FF288A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797"/>
            <a:ext cx="9290456" cy="33387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CD8B2-3391-A020-434A-30A9A23C6666}"/>
              </a:ext>
            </a:extLst>
          </p:cNvPr>
          <p:cNvSpPr txBox="1"/>
          <p:nvPr/>
        </p:nvSpPr>
        <p:spPr>
          <a:xfrm>
            <a:off x="155643" y="6381345"/>
            <a:ext cx="1184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Image Credit: https://</a:t>
            </a:r>
            <a:r>
              <a:rPr lang="en-US" sz="1400" dirty="0" err="1">
                <a:solidFill>
                  <a:srgbClr val="C00000"/>
                </a:solidFill>
              </a:rPr>
              <a:t>www.section.io</a:t>
            </a:r>
            <a:r>
              <a:rPr lang="en-US" sz="1400" dirty="0">
                <a:solidFill>
                  <a:srgbClr val="C00000"/>
                </a:solidFill>
              </a:rPr>
              <a:t>/engineering-education/entropy-information-gain-machine-learning/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50726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62726" y="992297"/>
            <a:ext cx="12394" cy="258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72150" y="1759305"/>
            <a:ext cx="5476875" cy="5645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4951" y="1446424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clusters at threshold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71600" y="395997"/>
            <a:ext cx="10515600" cy="453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864" y="24333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361" y="1095851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9808" y="2288737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829675" y="1256645"/>
            <a:ext cx="739515" cy="160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70461" y="1256645"/>
            <a:ext cx="682168" cy="11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8829675" y="109585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ABCDE</a:t>
            </a:r>
          </a:p>
        </p:txBody>
      </p:sp>
      <p:sp>
        <p:nvSpPr>
          <p:cNvPr id="40" name="Oval 39"/>
          <p:cNvSpPr/>
          <p:nvPr/>
        </p:nvSpPr>
        <p:spPr>
          <a:xfrm>
            <a:off x="6575120" y="2200275"/>
            <a:ext cx="2321368" cy="233746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361" y="297050"/>
            <a:ext cx="4314825" cy="4638675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533460" y="2749799"/>
            <a:ext cx="5476875" cy="5645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5739" y="2579504"/>
            <a:ext cx="409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clusters and one outlier at threshold 1.5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9225" y="5276850"/>
            <a:ext cx="654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threshold can be the mid point of the longest branch 4/2=2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1125-A604-41F1-8E87-C6584304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45429-F08D-4837-A120-1FCD79D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9E12E-5F2D-D1C2-8128-CD0D29F4B8ED}"/>
              </a:ext>
            </a:extLst>
          </p:cNvPr>
          <p:cNvSpPr txBox="1"/>
          <p:nvPr/>
        </p:nvSpPr>
        <p:spPr>
          <a:xfrm>
            <a:off x="1052951" y="3236381"/>
            <a:ext cx="386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Outlier = cluster with 1 element</a:t>
            </a:r>
          </a:p>
        </p:txBody>
      </p:sp>
    </p:spTree>
    <p:extLst>
      <p:ext uri="{BB962C8B-B14F-4D97-AF65-F5344CB8AC3E}">
        <p14:creationId xmlns:p14="http://schemas.microsoft.com/office/powerpoint/2010/main" val="8866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1"/>
            <a:ext cx="7793038" cy="784225"/>
          </a:xfrm>
        </p:spPr>
        <p:txBody>
          <a:bodyPr>
            <a:normAutofit/>
          </a:bodyPr>
          <a:lstStyle/>
          <a:p>
            <a:r>
              <a:rPr lang="en-US" altLang="en-US" dirty="0"/>
              <a:t>Linkage Methods of Clustering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962400" y="1087438"/>
            <a:ext cx="5691188" cy="5618162"/>
            <a:chOff x="1536" y="626"/>
            <a:chExt cx="3585" cy="3539"/>
          </a:xfrm>
        </p:grpSpPr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1639" y="3024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183" y="626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Single Linkage</a:t>
              </a:r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1536" y="640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828" y="770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24" y="1157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3984" y="655"/>
              <a:ext cx="1008" cy="881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4569" y="76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4173" y="1152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2631" y="1026"/>
              <a:ext cx="130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Minimum Distance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217" y="1682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Complete Linkage</a:t>
              </a:r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1552" y="1831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Oval 16"/>
            <p:cNvSpPr>
              <a:spLocks noChangeArrowheads="1"/>
            </p:cNvSpPr>
            <p:nvPr/>
          </p:nvSpPr>
          <p:spPr bwMode="auto">
            <a:xfrm>
              <a:off x="2258" y="2372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4018" y="1839"/>
              <a:ext cx="1073" cy="938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>
              <a:off x="4603" y="1980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4207" y="2367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1989" y="2062"/>
              <a:ext cx="2613" cy="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2665" y="2043"/>
              <a:ext cx="1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Maximum Distance</a:t>
              </a: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2247" y="2832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Average Linkage</a:t>
              </a:r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4048" y="3045"/>
              <a:ext cx="1073" cy="938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4633" y="3186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5"/>
            <p:cNvSpPr>
              <a:spLocks noChangeArrowheads="1"/>
            </p:cNvSpPr>
            <p:nvPr/>
          </p:nvSpPr>
          <p:spPr bwMode="auto">
            <a:xfrm>
              <a:off x="4237" y="3573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2428" y="3659"/>
              <a:ext cx="1838" cy="3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2695" y="3753"/>
              <a:ext cx="130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Average Distance</a:t>
              </a:r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V="1">
              <a:off x="2022" y="3264"/>
              <a:ext cx="2628" cy="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2028" y="3307"/>
              <a:ext cx="2238" cy="29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flipH="1">
              <a:off x="2394" y="3312"/>
              <a:ext cx="230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1608" y="1499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080" y="14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1614" y="26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4166" y="2736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704" y="38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4118" y="3936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2394" y="1248"/>
              <a:ext cx="177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Oval 38"/>
            <p:cNvSpPr>
              <a:spLocks noChangeArrowheads="1"/>
            </p:cNvSpPr>
            <p:nvPr/>
          </p:nvSpPr>
          <p:spPr bwMode="auto">
            <a:xfrm>
              <a:off x="1949" y="3178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>
              <a:off x="2345" y="356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40"/>
            <p:cNvSpPr>
              <a:spLocks noChangeArrowheads="1"/>
            </p:cNvSpPr>
            <p:nvPr/>
          </p:nvSpPr>
          <p:spPr bwMode="auto">
            <a:xfrm>
              <a:off x="1862" y="198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E0CA4-44BD-47A6-A9EC-CCADB4F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9D8F0A-E623-4442-9683-1A8B635F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46DC-3364-EBB4-C73F-C25B81606432}"/>
              </a:ext>
            </a:extLst>
          </p:cNvPr>
          <p:cNvSpPr txBox="1"/>
          <p:nvPr/>
        </p:nvSpPr>
        <p:spPr>
          <a:xfrm>
            <a:off x="350835" y="1423987"/>
            <a:ext cx="254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are different ways to fill in the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144268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8715375" cy="609600"/>
          </a:xfrm>
        </p:spPr>
        <p:txBody>
          <a:bodyPr/>
          <a:lstStyle/>
          <a:p>
            <a:r>
              <a:rPr lang="en-US" altLang="en-US" sz="3200"/>
              <a:t>Other Agglomerative Clustering Methods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48000" y="1066800"/>
            <a:ext cx="6783388" cy="5437188"/>
            <a:chOff x="1067" y="672"/>
            <a:chExt cx="4273" cy="3425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2160" y="672"/>
              <a:ext cx="202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0000"/>
                  </a:solidFill>
                  <a:latin typeface="Tahoma" panose="020B0604030504040204" pitchFamily="34" charset="0"/>
                </a:rPr>
                <a:t>Ward’s Procedure</a:t>
              </a:r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1067" y="960"/>
              <a:ext cx="1753" cy="1452"/>
            </a:xfrm>
            <a:custGeom>
              <a:avLst/>
              <a:gdLst>
                <a:gd name="T0" fmla="*/ 505 w 1753"/>
                <a:gd name="T1" fmla="*/ 43 h 1452"/>
                <a:gd name="T2" fmla="*/ 1039 w 1753"/>
                <a:gd name="T3" fmla="*/ 0 h 1452"/>
                <a:gd name="T4" fmla="*/ 1471 w 1753"/>
                <a:gd name="T5" fmla="*/ 85 h 1452"/>
                <a:gd name="T6" fmla="*/ 1737 w 1753"/>
                <a:gd name="T7" fmla="*/ 437 h 1452"/>
                <a:gd name="T8" fmla="*/ 1752 w 1753"/>
                <a:gd name="T9" fmla="*/ 564 h 1452"/>
                <a:gd name="T10" fmla="*/ 1634 w 1753"/>
                <a:gd name="T11" fmla="*/ 1042 h 1452"/>
                <a:gd name="T12" fmla="*/ 1440 w 1753"/>
                <a:gd name="T13" fmla="*/ 1324 h 1452"/>
                <a:gd name="T14" fmla="*/ 981 w 1753"/>
                <a:gd name="T15" fmla="*/ 1451 h 1452"/>
                <a:gd name="T16" fmla="*/ 564 w 1753"/>
                <a:gd name="T17" fmla="*/ 1437 h 1452"/>
                <a:gd name="T18" fmla="*/ 386 w 1753"/>
                <a:gd name="T19" fmla="*/ 1324 h 1452"/>
                <a:gd name="T20" fmla="*/ 147 w 1753"/>
                <a:gd name="T21" fmla="*/ 901 h 1452"/>
                <a:gd name="T22" fmla="*/ 0 w 1753"/>
                <a:gd name="T23" fmla="*/ 760 h 1452"/>
                <a:gd name="T24" fmla="*/ 74 w 1753"/>
                <a:gd name="T25" fmla="*/ 592 h 1452"/>
                <a:gd name="T26" fmla="*/ 132 w 1753"/>
                <a:gd name="T27" fmla="*/ 564 h 1452"/>
                <a:gd name="T28" fmla="*/ 222 w 1753"/>
                <a:gd name="T29" fmla="*/ 409 h 1452"/>
                <a:gd name="T30" fmla="*/ 296 w 1753"/>
                <a:gd name="T31" fmla="*/ 240 h 1452"/>
                <a:gd name="T32" fmla="*/ 505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462" y="1251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2459" y="177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3587" y="960"/>
              <a:ext cx="1753" cy="1452"/>
            </a:xfrm>
            <a:custGeom>
              <a:avLst/>
              <a:gdLst>
                <a:gd name="T0" fmla="*/ 1247 w 1753"/>
                <a:gd name="T1" fmla="*/ 43 h 1452"/>
                <a:gd name="T2" fmla="*/ 713 w 1753"/>
                <a:gd name="T3" fmla="*/ 0 h 1452"/>
                <a:gd name="T4" fmla="*/ 281 w 1753"/>
                <a:gd name="T5" fmla="*/ 85 h 1452"/>
                <a:gd name="T6" fmla="*/ 15 w 1753"/>
                <a:gd name="T7" fmla="*/ 437 h 1452"/>
                <a:gd name="T8" fmla="*/ 0 w 1753"/>
                <a:gd name="T9" fmla="*/ 564 h 1452"/>
                <a:gd name="T10" fmla="*/ 118 w 1753"/>
                <a:gd name="T11" fmla="*/ 1042 h 1452"/>
                <a:gd name="T12" fmla="*/ 312 w 1753"/>
                <a:gd name="T13" fmla="*/ 1324 h 1452"/>
                <a:gd name="T14" fmla="*/ 771 w 1753"/>
                <a:gd name="T15" fmla="*/ 1451 h 1452"/>
                <a:gd name="T16" fmla="*/ 1188 w 1753"/>
                <a:gd name="T17" fmla="*/ 1437 h 1452"/>
                <a:gd name="T18" fmla="*/ 1366 w 1753"/>
                <a:gd name="T19" fmla="*/ 1324 h 1452"/>
                <a:gd name="T20" fmla="*/ 1605 w 1753"/>
                <a:gd name="T21" fmla="*/ 901 h 1452"/>
                <a:gd name="T22" fmla="*/ 1752 w 1753"/>
                <a:gd name="T23" fmla="*/ 760 h 1452"/>
                <a:gd name="T24" fmla="*/ 1678 w 1753"/>
                <a:gd name="T25" fmla="*/ 592 h 1452"/>
                <a:gd name="T26" fmla="*/ 1620 w 1753"/>
                <a:gd name="T27" fmla="*/ 564 h 1452"/>
                <a:gd name="T28" fmla="*/ 1530 w 1753"/>
                <a:gd name="T29" fmla="*/ 409 h 1452"/>
                <a:gd name="T30" fmla="*/ 1456 w 1753"/>
                <a:gd name="T31" fmla="*/ 240 h 1452"/>
                <a:gd name="T32" fmla="*/ 1247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240" y="117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150" y="215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560" y="205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8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1918" y="159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1595" y="1344"/>
              <a:ext cx="336" cy="28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2027" y="1296"/>
              <a:ext cx="240" cy="28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027" y="1680"/>
              <a:ext cx="480" cy="14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027" y="1728"/>
              <a:ext cx="144" cy="4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1691" y="1728"/>
              <a:ext cx="240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>
              <a:off x="1403" y="1680"/>
              <a:ext cx="528" cy="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 rot="17640000">
              <a:off x="3823" y="185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 rot="17640000">
              <a:off x="4766" y="1102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 rot="17640000">
              <a:off x="4070" y="111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 rot="17640000">
              <a:off x="4928" y="1597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Oval 24"/>
            <p:cNvSpPr>
              <a:spLocks noChangeArrowheads="1"/>
            </p:cNvSpPr>
            <p:nvPr/>
          </p:nvSpPr>
          <p:spPr bwMode="auto">
            <a:xfrm rot="17640000">
              <a:off x="4599" y="209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 rot="17640000">
              <a:off x="4145" y="2194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Oval 26"/>
            <p:cNvSpPr>
              <a:spLocks noChangeArrowheads="1"/>
            </p:cNvSpPr>
            <p:nvPr/>
          </p:nvSpPr>
          <p:spPr bwMode="auto">
            <a:xfrm rot="17640000">
              <a:off x="4325" y="158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flipV="1">
              <a:off x="3947" y="1680"/>
              <a:ext cx="384" cy="19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4187" y="1248"/>
              <a:ext cx="144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V="1">
              <a:off x="4427" y="1248"/>
              <a:ext cx="336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4475" y="1632"/>
              <a:ext cx="480" cy="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4427" y="1728"/>
              <a:ext cx="192" cy="38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4235" y="1728"/>
              <a:ext cx="144" cy="48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304" y="2352"/>
              <a:ext cx="18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Centroid Method</a:t>
              </a:r>
            </a:p>
          </p:txBody>
        </p:sp>
        <p:sp>
          <p:nvSpPr>
            <p:cNvPr id="21538" name="Freeform 34"/>
            <p:cNvSpPr>
              <a:spLocks/>
            </p:cNvSpPr>
            <p:nvPr/>
          </p:nvSpPr>
          <p:spPr bwMode="auto">
            <a:xfrm>
              <a:off x="1091" y="2645"/>
              <a:ext cx="1753" cy="1452"/>
            </a:xfrm>
            <a:custGeom>
              <a:avLst/>
              <a:gdLst>
                <a:gd name="T0" fmla="*/ 505 w 1753"/>
                <a:gd name="T1" fmla="*/ 43 h 1452"/>
                <a:gd name="T2" fmla="*/ 1039 w 1753"/>
                <a:gd name="T3" fmla="*/ 0 h 1452"/>
                <a:gd name="T4" fmla="*/ 1471 w 1753"/>
                <a:gd name="T5" fmla="*/ 85 h 1452"/>
                <a:gd name="T6" fmla="*/ 1737 w 1753"/>
                <a:gd name="T7" fmla="*/ 437 h 1452"/>
                <a:gd name="T8" fmla="*/ 1752 w 1753"/>
                <a:gd name="T9" fmla="*/ 564 h 1452"/>
                <a:gd name="T10" fmla="*/ 1634 w 1753"/>
                <a:gd name="T11" fmla="*/ 1042 h 1452"/>
                <a:gd name="T12" fmla="*/ 1440 w 1753"/>
                <a:gd name="T13" fmla="*/ 1324 h 1452"/>
                <a:gd name="T14" fmla="*/ 981 w 1753"/>
                <a:gd name="T15" fmla="*/ 1451 h 1452"/>
                <a:gd name="T16" fmla="*/ 564 w 1753"/>
                <a:gd name="T17" fmla="*/ 1437 h 1452"/>
                <a:gd name="T18" fmla="*/ 386 w 1753"/>
                <a:gd name="T19" fmla="*/ 1324 h 1452"/>
                <a:gd name="T20" fmla="*/ 147 w 1753"/>
                <a:gd name="T21" fmla="*/ 901 h 1452"/>
                <a:gd name="T22" fmla="*/ 0 w 1753"/>
                <a:gd name="T23" fmla="*/ 760 h 1452"/>
                <a:gd name="T24" fmla="*/ 74 w 1753"/>
                <a:gd name="T25" fmla="*/ 592 h 1452"/>
                <a:gd name="T26" fmla="*/ 132 w 1753"/>
                <a:gd name="T27" fmla="*/ 564 h 1452"/>
                <a:gd name="T28" fmla="*/ 222 w 1753"/>
                <a:gd name="T29" fmla="*/ 409 h 1452"/>
                <a:gd name="T30" fmla="*/ 296 w 1753"/>
                <a:gd name="T31" fmla="*/ 240 h 1452"/>
                <a:gd name="T32" fmla="*/ 505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Oval 35"/>
            <p:cNvSpPr>
              <a:spLocks noChangeArrowheads="1"/>
            </p:cNvSpPr>
            <p:nvPr/>
          </p:nvSpPr>
          <p:spPr bwMode="auto">
            <a:xfrm>
              <a:off x="1462" y="2931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36"/>
            <p:cNvSpPr>
              <a:spLocks noChangeArrowheads="1"/>
            </p:cNvSpPr>
            <p:nvPr/>
          </p:nvSpPr>
          <p:spPr bwMode="auto">
            <a:xfrm>
              <a:off x="2536" y="348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3587" y="2640"/>
              <a:ext cx="1753" cy="1452"/>
            </a:xfrm>
            <a:custGeom>
              <a:avLst/>
              <a:gdLst>
                <a:gd name="T0" fmla="*/ 1247 w 1753"/>
                <a:gd name="T1" fmla="*/ 43 h 1452"/>
                <a:gd name="T2" fmla="*/ 713 w 1753"/>
                <a:gd name="T3" fmla="*/ 0 h 1452"/>
                <a:gd name="T4" fmla="*/ 281 w 1753"/>
                <a:gd name="T5" fmla="*/ 85 h 1452"/>
                <a:gd name="T6" fmla="*/ 15 w 1753"/>
                <a:gd name="T7" fmla="*/ 437 h 1452"/>
                <a:gd name="T8" fmla="*/ 0 w 1753"/>
                <a:gd name="T9" fmla="*/ 564 h 1452"/>
                <a:gd name="T10" fmla="*/ 118 w 1753"/>
                <a:gd name="T11" fmla="*/ 1042 h 1452"/>
                <a:gd name="T12" fmla="*/ 312 w 1753"/>
                <a:gd name="T13" fmla="*/ 1324 h 1452"/>
                <a:gd name="T14" fmla="*/ 771 w 1753"/>
                <a:gd name="T15" fmla="*/ 1451 h 1452"/>
                <a:gd name="T16" fmla="*/ 1188 w 1753"/>
                <a:gd name="T17" fmla="*/ 1437 h 1452"/>
                <a:gd name="T18" fmla="*/ 1366 w 1753"/>
                <a:gd name="T19" fmla="*/ 1324 h 1452"/>
                <a:gd name="T20" fmla="*/ 1605 w 1753"/>
                <a:gd name="T21" fmla="*/ 901 h 1452"/>
                <a:gd name="T22" fmla="*/ 1752 w 1753"/>
                <a:gd name="T23" fmla="*/ 760 h 1452"/>
                <a:gd name="T24" fmla="*/ 1678 w 1753"/>
                <a:gd name="T25" fmla="*/ 592 h 1452"/>
                <a:gd name="T26" fmla="*/ 1620 w 1753"/>
                <a:gd name="T27" fmla="*/ 564 h 1452"/>
                <a:gd name="T28" fmla="*/ 1530 w 1753"/>
                <a:gd name="T29" fmla="*/ 409 h 1452"/>
                <a:gd name="T30" fmla="*/ 1456 w 1753"/>
                <a:gd name="T31" fmla="*/ 240 h 1452"/>
                <a:gd name="T32" fmla="*/ 1247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Oval 38"/>
            <p:cNvSpPr>
              <a:spLocks noChangeArrowheads="1"/>
            </p:cNvSpPr>
            <p:nvPr/>
          </p:nvSpPr>
          <p:spPr bwMode="auto">
            <a:xfrm>
              <a:off x="2240" y="285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2150" y="383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Oval 40"/>
            <p:cNvSpPr>
              <a:spLocks noChangeArrowheads="1"/>
            </p:cNvSpPr>
            <p:nvPr/>
          </p:nvSpPr>
          <p:spPr bwMode="auto">
            <a:xfrm>
              <a:off x="1560" y="373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Oval 41"/>
            <p:cNvSpPr>
              <a:spLocks noChangeArrowheads="1"/>
            </p:cNvSpPr>
            <p:nvPr/>
          </p:nvSpPr>
          <p:spPr bwMode="auto">
            <a:xfrm>
              <a:off x="1286" y="336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Oval 42"/>
            <p:cNvSpPr>
              <a:spLocks noChangeArrowheads="1"/>
            </p:cNvSpPr>
            <p:nvPr/>
          </p:nvSpPr>
          <p:spPr bwMode="auto">
            <a:xfrm>
              <a:off x="1918" y="3270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Oval 43"/>
            <p:cNvSpPr>
              <a:spLocks noChangeArrowheads="1"/>
            </p:cNvSpPr>
            <p:nvPr/>
          </p:nvSpPr>
          <p:spPr bwMode="auto">
            <a:xfrm rot="17640000">
              <a:off x="3823" y="353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 rot="17640000">
              <a:off x="4730" y="280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Oval 45"/>
            <p:cNvSpPr>
              <a:spLocks noChangeArrowheads="1"/>
            </p:cNvSpPr>
            <p:nvPr/>
          </p:nvSpPr>
          <p:spPr bwMode="auto">
            <a:xfrm rot="17640000">
              <a:off x="4070" y="279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Oval 46"/>
            <p:cNvSpPr>
              <a:spLocks noChangeArrowheads="1"/>
            </p:cNvSpPr>
            <p:nvPr/>
          </p:nvSpPr>
          <p:spPr bwMode="auto">
            <a:xfrm rot="17640000">
              <a:off x="4928" y="3277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 rot="17640000">
              <a:off x="4599" y="377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auto">
            <a:xfrm rot="17640000">
              <a:off x="4145" y="3874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 rot="17640000">
              <a:off x="4325" y="326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 flipV="1">
              <a:off x="2027" y="3324"/>
              <a:ext cx="23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755CF-FF19-438C-99E1-44F6CBE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5A7C-A7ED-4083-B97C-B81B09F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7FE2E-D58E-EF55-E73D-257D8474A9D2}"/>
              </a:ext>
            </a:extLst>
          </p:cNvPr>
          <p:cNvSpPr txBox="1"/>
          <p:nvPr/>
        </p:nvSpPr>
        <p:spPr>
          <a:xfrm>
            <a:off x="350835" y="1423987"/>
            <a:ext cx="254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are different ways to fill in the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40982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0610D1E-4279-46F1-9860-E12A5B5A7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907" y="181"/>
            <a:ext cx="9341249" cy="1143180"/>
          </a:xfrm>
        </p:spPr>
        <p:txBody>
          <a:bodyPr/>
          <a:lstStyle/>
          <a:p>
            <a:pPr eaLnBrk="1" hangingPunct="1"/>
            <a:r>
              <a:rPr lang="en-US" altLang="en-US" b="0" dirty="0"/>
              <a:t> K-means Algorithm</a:t>
            </a:r>
            <a:r>
              <a:rPr lang="en-US" altLang="en-US" dirty="0"/>
              <a:t>	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3BD17AB-C2F4-412C-BA35-6A67160B4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3017" y="1285898"/>
            <a:ext cx="9122403" cy="5183184"/>
          </a:xfrm>
        </p:spPr>
        <p:txBody>
          <a:bodyPr/>
          <a:lstStyle/>
          <a:p>
            <a:pPr marL="1891771" lvl="4" indent="0">
              <a:lnSpc>
                <a:spcPct val="120000"/>
              </a:lnSpc>
              <a:buNone/>
            </a:pPr>
            <a:endParaRPr lang="en-US" altLang="en-US" sz="1632" dirty="0"/>
          </a:p>
          <a:p>
            <a:pPr marL="888298" lvl="1" indent="-414635">
              <a:lnSpc>
                <a:spcPct val="110000"/>
              </a:lnSpc>
            </a:pPr>
            <a:endParaRPr lang="en-US" altLang="en-US" sz="2539" dirty="0"/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C3C4C00C-4123-4988-820E-50CDDC204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125" y="1835136"/>
            <a:ext cx="8776858" cy="303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0976" indent="-310976" defTabSz="945886">
              <a:lnSpc>
                <a:spcPct val="150000"/>
              </a:lnSpc>
              <a:defRPr/>
            </a:pPr>
            <a:r>
              <a:rPr lang="en-GB" sz="2400" dirty="0">
                <a:latin typeface="Tahoma" pitchFamily="34" charset="0"/>
              </a:rPr>
              <a:t>Initialisation: set centroid points (randomly)</a:t>
            </a:r>
          </a:p>
          <a:p>
            <a:pPr marL="310976" indent="-310976" defTabSz="945886">
              <a:lnSpc>
                <a:spcPct val="150000"/>
              </a:lnSpc>
              <a:defRPr/>
            </a:pPr>
            <a:r>
              <a:rPr lang="en-GB" sz="2400" dirty="0">
                <a:latin typeface="Tahoma" pitchFamily="34" charset="0"/>
              </a:rPr>
              <a:t>While(avg. intra-cluster distance is large OR </a:t>
            </a:r>
            <a:r>
              <a:rPr lang="en-GB" sz="2400" dirty="0" err="1">
                <a:latin typeface="Tahoma" pitchFamily="34" charset="0"/>
              </a:rPr>
              <a:t>num_iterations</a:t>
            </a:r>
            <a:r>
              <a:rPr lang="en-GB" sz="2400" dirty="0">
                <a:latin typeface="Tahoma" pitchFamily="34" charset="0"/>
              </a:rPr>
              <a:t> is reached):</a:t>
            </a:r>
          </a:p>
          <a:p>
            <a:pPr marL="914400" lvl="1" indent="-457200" defTabSz="945886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ahoma" pitchFamily="34" charset="0"/>
              </a:rPr>
              <a:t>Assign each object to the cluster of the nearest centroid</a:t>
            </a:r>
          </a:p>
          <a:p>
            <a:pPr marL="914400" lvl="1" indent="-457200" defTabSz="945886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ahoma" pitchFamily="34" charset="0"/>
              </a:rPr>
              <a:t>Compute new centroid for each cluster (the centroid is the centre, i.e., </a:t>
            </a:r>
            <a:r>
              <a:rPr lang="en-GB" sz="2400" i="1" dirty="0">
                <a:solidFill>
                  <a:srgbClr val="FF0000"/>
                </a:solidFill>
                <a:latin typeface="Tahoma" pitchFamily="34" charset="0"/>
              </a:rPr>
              <a:t>mean point</a:t>
            </a:r>
            <a:r>
              <a:rPr lang="en-GB" sz="2400" dirty="0">
                <a:latin typeface="Tahoma" pitchFamily="34" charset="0"/>
              </a:rPr>
              <a:t>, of the cluster)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27B9C-081B-4FF8-BCC7-4C953383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7D47-DF6E-D2A2-361C-B93B8CB2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B7184E72-778F-2FB0-8C5D-DBFB270E1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281" y="297870"/>
            <a:ext cx="6362136" cy="6195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0C315-1D0A-D16C-88F0-AC9E2C78ACE2}"/>
              </a:ext>
            </a:extLst>
          </p:cNvPr>
          <p:cNvSpPr txBox="1"/>
          <p:nvPr/>
        </p:nvSpPr>
        <p:spPr>
          <a:xfrm>
            <a:off x="171855" y="6495724"/>
            <a:ext cx="1184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Image Credit: https://</a:t>
            </a:r>
            <a:r>
              <a:rPr lang="en-US" sz="1400" dirty="0" err="1">
                <a:solidFill>
                  <a:srgbClr val="C00000"/>
                </a:solidFill>
              </a:rPr>
              <a:t>github.com</a:t>
            </a:r>
            <a:r>
              <a:rPr lang="en-US" sz="1400" dirty="0">
                <a:solidFill>
                  <a:srgbClr val="C00000"/>
                </a:solidFill>
              </a:rPr>
              <a:t>/</a:t>
            </a:r>
            <a:r>
              <a:rPr lang="en-US" sz="1400" dirty="0" err="1">
                <a:solidFill>
                  <a:srgbClr val="C00000"/>
                </a:solidFill>
              </a:rPr>
              <a:t>ChadWeatherly</a:t>
            </a:r>
            <a:r>
              <a:rPr lang="en-US" sz="1400" dirty="0">
                <a:solidFill>
                  <a:srgbClr val="C00000"/>
                </a:solidFill>
              </a:rPr>
              <a:t>/UHD_DATA_4319/blob/master/K-Means%20Clustering/K-Means%20Clustering.ipynb</a:t>
            </a:r>
          </a:p>
        </p:txBody>
      </p:sp>
    </p:spTree>
    <p:extLst>
      <p:ext uri="{BB962C8B-B14F-4D97-AF65-F5344CB8AC3E}">
        <p14:creationId xmlns:p14="http://schemas.microsoft.com/office/powerpoint/2010/main" val="105527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E4847-195C-417C-8927-C128F4CF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8BE94-F5F3-4E39-90B4-80EF0E25973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E6CAFD4B-A093-4D7F-ADB8-36B8AC8C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1" y="381000"/>
            <a:ext cx="45196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What is Cluster Analysis?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5331E-30AA-48A2-AC6A-9C39F3AD8101}"/>
              </a:ext>
            </a:extLst>
          </p:cNvPr>
          <p:cNvSpPr txBox="1">
            <a:spLocks noChangeArrowheads="1"/>
          </p:cNvSpPr>
          <p:nvPr/>
        </p:nvSpPr>
        <p:spPr>
          <a:xfrm>
            <a:off x="1552575" y="1219200"/>
            <a:ext cx="8534400" cy="51816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2800" kern="0" dirty="0"/>
              <a:t>Cluster: a collection of data objects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kern="0" dirty="0"/>
              <a:t>Similar to one another within the same cluster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kern="0" dirty="0"/>
              <a:t>Dissimilar to the objects in other clusters</a:t>
            </a:r>
          </a:p>
          <a:p>
            <a:pPr>
              <a:lnSpc>
                <a:spcPct val="110000"/>
              </a:lnSpc>
              <a:defRPr/>
            </a:pPr>
            <a:r>
              <a:rPr lang="en-US" sz="2800" kern="0" dirty="0"/>
              <a:t>Cluster analysis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kern="0" dirty="0"/>
              <a:t>Finding similarities between data according to the characteristics found in the data and grouping similar data objects into clusters</a:t>
            </a:r>
          </a:p>
          <a:p>
            <a:pPr>
              <a:lnSpc>
                <a:spcPct val="110000"/>
              </a:lnSpc>
              <a:defRPr/>
            </a:pPr>
            <a:r>
              <a:rPr lang="en-US" sz="2800" kern="0" dirty="0">
                <a:solidFill>
                  <a:srgbClr val="FF0000"/>
                </a:solidFill>
              </a:rPr>
              <a:t>Unsupervised learning</a:t>
            </a:r>
            <a:r>
              <a:rPr lang="en-US" sz="2800" kern="0" dirty="0"/>
              <a:t>: no predefined classes</a:t>
            </a:r>
          </a:p>
          <a:p>
            <a:pPr>
              <a:lnSpc>
                <a:spcPct val="110000"/>
              </a:lnSpc>
              <a:defRPr/>
            </a:pPr>
            <a:r>
              <a:rPr lang="en-US" sz="2800" kern="0" dirty="0"/>
              <a:t>Typical applications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kern="0" dirty="0"/>
              <a:t>As a </a:t>
            </a:r>
            <a:r>
              <a:rPr lang="en-US" sz="2400" kern="0" dirty="0">
                <a:solidFill>
                  <a:srgbClr val="FF0000"/>
                </a:solidFill>
              </a:rPr>
              <a:t>stand-alone tool</a:t>
            </a:r>
            <a:r>
              <a:rPr lang="en-US" sz="2400" kern="0" dirty="0"/>
              <a:t> to get insight into data distribution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kern="0" dirty="0"/>
              <a:t>As a </a:t>
            </a:r>
            <a:r>
              <a:rPr lang="en-US" sz="2400" kern="0" dirty="0">
                <a:solidFill>
                  <a:schemeClr val="hlink"/>
                </a:solidFill>
              </a:rPr>
              <a:t>preprocessing step</a:t>
            </a:r>
            <a:r>
              <a:rPr lang="en-US" sz="2400" kern="0" dirty="0"/>
              <a:t> for other algorithms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0A152C-E2A5-4D47-8AAD-772D2DF29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848600" cy="8382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dirty="0"/>
              <a:t>Measure the Quality of Clustering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AF38687-E0DB-4B40-AB2F-6E905FB57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560" y="1143000"/>
            <a:ext cx="921004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Dissimilarity/Similarity metric: Similarity is expressed in terms of </a:t>
            </a:r>
            <a:r>
              <a:rPr lang="en-US" altLang="en-US" b="1" dirty="0">
                <a:solidFill>
                  <a:srgbClr val="FF0000"/>
                </a:solidFill>
              </a:rPr>
              <a:t>a distance function, which is typically metric:</a:t>
            </a:r>
            <a:r>
              <a:rPr lang="en-US" altLang="en-US" dirty="0"/>
              <a:t>		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i="1" dirty="0"/>
              <a:t>, j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There is a separate “quality” function that measures the “goodness” of a cluster.</a:t>
            </a:r>
          </a:p>
          <a:p>
            <a:r>
              <a:rPr lang="en-US" altLang="en-US" dirty="0"/>
              <a:t>The definitions of distance functions are usually very different for </a:t>
            </a:r>
            <a:r>
              <a:rPr lang="en-US" altLang="en-US" b="1" dirty="0">
                <a:solidFill>
                  <a:srgbClr val="FF0000"/>
                </a:solidFill>
              </a:rPr>
              <a:t>interval-scaled, </a:t>
            </a:r>
            <a:r>
              <a:rPr lang="en-US" altLang="en-US" b="1" dirty="0" err="1">
                <a:solidFill>
                  <a:srgbClr val="FF0000"/>
                </a:solidFill>
              </a:rPr>
              <a:t>boolean</a:t>
            </a:r>
            <a:r>
              <a:rPr lang="en-US" altLang="en-US" b="1" dirty="0">
                <a:solidFill>
                  <a:srgbClr val="FF0000"/>
                </a:solidFill>
              </a:rPr>
              <a:t>, categorical, ordinal and ratio variables.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 the answer is typically highly subjective.</a:t>
            </a:r>
          </a:p>
        </p:txBody>
      </p:sp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9CCBAD84-F7AF-48DE-905D-EB526BA2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99280"/>
            <a:ext cx="7620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Intra-cluster and Inter-cluster distances</a:t>
            </a:r>
          </a:p>
        </p:txBody>
      </p:sp>
      <p:sp>
        <p:nvSpPr>
          <p:cNvPr id="16387" name="Segnaposto numero diapositiva 3">
            <a:extLst>
              <a:ext uri="{FF2B5EF4-FFF2-40B4-BE49-F238E27FC236}">
                <a16:creationId xmlns:a16="http://schemas.microsoft.com/office/drawing/2014/main" id="{06AD56CA-E29E-41C5-88E2-9270BEACF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5C8F284-D517-4182-922A-950A23614A8E}" type="slidenum">
              <a:rPr lang="en-US" altLang="en-US" sz="1000"/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/>
          </a:p>
        </p:txBody>
      </p:sp>
      <p:grpSp>
        <p:nvGrpSpPr>
          <p:cNvPr id="16388" name="Group 6">
            <a:extLst>
              <a:ext uri="{FF2B5EF4-FFF2-40B4-BE49-F238E27FC236}">
                <a16:creationId xmlns:a16="http://schemas.microsoft.com/office/drawing/2014/main" id="{85612AF5-3AF1-4F24-AB4A-39727F1EDB9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10720"/>
            <a:ext cx="3048000" cy="2678112"/>
            <a:chOff x="2160" y="2544"/>
            <a:chExt cx="1920" cy="1687"/>
          </a:xfrm>
        </p:grpSpPr>
        <p:sp>
          <p:nvSpPr>
            <p:cNvPr id="16401" name="Line 7">
              <a:extLst>
                <a:ext uri="{FF2B5EF4-FFF2-40B4-BE49-F238E27FC236}">
                  <a16:creationId xmlns:a16="http://schemas.microsoft.com/office/drawing/2014/main" id="{263FE999-6FA5-4FE1-9F53-372D0C94D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8">
              <a:extLst>
                <a:ext uri="{FF2B5EF4-FFF2-40B4-BE49-F238E27FC236}">
                  <a16:creationId xmlns:a16="http://schemas.microsoft.com/office/drawing/2014/main" id="{BD437CEB-EABF-46D9-9692-6224532A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Freeform 9">
              <a:extLst>
                <a:ext uri="{FF2B5EF4-FFF2-40B4-BE49-F238E27FC236}">
                  <a16:creationId xmlns:a16="http://schemas.microsoft.com/office/drawing/2014/main" id="{1378673C-68D4-4FA0-A7C6-FCACED92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utoShape 10">
              <a:extLst>
                <a:ext uri="{FF2B5EF4-FFF2-40B4-BE49-F238E27FC236}">
                  <a16:creationId xmlns:a16="http://schemas.microsoft.com/office/drawing/2014/main" id="{0930D8CF-BFDC-4746-9490-6F2F1DE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5" name="AutoShape 11">
              <a:extLst>
                <a:ext uri="{FF2B5EF4-FFF2-40B4-BE49-F238E27FC236}">
                  <a16:creationId xmlns:a16="http://schemas.microsoft.com/office/drawing/2014/main" id="{A3FBF603-8046-479E-8382-5FE26CCA7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6" name="AutoShape 12">
              <a:extLst>
                <a:ext uri="{FF2B5EF4-FFF2-40B4-BE49-F238E27FC236}">
                  <a16:creationId xmlns:a16="http://schemas.microsoft.com/office/drawing/2014/main" id="{CF67DB8C-5B1C-4020-BBF2-B61214B2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7" name="AutoShape 13">
              <a:extLst>
                <a:ext uri="{FF2B5EF4-FFF2-40B4-BE49-F238E27FC236}">
                  <a16:creationId xmlns:a16="http://schemas.microsoft.com/office/drawing/2014/main" id="{125C79CA-0337-472E-A47D-FA9C6915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8" name="AutoShape 14">
              <a:extLst>
                <a:ext uri="{FF2B5EF4-FFF2-40B4-BE49-F238E27FC236}">
                  <a16:creationId xmlns:a16="http://schemas.microsoft.com/office/drawing/2014/main" id="{6BAFB53A-CFCF-4CD3-944A-39AD4AC9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9" name="AutoShape 15">
              <a:extLst>
                <a:ext uri="{FF2B5EF4-FFF2-40B4-BE49-F238E27FC236}">
                  <a16:creationId xmlns:a16="http://schemas.microsoft.com/office/drawing/2014/main" id="{71669D35-218F-4DFA-BB21-230C4B02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0" name="AutoShape 16">
              <a:extLst>
                <a:ext uri="{FF2B5EF4-FFF2-40B4-BE49-F238E27FC236}">
                  <a16:creationId xmlns:a16="http://schemas.microsoft.com/office/drawing/2014/main" id="{5638B011-CAF0-4E09-92D7-7AAC92CBA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1" name="AutoShape 17">
              <a:extLst>
                <a:ext uri="{FF2B5EF4-FFF2-40B4-BE49-F238E27FC236}">
                  <a16:creationId xmlns:a16="http://schemas.microsoft.com/office/drawing/2014/main" id="{56C5D258-5E0F-4591-BDBC-8A8C4E38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2" name="AutoShape 18">
              <a:extLst>
                <a:ext uri="{FF2B5EF4-FFF2-40B4-BE49-F238E27FC236}">
                  <a16:creationId xmlns:a16="http://schemas.microsoft.com/office/drawing/2014/main" id="{0CA6884D-1D18-4F00-96A3-B5E01BE74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3" name="AutoShape 19">
              <a:extLst>
                <a:ext uri="{FF2B5EF4-FFF2-40B4-BE49-F238E27FC236}">
                  <a16:creationId xmlns:a16="http://schemas.microsoft.com/office/drawing/2014/main" id="{106128E9-C331-4BDF-937C-059846573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4" name="AutoShape 20">
              <a:extLst>
                <a:ext uri="{FF2B5EF4-FFF2-40B4-BE49-F238E27FC236}">
                  <a16:creationId xmlns:a16="http://schemas.microsoft.com/office/drawing/2014/main" id="{9A08D7AD-2205-4B18-84AB-7FB95A17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5" name="AutoShape 21">
              <a:extLst>
                <a:ext uri="{FF2B5EF4-FFF2-40B4-BE49-F238E27FC236}">
                  <a16:creationId xmlns:a16="http://schemas.microsoft.com/office/drawing/2014/main" id="{43696064-9677-47DF-8591-2FAE457C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6" name="AutoShape 22">
              <a:extLst>
                <a:ext uri="{FF2B5EF4-FFF2-40B4-BE49-F238E27FC236}">
                  <a16:creationId xmlns:a16="http://schemas.microsoft.com/office/drawing/2014/main" id="{8E918ECE-8C38-45A6-A9CF-911DEFCF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7" name="AutoShape 23">
              <a:extLst>
                <a:ext uri="{FF2B5EF4-FFF2-40B4-BE49-F238E27FC236}">
                  <a16:creationId xmlns:a16="http://schemas.microsoft.com/office/drawing/2014/main" id="{04AB9198-44BC-4476-AD93-440E775FB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8" name="AutoShape 24">
              <a:extLst>
                <a:ext uri="{FF2B5EF4-FFF2-40B4-BE49-F238E27FC236}">
                  <a16:creationId xmlns:a16="http://schemas.microsoft.com/office/drawing/2014/main" id="{293F98EE-1395-4CA6-9868-90FEC875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9" name="AutoShape 25">
              <a:extLst>
                <a:ext uri="{FF2B5EF4-FFF2-40B4-BE49-F238E27FC236}">
                  <a16:creationId xmlns:a16="http://schemas.microsoft.com/office/drawing/2014/main" id="{C35BAD4E-DBA2-40D2-A2A1-07C6ED19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0" name="AutoShape 26">
              <a:extLst>
                <a:ext uri="{FF2B5EF4-FFF2-40B4-BE49-F238E27FC236}">
                  <a16:creationId xmlns:a16="http://schemas.microsoft.com/office/drawing/2014/main" id="{D8C8306E-9C93-48EB-B115-54A5F71BE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1" name="AutoShape 27">
              <a:extLst>
                <a:ext uri="{FF2B5EF4-FFF2-40B4-BE49-F238E27FC236}">
                  <a16:creationId xmlns:a16="http://schemas.microsoft.com/office/drawing/2014/main" id="{A00B04E4-4396-4643-86CC-9CD546178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2" name="AutoShape 28">
              <a:extLst>
                <a:ext uri="{FF2B5EF4-FFF2-40B4-BE49-F238E27FC236}">
                  <a16:creationId xmlns:a16="http://schemas.microsoft.com/office/drawing/2014/main" id="{44B95FEC-394A-492F-8A87-189681EB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3" name="AutoShape 29">
              <a:extLst>
                <a:ext uri="{FF2B5EF4-FFF2-40B4-BE49-F238E27FC236}">
                  <a16:creationId xmlns:a16="http://schemas.microsoft.com/office/drawing/2014/main" id="{4B066D19-5FC8-4DFE-89F0-A70DA733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4" name="AutoShape 30">
              <a:extLst>
                <a:ext uri="{FF2B5EF4-FFF2-40B4-BE49-F238E27FC236}">
                  <a16:creationId xmlns:a16="http://schemas.microsoft.com/office/drawing/2014/main" id="{1DC8C693-1268-4C51-B940-057F2B1C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5" name="AutoShape 31">
              <a:extLst>
                <a:ext uri="{FF2B5EF4-FFF2-40B4-BE49-F238E27FC236}">
                  <a16:creationId xmlns:a16="http://schemas.microsoft.com/office/drawing/2014/main" id="{47ACE46D-5685-44AF-8C8A-B08AC6166A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26" name="AutoShape 32">
              <a:extLst>
                <a:ext uri="{FF2B5EF4-FFF2-40B4-BE49-F238E27FC236}">
                  <a16:creationId xmlns:a16="http://schemas.microsoft.com/office/drawing/2014/main" id="{C8975C56-8CF7-44BF-BF90-88147F898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389" name="Group 33">
            <a:extLst>
              <a:ext uri="{FF2B5EF4-FFF2-40B4-BE49-F238E27FC236}">
                <a16:creationId xmlns:a16="http://schemas.microsoft.com/office/drawing/2014/main" id="{963BB195-F31E-4DCF-B549-13D227E1A5C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3048000" cy="2514600"/>
            <a:chOff x="3312" y="1584"/>
            <a:chExt cx="1920" cy="1584"/>
          </a:xfrm>
        </p:grpSpPr>
        <p:sp>
          <p:nvSpPr>
            <p:cNvPr id="16399" name="Line 34">
              <a:extLst>
                <a:ext uri="{FF2B5EF4-FFF2-40B4-BE49-F238E27FC236}">
                  <a16:creationId xmlns:a16="http://schemas.microsoft.com/office/drawing/2014/main" id="{1D81DC7E-8BA5-4F6E-AC54-EDAEA4880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AutoShape 35">
              <a:extLst>
                <a:ext uri="{FF2B5EF4-FFF2-40B4-BE49-F238E27FC236}">
                  <a16:creationId xmlns:a16="http://schemas.microsoft.com/office/drawing/2014/main" id="{05B021CD-5583-4BB9-9A20-34607A72C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6390" name="Group 36">
            <a:extLst>
              <a:ext uri="{FF2B5EF4-FFF2-40B4-BE49-F238E27FC236}">
                <a16:creationId xmlns:a16="http://schemas.microsoft.com/office/drawing/2014/main" id="{CA8CFACA-7E01-4BE5-AA16-FA02DE6B3B4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3276600" cy="2286000"/>
            <a:chOff x="1824" y="2208"/>
            <a:chExt cx="2064" cy="1440"/>
          </a:xfrm>
        </p:grpSpPr>
        <p:sp>
          <p:nvSpPr>
            <p:cNvPr id="16396" name="Oval 37">
              <a:extLst>
                <a:ext uri="{FF2B5EF4-FFF2-40B4-BE49-F238E27FC236}">
                  <a16:creationId xmlns:a16="http://schemas.microsoft.com/office/drawing/2014/main" id="{E17FB8BF-128A-4D56-BC19-70F193CE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97" name="Oval 38">
              <a:extLst>
                <a:ext uri="{FF2B5EF4-FFF2-40B4-BE49-F238E27FC236}">
                  <a16:creationId xmlns:a16="http://schemas.microsoft.com/office/drawing/2014/main" id="{ED5E546E-136B-41AF-8B7C-284CC377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98" name="Oval 39">
              <a:extLst>
                <a:ext uri="{FF2B5EF4-FFF2-40B4-BE49-F238E27FC236}">
                  <a16:creationId xmlns:a16="http://schemas.microsoft.com/office/drawing/2014/main" id="{D0FB9B51-B5BD-4579-89B7-5F983327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391" name="Group 40">
            <a:extLst>
              <a:ext uri="{FF2B5EF4-FFF2-40B4-BE49-F238E27FC236}">
                <a16:creationId xmlns:a16="http://schemas.microsoft.com/office/drawing/2014/main" id="{43A6987F-B77B-4568-9205-862FABF0864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90800"/>
            <a:ext cx="2286000" cy="1676400"/>
            <a:chOff x="816" y="1776"/>
            <a:chExt cx="1440" cy="1056"/>
          </a:xfrm>
        </p:grpSpPr>
        <p:sp>
          <p:nvSpPr>
            <p:cNvPr id="16394" name="Line 41">
              <a:extLst>
                <a:ext uri="{FF2B5EF4-FFF2-40B4-BE49-F238E27FC236}">
                  <a16:creationId xmlns:a16="http://schemas.microsoft.com/office/drawing/2014/main" id="{46D1D421-B714-42C3-8365-B89B2DBB2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AutoShape 42">
              <a:extLst>
                <a:ext uri="{FF2B5EF4-FFF2-40B4-BE49-F238E27FC236}">
                  <a16:creationId xmlns:a16="http://schemas.microsoft.com/office/drawing/2014/main" id="{1174C9ED-4ED3-4995-9C56-1FCC94EE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224B163-A4F3-426D-BD25-55A9AFED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71463"/>
            <a:ext cx="7620000" cy="1052512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good clustering?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1F4FCA18-F035-4300-A35B-A281D8DBF0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12BBFEE-808A-465B-BEA3-BE1546CB3149}" type="slidenum">
              <a:rPr lang="en-US" altLang="en-US" sz="1000"/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E5D00-CB83-44EA-80E0-F94540A27049}"/>
              </a:ext>
            </a:extLst>
          </p:cNvPr>
          <p:cNvSpPr/>
          <p:nvPr/>
        </p:nvSpPr>
        <p:spPr>
          <a:xfrm>
            <a:off x="1981200" y="2133600"/>
            <a:ext cx="838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high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intra-class</a:t>
            </a:r>
            <a:r>
              <a:rPr lang="en-US" altLang="en-US" sz="2400" dirty="0"/>
              <a:t> similarity (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points within a cluster are similar</a:t>
            </a:r>
            <a:r>
              <a:rPr lang="en-US" alt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low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inter-class</a:t>
            </a:r>
            <a:r>
              <a:rPr lang="en-US" altLang="en-US" sz="2400" dirty="0"/>
              <a:t> similarity (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points in different clusters are very different</a:t>
            </a:r>
            <a:r>
              <a:rPr lang="en-US" altLang="en-US" sz="2400" dirty="0"/>
              <a:t>)</a:t>
            </a:r>
          </a:p>
          <a:p>
            <a:pPr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quality</a:t>
            </a:r>
            <a:r>
              <a:rPr lang="en-US" altLang="en-US" sz="2400" dirty="0"/>
              <a:t> of a clustering result depends on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the similarity measure used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implementation of the similarity measure</a:t>
            </a:r>
          </a:p>
          <a:p>
            <a:pPr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quality </a:t>
            </a:r>
            <a:r>
              <a:rPr lang="en-US" altLang="en-US" sz="2400" dirty="0"/>
              <a:t>of a clustering method is also measured by </a:t>
            </a:r>
            <a:r>
              <a:rPr lang="en-US" altLang="en-US" sz="2400" dirty="0">
                <a:solidFill>
                  <a:srgbClr val="FF0000"/>
                </a:solidFill>
              </a:rPr>
              <a:t>its ability to discover some or all of the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hidden </a:t>
            </a:r>
            <a:r>
              <a:rPr lang="en-US" altLang="en-US" sz="2400" dirty="0">
                <a:solidFill>
                  <a:srgbClr val="FF0000"/>
                </a:solidFill>
              </a:rPr>
              <a:t>patterns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D47963E-B510-4EA9-AF4E-E59245CFEAA3}"/>
              </a:ext>
            </a:extLst>
          </p:cNvPr>
          <p:cNvSpPr txBox="1"/>
          <p:nvPr/>
        </p:nvSpPr>
        <p:spPr>
          <a:xfrm>
            <a:off x="2060575" y="1008064"/>
            <a:ext cx="7634288" cy="22050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5" dirty="0">
                <a:latin typeface="Calibri"/>
                <a:cs typeface="Calibri"/>
              </a:rPr>
              <a:t>Silhouette </a:t>
            </a:r>
            <a:r>
              <a:rPr sz="2000" spc="-10" dirty="0">
                <a:latin typeface="Calibri"/>
                <a:cs typeface="Calibri"/>
              </a:rPr>
              <a:t>Coefficient combines </a:t>
            </a:r>
            <a:r>
              <a:rPr sz="2000" spc="-5" dirty="0">
                <a:latin typeface="Calibri"/>
                <a:cs typeface="Calibri"/>
              </a:rPr>
              <a:t>ideas of both </a:t>
            </a:r>
            <a:r>
              <a:rPr sz="2000" spc="-10" dirty="0">
                <a:latin typeface="Calibri"/>
                <a:cs typeface="Calibri"/>
              </a:rPr>
              <a:t>cohesion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separation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  <a:buFont typeface="Arial"/>
              <a:buChar char="•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an individual </a:t>
            </a:r>
            <a:r>
              <a:rPr sz="2000" spc="-10" dirty="0">
                <a:latin typeface="Calibri"/>
                <a:cs typeface="Calibri"/>
              </a:rPr>
              <a:t>point,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spcBef>
                <a:spcPts val="445"/>
              </a:spcBef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pc="-10" dirty="0">
                <a:latin typeface="Calibri"/>
                <a:cs typeface="Calibri"/>
              </a:rPr>
              <a:t>Calculate </a:t>
            </a:r>
            <a:r>
              <a:rPr b="1" i="1" dirty="0">
                <a:latin typeface="Calibri"/>
                <a:cs typeface="Calibri"/>
              </a:rPr>
              <a:t>a </a:t>
            </a:r>
            <a:r>
              <a:rPr dirty="0">
                <a:latin typeface="Calibri"/>
                <a:cs typeface="Calibri"/>
              </a:rPr>
              <a:t>= </a:t>
            </a:r>
            <a:r>
              <a:rPr spc="-15" dirty="0">
                <a:latin typeface="Calibri"/>
                <a:cs typeface="Calibri"/>
              </a:rPr>
              <a:t>average </a:t>
            </a:r>
            <a:r>
              <a:rPr spc="-10" dirty="0">
                <a:latin typeface="Calibri"/>
                <a:cs typeface="Calibri"/>
              </a:rPr>
              <a:t>distance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i="1" dirty="0">
                <a:latin typeface="Calibri"/>
                <a:cs typeface="Calibri"/>
              </a:rPr>
              <a:t>i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points </a:t>
            </a:r>
            <a:r>
              <a:rPr dirty="0">
                <a:latin typeface="Calibri"/>
                <a:cs typeface="Calibri"/>
              </a:rPr>
              <a:t>in its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cluster</a:t>
            </a:r>
            <a:r>
              <a:rPr lang="en-US" spc="-10" dirty="0">
                <a:latin typeface="Calibri"/>
                <a:cs typeface="Calibri"/>
              </a:rPr>
              <a:t>(</a:t>
            </a:r>
            <a:r>
              <a:rPr lang="en-US" dirty="0"/>
              <a:t> Smaller the value better the assignment)</a:t>
            </a:r>
            <a:endParaRPr dirty="0">
              <a:latin typeface="Calibri"/>
              <a:cs typeface="Calibri"/>
            </a:endParaRPr>
          </a:p>
          <a:p>
            <a:pPr marL="755650" lvl="1" indent="-285750">
              <a:spcBef>
                <a:spcPts val="434"/>
              </a:spcBef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pc="-10" dirty="0">
                <a:latin typeface="Calibri"/>
                <a:cs typeface="Calibri"/>
              </a:rPr>
              <a:t>Calculate </a:t>
            </a:r>
            <a:r>
              <a:rPr b="1" i="1" dirty="0">
                <a:latin typeface="Calibri"/>
                <a:cs typeface="Calibri"/>
              </a:rPr>
              <a:t>b </a:t>
            </a:r>
            <a:r>
              <a:rPr dirty="0">
                <a:latin typeface="Calibri"/>
                <a:cs typeface="Calibri"/>
              </a:rPr>
              <a:t>= min </a:t>
            </a:r>
            <a:r>
              <a:rPr spc="-15" dirty="0">
                <a:latin typeface="Calibri"/>
                <a:cs typeface="Calibri"/>
              </a:rPr>
              <a:t>(average </a:t>
            </a:r>
            <a:r>
              <a:rPr spc="-10" dirty="0">
                <a:latin typeface="Calibri"/>
                <a:cs typeface="Calibri"/>
              </a:rPr>
              <a:t>distance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i="1" dirty="0">
                <a:latin typeface="Calibri"/>
                <a:cs typeface="Calibri"/>
              </a:rPr>
              <a:t>i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points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another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cluster)</a:t>
            </a:r>
            <a:endParaRPr dirty="0">
              <a:latin typeface="Calibri"/>
              <a:cs typeface="Calibri"/>
            </a:endParaRPr>
          </a:p>
          <a:p>
            <a:pPr marL="755650" lvl="1" indent="-285750">
              <a:spcBef>
                <a:spcPts val="430"/>
              </a:spcBef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silhouette coefficient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point </a:t>
            </a:r>
            <a:r>
              <a:rPr dirty="0">
                <a:latin typeface="Calibri"/>
                <a:cs typeface="Calibri"/>
              </a:rPr>
              <a:t>is then </a:t>
            </a:r>
            <a:r>
              <a:rPr spc="-5" dirty="0">
                <a:latin typeface="Calibri"/>
                <a:cs typeface="Calibri"/>
              </a:rPr>
              <a:t>given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76BC624-69E3-45D8-ACED-A4A6765E3F66}"/>
              </a:ext>
            </a:extLst>
          </p:cNvPr>
          <p:cNvSpPr txBox="1"/>
          <p:nvPr/>
        </p:nvSpPr>
        <p:spPr>
          <a:xfrm>
            <a:off x="2803525" y="3186114"/>
            <a:ext cx="1824038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1130935" algn="l"/>
              </a:tabLst>
              <a:defRPr/>
            </a:pPr>
            <a:r>
              <a:rPr dirty="0">
                <a:latin typeface="Calibri"/>
                <a:cs typeface="Calibri"/>
              </a:rPr>
              <a:t>s = 1 – a/b	if a &lt;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b,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4A0E859-7356-48E2-908A-A07AE6B2B3CF}"/>
              </a:ext>
            </a:extLst>
          </p:cNvPr>
          <p:cNvSpPr txBox="1"/>
          <p:nvPr/>
        </p:nvSpPr>
        <p:spPr>
          <a:xfrm>
            <a:off x="4760913" y="3236913"/>
            <a:ext cx="2881312" cy="227626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931544" algn="l"/>
              </a:tabLst>
              <a:defRPr/>
            </a:pPr>
            <a:r>
              <a:rPr sz="1400" spc="-5" dirty="0">
                <a:latin typeface="Calibri"/>
                <a:cs typeface="Calibri"/>
              </a:rPr>
              <a:t>(s = </a:t>
            </a:r>
            <a:r>
              <a:rPr sz="1400" spc="-15" dirty="0">
                <a:latin typeface="Calibri"/>
                <a:cs typeface="Calibri"/>
              </a:rPr>
              <a:t>b/a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	if a </a:t>
            </a:r>
            <a:r>
              <a:rPr sz="1400" spc="-5" dirty="0">
                <a:latin typeface="Symbol"/>
                <a:cs typeface="Symbol"/>
              </a:rPr>
              <a:t>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b, not the usual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F3CBBAB-53AC-44AD-B074-BA5D8F42D313}"/>
              </a:ext>
            </a:extLst>
          </p:cNvPr>
          <p:cNvSpPr txBox="1"/>
          <p:nvPr/>
        </p:nvSpPr>
        <p:spPr>
          <a:xfrm>
            <a:off x="2517776" y="3789363"/>
            <a:ext cx="2714625" cy="684212"/>
          </a:xfrm>
          <a:prstGeom prst="rect">
            <a:avLst/>
          </a:prstGeom>
        </p:spPr>
        <p:txBody>
          <a:bodyPr lIns="0" tIns="67310" rIns="0" bIns="0">
            <a:spAutoFit/>
          </a:bodyPr>
          <a:lstStyle/>
          <a:p>
            <a:pPr marL="298450" indent="-285750">
              <a:spcBef>
                <a:spcPts val="530"/>
              </a:spcBef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pc="-15" dirty="0">
                <a:latin typeface="Calibri"/>
                <a:cs typeface="Calibri"/>
              </a:rPr>
              <a:t>Typically </a:t>
            </a:r>
            <a:r>
              <a:rPr spc="-10" dirty="0">
                <a:latin typeface="Calibri"/>
                <a:cs typeface="Calibri"/>
              </a:rPr>
              <a:t>between </a:t>
            </a:r>
            <a:r>
              <a:rPr dirty="0">
                <a:latin typeface="Calibri"/>
                <a:cs typeface="Calibri"/>
              </a:rPr>
              <a:t>0 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</a:p>
          <a:p>
            <a:pPr marL="298450" indent="-285750">
              <a:spcBef>
                <a:spcPts val="430"/>
              </a:spcBef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closer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1 the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better</a:t>
            </a:r>
            <a:endParaRPr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403C150-C8D0-49F3-84D9-640821493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750" y="410383"/>
            <a:ext cx="5846763" cy="469872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kern="0" spc="-5" dirty="0">
                <a:solidFill>
                  <a:srgbClr val="FF0000"/>
                </a:solidFill>
              </a:rPr>
              <a:t>Silhouette Coefficient</a:t>
            </a:r>
          </a:p>
        </p:txBody>
      </p:sp>
      <p:sp>
        <p:nvSpPr>
          <p:cNvPr id="9223" name="object 8">
            <a:extLst>
              <a:ext uri="{FF2B5EF4-FFF2-40B4-BE49-F238E27FC236}">
                <a16:creationId xmlns:a16="http://schemas.microsoft.com/office/drawing/2014/main" id="{74378969-A7EE-4813-AFDB-55D8C036C5DF}"/>
              </a:ext>
            </a:extLst>
          </p:cNvPr>
          <p:cNvSpPr>
            <a:spLocks/>
          </p:cNvSpPr>
          <p:nvPr/>
        </p:nvSpPr>
        <p:spPr bwMode="auto">
          <a:xfrm>
            <a:off x="6108701" y="4033838"/>
            <a:ext cx="1014413" cy="1016000"/>
          </a:xfrm>
          <a:custGeom>
            <a:avLst/>
            <a:gdLst>
              <a:gd name="T0" fmla="*/ 2242 w 1015364"/>
              <a:gd name="T1" fmla="*/ 459101 h 1016635"/>
              <a:gd name="T2" fmla="*/ 19056 w 1015364"/>
              <a:gd name="T3" fmla="*/ 368079 h 1016635"/>
              <a:gd name="T4" fmla="*/ 52686 w 1015364"/>
              <a:gd name="T5" fmla="*/ 280208 h 1016635"/>
              <a:gd name="T6" fmla="*/ 102005 w 1015364"/>
              <a:gd name="T7" fmla="*/ 200425 h 1016635"/>
              <a:gd name="T8" fmla="*/ 164782 w 1015364"/>
              <a:gd name="T9" fmla="*/ 131658 h 1016635"/>
              <a:gd name="T10" fmla="*/ 238999 w 1015364"/>
              <a:gd name="T11" fmla="*/ 75455 h 1016635"/>
              <a:gd name="T12" fmla="*/ 321952 w 1015364"/>
              <a:gd name="T13" fmla="*/ 33941 h 1016635"/>
              <a:gd name="T14" fmla="*/ 411626 w 1015364"/>
              <a:gd name="T15" fmla="*/ 7853 h 1016635"/>
              <a:gd name="T16" fmla="*/ 504674 w 1015364"/>
              <a:gd name="T17" fmla="*/ 0 h 1016635"/>
              <a:gd name="T18" fmla="*/ 597713 w 1015364"/>
              <a:gd name="T19" fmla="*/ 7853 h 1016635"/>
              <a:gd name="T20" fmla="*/ 686497 w 1015364"/>
              <a:gd name="T21" fmla="*/ 33941 h 1016635"/>
              <a:gd name="T22" fmla="*/ 770574 w 1015364"/>
              <a:gd name="T23" fmla="*/ 75455 h 1016635"/>
              <a:gd name="T24" fmla="*/ 844555 w 1015364"/>
              <a:gd name="T25" fmla="*/ 131658 h 1016635"/>
              <a:gd name="T26" fmla="*/ 907331 w 1015364"/>
              <a:gd name="T27" fmla="*/ 200425 h 1016635"/>
              <a:gd name="T28" fmla="*/ 956650 w 1015364"/>
              <a:gd name="T29" fmla="*/ 280208 h 1016635"/>
              <a:gd name="T30" fmla="*/ 990296 w 1015364"/>
              <a:gd name="T31" fmla="*/ 368079 h 1016635"/>
              <a:gd name="T32" fmla="*/ 1007117 w 1015364"/>
              <a:gd name="T33" fmla="*/ 459101 h 1016635"/>
              <a:gd name="T34" fmla="*/ 1007117 w 1015364"/>
              <a:gd name="T35" fmla="*/ 552591 h 1016635"/>
              <a:gd name="T36" fmla="*/ 990296 w 1015364"/>
              <a:gd name="T37" fmla="*/ 644725 h 1016635"/>
              <a:gd name="T38" fmla="*/ 956650 w 1015364"/>
              <a:gd name="T39" fmla="*/ 731474 h 1016635"/>
              <a:gd name="T40" fmla="*/ 907331 w 1015364"/>
              <a:gd name="T41" fmla="*/ 811257 h 1016635"/>
              <a:gd name="T42" fmla="*/ 844555 w 1015364"/>
              <a:gd name="T43" fmla="*/ 880026 h 1016635"/>
              <a:gd name="T44" fmla="*/ 770574 w 1015364"/>
              <a:gd name="T45" fmla="*/ 936210 h 1016635"/>
              <a:gd name="T46" fmla="*/ 686497 w 1015364"/>
              <a:gd name="T47" fmla="*/ 977786 h 1016635"/>
              <a:gd name="T48" fmla="*/ 597713 w 1015364"/>
              <a:gd name="T49" fmla="*/ 1003630 h 1016635"/>
              <a:gd name="T50" fmla="*/ 504674 w 1015364"/>
              <a:gd name="T51" fmla="*/ 1012619 h 1016635"/>
              <a:gd name="T52" fmla="*/ 411626 w 1015364"/>
              <a:gd name="T53" fmla="*/ 1003630 h 1016635"/>
              <a:gd name="T54" fmla="*/ 321952 w 1015364"/>
              <a:gd name="T55" fmla="*/ 977786 h 1016635"/>
              <a:gd name="T56" fmla="*/ 238999 w 1015364"/>
              <a:gd name="T57" fmla="*/ 936210 h 1016635"/>
              <a:gd name="T58" fmla="*/ 164782 w 1015364"/>
              <a:gd name="T59" fmla="*/ 880026 h 1016635"/>
              <a:gd name="T60" fmla="*/ 102005 w 1015364"/>
              <a:gd name="T61" fmla="*/ 811257 h 1016635"/>
              <a:gd name="T62" fmla="*/ 52686 w 1015364"/>
              <a:gd name="T63" fmla="*/ 731474 h 1016635"/>
              <a:gd name="T64" fmla="*/ 19056 w 1015364"/>
              <a:gd name="T65" fmla="*/ 644725 h 1016635"/>
              <a:gd name="T66" fmla="*/ 2242 w 1015364"/>
              <a:gd name="T67" fmla="*/ 552591 h 10166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15364" h="1016635">
                <a:moveTo>
                  <a:pt x="0" y="508191"/>
                </a:moveTo>
                <a:lnTo>
                  <a:pt x="2254" y="460825"/>
                </a:lnTo>
                <a:lnTo>
                  <a:pt x="9018" y="414575"/>
                </a:lnTo>
                <a:lnTo>
                  <a:pt x="19164" y="369461"/>
                </a:lnTo>
                <a:lnTo>
                  <a:pt x="33819" y="324122"/>
                </a:lnTo>
                <a:lnTo>
                  <a:pt x="52983" y="281260"/>
                </a:lnTo>
                <a:lnTo>
                  <a:pt x="75529" y="240661"/>
                </a:lnTo>
                <a:lnTo>
                  <a:pt x="102581" y="201178"/>
                </a:lnTo>
                <a:lnTo>
                  <a:pt x="131895" y="164867"/>
                </a:lnTo>
                <a:lnTo>
                  <a:pt x="165711" y="132151"/>
                </a:lnTo>
                <a:lnTo>
                  <a:pt x="202018" y="102832"/>
                </a:lnTo>
                <a:lnTo>
                  <a:pt x="240346" y="75737"/>
                </a:lnTo>
                <a:lnTo>
                  <a:pt x="280929" y="53213"/>
                </a:lnTo>
                <a:lnTo>
                  <a:pt x="323767" y="34067"/>
                </a:lnTo>
                <a:lnTo>
                  <a:pt x="368852" y="19333"/>
                </a:lnTo>
                <a:lnTo>
                  <a:pt x="413947" y="7883"/>
                </a:lnTo>
                <a:lnTo>
                  <a:pt x="460169" y="2252"/>
                </a:lnTo>
                <a:lnTo>
                  <a:pt x="507519" y="0"/>
                </a:lnTo>
                <a:lnTo>
                  <a:pt x="553732" y="2252"/>
                </a:lnTo>
                <a:lnTo>
                  <a:pt x="601082" y="7883"/>
                </a:lnTo>
                <a:lnTo>
                  <a:pt x="646176" y="19333"/>
                </a:lnTo>
                <a:lnTo>
                  <a:pt x="690368" y="34067"/>
                </a:lnTo>
                <a:lnTo>
                  <a:pt x="734335" y="53213"/>
                </a:lnTo>
                <a:lnTo>
                  <a:pt x="774918" y="75737"/>
                </a:lnTo>
                <a:lnTo>
                  <a:pt x="813245" y="102832"/>
                </a:lnTo>
                <a:lnTo>
                  <a:pt x="849317" y="132151"/>
                </a:lnTo>
                <a:lnTo>
                  <a:pt x="883133" y="164867"/>
                </a:lnTo>
                <a:lnTo>
                  <a:pt x="912447" y="201178"/>
                </a:lnTo>
                <a:lnTo>
                  <a:pt x="939487" y="240661"/>
                </a:lnTo>
                <a:lnTo>
                  <a:pt x="962044" y="281260"/>
                </a:lnTo>
                <a:lnTo>
                  <a:pt x="981217" y="324122"/>
                </a:lnTo>
                <a:lnTo>
                  <a:pt x="995879" y="369461"/>
                </a:lnTo>
                <a:lnTo>
                  <a:pt x="1006029" y="414575"/>
                </a:lnTo>
                <a:lnTo>
                  <a:pt x="1012796" y="460825"/>
                </a:lnTo>
                <a:lnTo>
                  <a:pt x="1015052" y="508191"/>
                </a:lnTo>
                <a:lnTo>
                  <a:pt x="1012796" y="554666"/>
                </a:lnTo>
                <a:lnTo>
                  <a:pt x="1006029" y="600906"/>
                </a:lnTo>
                <a:lnTo>
                  <a:pt x="995879" y="647146"/>
                </a:lnTo>
                <a:lnTo>
                  <a:pt x="981217" y="691134"/>
                </a:lnTo>
                <a:lnTo>
                  <a:pt x="962044" y="734221"/>
                </a:lnTo>
                <a:lnTo>
                  <a:pt x="939487" y="775956"/>
                </a:lnTo>
                <a:lnTo>
                  <a:pt x="912447" y="814304"/>
                </a:lnTo>
                <a:lnTo>
                  <a:pt x="883133" y="850399"/>
                </a:lnTo>
                <a:lnTo>
                  <a:pt x="849317" y="883331"/>
                </a:lnTo>
                <a:lnTo>
                  <a:pt x="813245" y="913785"/>
                </a:lnTo>
                <a:lnTo>
                  <a:pt x="774918" y="939726"/>
                </a:lnTo>
                <a:lnTo>
                  <a:pt x="734335" y="963412"/>
                </a:lnTo>
                <a:lnTo>
                  <a:pt x="690368" y="981458"/>
                </a:lnTo>
                <a:lnTo>
                  <a:pt x="646176" y="997249"/>
                </a:lnTo>
                <a:lnTo>
                  <a:pt x="601082" y="1007399"/>
                </a:lnTo>
                <a:lnTo>
                  <a:pt x="553732" y="1014167"/>
                </a:lnTo>
                <a:lnTo>
                  <a:pt x="507519" y="1016422"/>
                </a:lnTo>
                <a:lnTo>
                  <a:pt x="460169" y="1014167"/>
                </a:lnTo>
                <a:lnTo>
                  <a:pt x="413947" y="1007399"/>
                </a:lnTo>
                <a:lnTo>
                  <a:pt x="368852" y="997249"/>
                </a:lnTo>
                <a:lnTo>
                  <a:pt x="323767" y="981458"/>
                </a:lnTo>
                <a:lnTo>
                  <a:pt x="280929" y="963412"/>
                </a:lnTo>
                <a:lnTo>
                  <a:pt x="240346" y="939726"/>
                </a:lnTo>
                <a:lnTo>
                  <a:pt x="202018" y="913785"/>
                </a:lnTo>
                <a:lnTo>
                  <a:pt x="165711" y="883331"/>
                </a:lnTo>
                <a:lnTo>
                  <a:pt x="131895" y="850399"/>
                </a:lnTo>
                <a:lnTo>
                  <a:pt x="102581" y="814304"/>
                </a:lnTo>
                <a:lnTo>
                  <a:pt x="75529" y="775956"/>
                </a:lnTo>
                <a:lnTo>
                  <a:pt x="52983" y="734221"/>
                </a:lnTo>
                <a:lnTo>
                  <a:pt x="33819" y="691134"/>
                </a:lnTo>
                <a:lnTo>
                  <a:pt x="19164" y="647146"/>
                </a:lnTo>
                <a:lnTo>
                  <a:pt x="9018" y="600906"/>
                </a:lnTo>
                <a:lnTo>
                  <a:pt x="2254" y="554666"/>
                </a:lnTo>
                <a:lnTo>
                  <a:pt x="0" y="5081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4" name="object 9">
            <a:extLst>
              <a:ext uri="{FF2B5EF4-FFF2-40B4-BE49-F238E27FC236}">
                <a16:creationId xmlns:a16="http://schemas.microsoft.com/office/drawing/2014/main" id="{2D0A5CBA-A8E6-4BE0-BDFC-889368AE1C76}"/>
              </a:ext>
            </a:extLst>
          </p:cNvPr>
          <p:cNvSpPr>
            <a:spLocks/>
          </p:cNvSpPr>
          <p:nvPr/>
        </p:nvSpPr>
        <p:spPr bwMode="auto">
          <a:xfrm>
            <a:off x="7800976" y="4033838"/>
            <a:ext cx="1014413" cy="1016000"/>
          </a:xfrm>
          <a:custGeom>
            <a:avLst/>
            <a:gdLst>
              <a:gd name="T0" fmla="*/ 2243 w 1015365"/>
              <a:gd name="T1" fmla="*/ 459101 h 1016635"/>
              <a:gd name="T2" fmla="*/ 19065 w 1015365"/>
              <a:gd name="T3" fmla="*/ 368079 h 1016635"/>
              <a:gd name="T4" fmla="*/ 52708 w 1015365"/>
              <a:gd name="T5" fmla="*/ 280208 h 1016635"/>
              <a:gd name="T6" fmla="*/ 102056 w 1015365"/>
              <a:gd name="T7" fmla="*/ 200425 h 1016635"/>
              <a:gd name="T8" fmla="*/ 164860 w 1015365"/>
              <a:gd name="T9" fmla="*/ 131658 h 1016635"/>
              <a:gd name="T10" fmla="*/ 238785 w 1015365"/>
              <a:gd name="T11" fmla="*/ 75455 h 1016635"/>
              <a:gd name="T12" fmla="*/ 323085 w 1015365"/>
              <a:gd name="T13" fmla="*/ 33941 h 1016635"/>
              <a:gd name="T14" fmla="*/ 411684 w 1015365"/>
              <a:gd name="T15" fmla="*/ 7853 h 1016635"/>
              <a:gd name="T16" fmla="*/ 504674 w 1015365"/>
              <a:gd name="T17" fmla="*/ 0 h 1016635"/>
              <a:gd name="T18" fmla="*/ 597758 w 1015365"/>
              <a:gd name="T19" fmla="*/ 7853 h 1016635"/>
              <a:gd name="T20" fmla="*/ 687385 w 1015365"/>
              <a:gd name="T21" fmla="*/ 33941 h 1016635"/>
              <a:gd name="T22" fmla="*/ 770562 w 1015365"/>
              <a:gd name="T23" fmla="*/ 75455 h 1016635"/>
              <a:gd name="T24" fmla="*/ 844582 w 1015365"/>
              <a:gd name="T25" fmla="*/ 131658 h 1016635"/>
              <a:gd name="T26" fmla="*/ 907385 w 1015365"/>
              <a:gd name="T27" fmla="*/ 200425 h 1016635"/>
              <a:gd name="T28" fmla="*/ 956639 w 1015365"/>
              <a:gd name="T29" fmla="*/ 280208 h 1016635"/>
              <a:gd name="T30" fmla="*/ 990284 w 1015365"/>
              <a:gd name="T31" fmla="*/ 368079 h 1016635"/>
              <a:gd name="T32" fmla="*/ 1007105 w 1015365"/>
              <a:gd name="T33" fmla="*/ 459101 h 1016635"/>
              <a:gd name="T34" fmla="*/ 1007105 w 1015365"/>
              <a:gd name="T35" fmla="*/ 552591 h 1016635"/>
              <a:gd name="T36" fmla="*/ 990284 w 1015365"/>
              <a:gd name="T37" fmla="*/ 644725 h 1016635"/>
              <a:gd name="T38" fmla="*/ 956639 w 1015365"/>
              <a:gd name="T39" fmla="*/ 731474 h 1016635"/>
              <a:gd name="T40" fmla="*/ 907385 w 1015365"/>
              <a:gd name="T41" fmla="*/ 811257 h 1016635"/>
              <a:gd name="T42" fmla="*/ 844582 w 1015365"/>
              <a:gd name="T43" fmla="*/ 880026 h 1016635"/>
              <a:gd name="T44" fmla="*/ 770562 w 1015365"/>
              <a:gd name="T45" fmla="*/ 936210 h 1016635"/>
              <a:gd name="T46" fmla="*/ 687385 w 1015365"/>
              <a:gd name="T47" fmla="*/ 977786 h 1016635"/>
              <a:gd name="T48" fmla="*/ 597758 w 1015365"/>
              <a:gd name="T49" fmla="*/ 1003630 h 1016635"/>
              <a:gd name="T50" fmla="*/ 504674 w 1015365"/>
              <a:gd name="T51" fmla="*/ 1012619 h 1016635"/>
              <a:gd name="T52" fmla="*/ 411684 w 1015365"/>
              <a:gd name="T53" fmla="*/ 1003630 h 1016635"/>
              <a:gd name="T54" fmla="*/ 323085 w 1015365"/>
              <a:gd name="T55" fmla="*/ 977786 h 1016635"/>
              <a:gd name="T56" fmla="*/ 238785 w 1015365"/>
              <a:gd name="T57" fmla="*/ 936210 h 1016635"/>
              <a:gd name="T58" fmla="*/ 164860 w 1015365"/>
              <a:gd name="T59" fmla="*/ 880026 h 1016635"/>
              <a:gd name="T60" fmla="*/ 102056 w 1015365"/>
              <a:gd name="T61" fmla="*/ 811257 h 1016635"/>
              <a:gd name="T62" fmla="*/ 52708 w 1015365"/>
              <a:gd name="T63" fmla="*/ 731474 h 1016635"/>
              <a:gd name="T64" fmla="*/ 19065 w 1015365"/>
              <a:gd name="T65" fmla="*/ 644725 h 1016635"/>
              <a:gd name="T66" fmla="*/ 2243 w 1015365"/>
              <a:gd name="T67" fmla="*/ 552591 h 10166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15365" h="1016635">
                <a:moveTo>
                  <a:pt x="0" y="508191"/>
                </a:moveTo>
                <a:lnTo>
                  <a:pt x="2255" y="460825"/>
                </a:lnTo>
                <a:lnTo>
                  <a:pt x="9022" y="414575"/>
                </a:lnTo>
                <a:lnTo>
                  <a:pt x="19173" y="369461"/>
                </a:lnTo>
                <a:lnTo>
                  <a:pt x="33834" y="324122"/>
                </a:lnTo>
                <a:lnTo>
                  <a:pt x="53007" y="281260"/>
                </a:lnTo>
                <a:lnTo>
                  <a:pt x="75564" y="240661"/>
                </a:lnTo>
                <a:lnTo>
                  <a:pt x="102632" y="201178"/>
                </a:lnTo>
                <a:lnTo>
                  <a:pt x="131956" y="164867"/>
                </a:lnTo>
                <a:lnTo>
                  <a:pt x="165790" y="132151"/>
                </a:lnTo>
                <a:lnTo>
                  <a:pt x="201787" y="102832"/>
                </a:lnTo>
                <a:lnTo>
                  <a:pt x="240133" y="75737"/>
                </a:lnTo>
                <a:lnTo>
                  <a:pt x="280735" y="53213"/>
                </a:lnTo>
                <a:lnTo>
                  <a:pt x="324908" y="34067"/>
                </a:lnTo>
                <a:lnTo>
                  <a:pt x="368894" y="19333"/>
                </a:lnTo>
                <a:lnTo>
                  <a:pt x="414007" y="7883"/>
                </a:lnTo>
                <a:lnTo>
                  <a:pt x="461282" y="2252"/>
                </a:lnTo>
                <a:lnTo>
                  <a:pt x="507523" y="0"/>
                </a:lnTo>
                <a:lnTo>
                  <a:pt x="554892" y="2252"/>
                </a:lnTo>
                <a:lnTo>
                  <a:pt x="601133" y="7883"/>
                </a:lnTo>
                <a:lnTo>
                  <a:pt x="646246" y="19333"/>
                </a:lnTo>
                <a:lnTo>
                  <a:pt x="691265" y="34067"/>
                </a:lnTo>
                <a:lnTo>
                  <a:pt x="734122" y="53213"/>
                </a:lnTo>
                <a:lnTo>
                  <a:pt x="774912" y="75737"/>
                </a:lnTo>
                <a:lnTo>
                  <a:pt x="813258" y="102832"/>
                </a:lnTo>
                <a:lnTo>
                  <a:pt x="849349" y="132151"/>
                </a:lnTo>
                <a:lnTo>
                  <a:pt x="883184" y="164867"/>
                </a:lnTo>
                <a:lnTo>
                  <a:pt x="912507" y="201178"/>
                </a:lnTo>
                <a:lnTo>
                  <a:pt x="939575" y="240661"/>
                </a:lnTo>
                <a:lnTo>
                  <a:pt x="962038" y="281260"/>
                </a:lnTo>
                <a:lnTo>
                  <a:pt x="981211" y="324122"/>
                </a:lnTo>
                <a:lnTo>
                  <a:pt x="995873" y="369461"/>
                </a:lnTo>
                <a:lnTo>
                  <a:pt x="1006023" y="414575"/>
                </a:lnTo>
                <a:lnTo>
                  <a:pt x="1012790" y="460825"/>
                </a:lnTo>
                <a:lnTo>
                  <a:pt x="1015046" y="508191"/>
                </a:lnTo>
                <a:lnTo>
                  <a:pt x="1012790" y="554666"/>
                </a:lnTo>
                <a:lnTo>
                  <a:pt x="1006023" y="600906"/>
                </a:lnTo>
                <a:lnTo>
                  <a:pt x="995873" y="647146"/>
                </a:lnTo>
                <a:lnTo>
                  <a:pt x="981211" y="691134"/>
                </a:lnTo>
                <a:lnTo>
                  <a:pt x="962038" y="734221"/>
                </a:lnTo>
                <a:lnTo>
                  <a:pt x="939575" y="775956"/>
                </a:lnTo>
                <a:lnTo>
                  <a:pt x="912507" y="814304"/>
                </a:lnTo>
                <a:lnTo>
                  <a:pt x="883184" y="850399"/>
                </a:lnTo>
                <a:lnTo>
                  <a:pt x="849349" y="883331"/>
                </a:lnTo>
                <a:lnTo>
                  <a:pt x="813259" y="913785"/>
                </a:lnTo>
                <a:lnTo>
                  <a:pt x="774912" y="939726"/>
                </a:lnTo>
                <a:lnTo>
                  <a:pt x="734122" y="963412"/>
                </a:lnTo>
                <a:lnTo>
                  <a:pt x="691265" y="981458"/>
                </a:lnTo>
                <a:lnTo>
                  <a:pt x="646246" y="997249"/>
                </a:lnTo>
                <a:lnTo>
                  <a:pt x="601133" y="1007399"/>
                </a:lnTo>
                <a:lnTo>
                  <a:pt x="554892" y="1014167"/>
                </a:lnTo>
                <a:lnTo>
                  <a:pt x="507523" y="1016422"/>
                </a:lnTo>
                <a:lnTo>
                  <a:pt x="461282" y="1014167"/>
                </a:lnTo>
                <a:lnTo>
                  <a:pt x="414007" y="1007399"/>
                </a:lnTo>
                <a:lnTo>
                  <a:pt x="368894" y="997249"/>
                </a:lnTo>
                <a:lnTo>
                  <a:pt x="324908" y="981458"/>
                </a:lnTo>
                <a:lnTo>
                  <a:pt x="280735" y="963412"/>
                </a:lnTo>
                <a:lnTo>
                  <a:pt x="240133" y="939726"/>
                </a:lnTo>
                <a:lnTo>
                  <a:pt x="201787" y="913785"/>
                </a:lnTo>
                <a:lnTo>
                  <a:pt x="165790" y="883331"/>
                </a:lnTo>
                <a:lnTo>
                  <a:pt x="131956" y="850399"/>
                </a:lnTo>
                <a:lnTo>
                  <a:pt x="102632" y="814304"/>
                </a:lnTo>
                <a:lnTo>
                  <a:pt x="75564" y="775956"/>
                </a:lnTo>
                <a:lnTo>
                  <a:pt x="53007" y="734221"/>
                </a:lnTo>
                <a:lnTo>
                  <a:pt x="33834" y="691134"/>
                </a:lnTo>
                <a:lnTo>
                  <a:pt x="19173" y="647146"/>
                </a:lnTo>
                <a:lnTo>
                  <a:pt x="9022" y="600906"/>
                </a:lnTo>
                <a:lnTo>
                  <a:pt x="2255" y="554666"/>
                </a:lnTo>
                <a:lnTo>
                  <a:pt x="0" y="5081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10">
            <a:extLst>
              <a:ext uri="{FF2B5EF4-FFF2-40B4-BE49-F238E27FC236}">
                <a16:creationId xmlns:a16="http://schemas.microsoft.com/office/drawing/2014/main" id="{1F727BFA-8259-4C7C-9B47-F1806F47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4424363"/>
            <a:ext cx="69850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26" name="object 11">
            <a:extLst>
              <a:ext uri="{FF2B5EF4-FFF2-40B4-BE49-F238E27FC236}">
                <a16:creationId xmlns:a16="http://schemas.microsoft.com/office/drawing/2014/main" id="{5BAE7B50-4349-468E-BCBC-D1CE2AB02F11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271588" cy="257175"/>
          </a:xfrm>
          <a:custGeom>
            <a:avLst/>
            <a:gdLst>
              <a:gd name="T0" fmla="*/ 0 w 1271270"/>
              <a:gd name="T1" fmla="*/ 260323 h 256539"/>
              <a:gd name="T2" fmla="*/ 1273065 w 1271270"/>
              <a:gd name="T3" fmla="*/ 0 h 2565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1270" h="256539">
                <a:moveTo>
                  <a:pt x="0" y="256484"/>
                </a:moveTo>
                <a:lnTo>
                  <a:pt x="12711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2">
            <a:extLst>
              <a:ext uri="{FF2B5EF4-FFF2-40B4-BE49-F238E27FC236}">
                <a16:creationId xmlns:a16="http://schemas.microsoft.com/office/drawing/2014/main" id="{E2E00F70-F6AA-4E5D-BED9-D591FACE0431}"/>
              </a:ext>
            </a:extLst>
          </p:cNvPr>
          <p:cNvSpPr>
            <a:spLocks/>
          </p:cNvSpPr>
          <p:nvPr/>
        </p:nvSpPr>
        <p:spPr bwMode="auto">
          <a:xfrm>
            <a:off x="6900863" y="4459288"/>
            <a:ext cx="1238250" cy="252412"/>
          </a:xfrm>
          <a:custGeom>
            <a:avLst/>
            <a:gdLst>
              <a:gd name="T0" fmla="*/ 0 w 1237615"/>
              <a:gd name="T1" fmla="*/ 0 h 252095"/>
              <a:gd name="T2" fmla="*/ 1241146 w 1237615"/>
              <a:gd name="T3" fmla="*/ 253650 h 2520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37615" h="252095">
                <a:moveTo>
                  <a:pt x="0" y="0"/>
                </a:moveTo>
                <a:lnTo>
                  <a:pt x="1237332" y="25174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3">
            <a:extLst>
              <a:ext uri="{FF2B5EF4-FFF2-40B4-BE49-F238E27FC236}">
                <a16:creationId xmlns:a16="http://schemas.microsoft.com/office/drawing/2014/main" id="{922A2577-0D71-4777-A4B3-699D5B1EE6C3}"/>
              </a:ext>
            </a:extLst>
          </p:cNvPr>
          <p:cNvSpPr>
            <a:spLocks/>
          </p:cNvSpPr>
          <p:nvPr/>
        </p:nvSpPr>
        <p:spPr bwMode="auto">
          <a:xfrm>
            <a:off x="6867525" y="4371976"/>
            <a:ext cx="1271588" cy="87313"/>
          </a:xfrm>
          <a:custGeom>
            <a:avLst/>
            <a:gdLst>
              <a:gd name="T0" fmla="*/ 0 w 1271270"/>
              <a:gd name="T1" fmla="*/ 85207 h 87629"/>
              <a:gd name="T2" fmla="*/ 1273065 w 1271270"/>
              <a:gd name="T3" fmla="*/ 0 h 876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1270" h="87629">
                <a:moveTo>
                  <a:pt x="0" y="87074"/>
                </a:moveTo>
                <a:lnTo>
                  <a:pt x="12711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object 14">
            <a:extLst>
              <a:ext uri="{FF2B5EF4-FFF2-40B4-BE49-F238E27FC236}">
                <a16:creationId xmlns:a16="http://schemas.microsoft.com/office/drawing/2014/main" id="{AE64EF43-848B-4532-B1CC-800359FDD9A0}"/>
              </a:ext>
            </a:extLst>
          </p:cNvPr>
          <p:cNvSpPr>
            <a:spLocks/>
          </p:cNvSpPr>
          <p:nvPr/>
        </p:nvSpPr>
        <p:spPr bwMode="auto">
          <a:xfrm>
            <a:off x="6446838" y="4371975"/>
            <a:ext cx="387350" cy="509588"/>
          </a:xfrm>
          <a:custGeom>
            <a:avLst/>
            <a:gdLst>
              <a:gd name="T0" fmla="*/ 169099 w 387350"/>
              <a:gd name="T1" fmla="*/ 513969 h 508635"/>
              <a:gd name="T2" fmla="*/ 386892 w 387350"/>
              <a:gd name="T3" fmla="*/ 88057 h 508635"/>
              <a:gd name="T4" fmla="*/ 0 w 387350"/>
              <a:gd name="T5" fmla="*/ 0 h 508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7350" h="508635">
                <a:moveTo>
                  <a:pt x="169099" y="508229"/>
                </a:moveTo>
                <a:lnTo>
                  <a:pt x="386892" y="8707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0" name="object 15">
            <a:extLst>
              <a:ext uri="{FF2B5EF4-FFF2-40B4-BE49-F238E27FC236}">
                <a16:creationId xmlns:a16="http://schemas.microsoft.com/office/drawing/2014/main" id="{9BA3AF7F-9D2B-4DE0-9C21-C4CA4A23FC6B}"/>
              </a:ext>
            </a:extLst>
          </p:cNvPr>
          <p:cNvSpPr>
            <a:spLocks/>
          </p:cNvSpPr>
          <p:nvPr/>
        </p:nvSpPr>
        <p:spPr bwMode="auto">
          <a:xfrm>
            <a:off x="6446838" y="4459288"/>
            <a:ext cx="387350" cy="252412"/>
          </a:xfrm>
          <a:custGeom>
            <a:avLst/>
            <a:gdLst>
              <a:gd name="T0" fmla="*/ 386892 w 387350"/>
              <a:gd name="T1" fmla="*/ 0 h 252095"/>
              <a:gd name="T2" fmla="*/ 0 w 387350"/>
              <a:gd name="T3" fmla="*/ 253650 h 2520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7350" h="252095">
                <a:moveTo>
                  <a:pt x="386892" y="0"/>
                </a:moveTo>
                <a:lnTo>
                  <a:pt x="0" y="25174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5840FF-4291-47AC-92CA-7BA36C1BF9E8}"/>
              </a:ext>
            </a:extLst>
          </p:cNvPr>
          <p:cNvSpPr txBox="1"/>
          <p:nvPr/>
        </p:nvSpPr>
        <p:spPr>
          <a:xfrm>
            <a:off x="6724650" y="4183063"/>
            <a:ext cx="120650" cy="216726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0"/>
              </a:spcBef>
              <a:defRPr/>
            </a:pPr>
            <a:r>
              <a:rPr sz="1300" b="1" spc="10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9232" name="object 18">
            <a:extLst>
              <a:ext uri="{FF2B5EF4-FFF2-40B4-BE49-F238E27FC236}">
                <a16:creationId xmlns:a16="http://schemas.microsoft.com/office/drawing/2014/main" id="{5DBCAB41-0100-450F-8DD4-0BFFE69E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339" y="6464300"/>
            <a:ext cx="204787" cy="15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lnSpc>
                <a:spcPts val="1238"/>
              </a:lnSpc>
              <a:spcBef>
                <a:spcPct val="0"/>
              </a:spcBef>
              <a:buNone/>
            </a:pPr>
            <a:fld id="{7955F78B-948A-44E9-AD45-7796777DE819}" type="slidenum">
              <a:rPr lang="en-US" altLang="en-US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l">
                <a:lnSpc>
                  <a:spcPts val="1238"/>
                </a:lnSpc>
                <a:spcBef>
                  <a:spcPct val="0"/>
                </a:spcBef>
                <a:buNone/>
              </a:pPr>
              <a:t>29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86F9D9-C16E-43C4-951E-39339F492EEA}"/>
              </a:ext>
            </a:extLst>
          </p:cNvPr>
          <p:cNvSpPr txBox="1"/>
          <p:nvPr/>
        </p:nvSpPr>
        <p:spPr>
          <a:xfrm>
            <a:off x="7572375" y="3960813"/>
            <a:ext cx="128588" cy="216726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0"/>
              </a:spcBef>
              <a:defRPr/>
            </a:pPr>
            <a:r>
              <a:rPr sz="1300" b="1" spc="15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234" name="Picture 2" descr="Image result for clustering Cohesion and Separation">
            <a:extLst>
              <a:ext uri="{FF2B5EF4-FFF2-40B4-BE49-F238E27FC236}">
                <a16:creationId xmlns:a16="http://schemas.microsoft.com/office/drawing/2014/main" id="{51C59F67-88C0-49CE-B08C-25B057F0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5002214"/>
            <a:ext cx="3429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1C66-A5CE-49C3-9335-08A33B0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 Validity Silhouette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FD3BFA-B82D-4A0B-BB48-BF2F1E8A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35C5-5C2A-FDE1-098B-5C7F828A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CD8B2-3391-A020-434A-30A9A23C6666}"/>
              </a:ext>
            </a:extLst>
          </p:cNvPr>
          <p:cNvSpPr txBox="1"/>
          <p:nvPr/>
        </p:nvSpPr>
        <p:spPr>
          <a:xfrm>
            <a:off x="155643" y="6381345"/>
            <a:ext cx="1184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Image Credit: https://</a:t>
            </a:r>
            <a:r>
              <a:rPr lang="en-US" sz="1400" dirty="0" err="1">
                <a:solidFill>
                  <a:srgbClr val="C00000"/>
                </a:solidFill>
              </a:rPr>
              <a:t>www.section.io</a:t>
            </a:r>
            <a:r>
              <a:rPr lang="en-US" sz="1400" dirty="0">
                <a:solidFill>
                  <a:srgbClr val="C00000"/>
                </a:solidFill>
              </a:rPr>
              <a:t>/engineering-education/entropy-information-gain-machine-learning/</a:t>
            </a:r>
          </a:p>
        </p:txBody>
      </p:sp>
      <p:pic>
        <p:nvPicPr>
          <p:cNvPr id="8" name="Content Placeholder 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5C82B656-1484-FE28-9971-B912CC24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98" y="1690688"/>
            <a:ext cx="10568770" cy="312259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362E51-0A15-E6EE-F20D-5F1472D320ED}"/>
                  </a:ext>
                </a:extLst>
              </p:cNvPr>
              <p:cNvSpPr txBox="1"/>
              <p:nvPr/>
            </p:nvSpPr>
            <p:spPr>
              <a:xfrm>
                <a:off x="343712" y="4859535"/>
                <a:ext cx="8750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/>
                  <a:t> is the probability of class </a:t>
                </a:r>
                <a:r>
                  <a:rPr lang="en-US" sz="1400" b="0" dirty="0" err="1"/>
                  <a:t>i</a:t>
                </a:r>
                <a:r>
                  <a:rPr lang="en-US" sz="1400" b="0" dirty="0"/>
                  <a:t> in a given set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362E51-0A15-E6EE-F20D-5F1472D3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2" y="4859535"/>
                <a:ext cx="8750862" cy="307777"/>
              </a:xfrm>
              <a:prstGeom prst="rect">
                <a:avLst/>
              </a:prstGeom>
              <a:blipFill>
                <a:blip r:embed="rId3"/>
                <a:stretch>
                  <a:fillRect l="-145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436D-AB7E-4E2D-9069-58D2E51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62E3E-40B9-487E-94FE-EBF2A14BA9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2A80236D-B90B-4B82-BEC9-621BE7FF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7696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S.A. is a way to measure how close each point in a cluster is to the points in its neighboring clusters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 neat way to find out the optimum value for k during k-means clustering. 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values lies in the range of [-1, 1]. A value of +1 indicates that the sample is far away from its neighboring cluster and very close to the cluster its assigned. Similarly, value of -1 indicates that the point is close to its neighboring cluster than to the cluster its assigned. And, a value of 0 means its at the boundary of the distance between the two cluster. Value of +1 is idea and -1 is least preferred. 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9D29F69-E8ED-46F1-A5A6-5CDA1167149D}"/>
              </a:ext>
            </a:extLst>
          </p:cNvPr>
          <p:cNvSpPr txBox="1">
            <a:spLocks/>
          </p:cNvSpPr>
          <p:nvPr/>
        </p:nvSpPr>
        <p:spPr>
          <a:xfrm>
            <a:off x="1514476" y="208486"/>
            <a:ext cx="8134349" cy="520655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9pPr>
          </a:lstStyle>
          <a:p>
            <a:pPr marL="12700">
              <a:spcBef>
                <a:spcPts val="100"/>
              </a:spcBef>
              <a:defRPr/>
            </a:pPr>
            <a:r>
              <a:rPr lang="en-US" sz="33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</a:t>
            </a:r>
            <a:r>
              <a:rPr lang="en-US" sz="3300" kern="0" spc="-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Coefficient…continue</a:t>
            </a:r>
            <a:endParaRPr lang="en-US" sz="33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BAB75F-DB0A-4800-9793-8848C662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 Validity Silhouette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5A00A6-A90F-C5B1-8070-85A659C7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8" y="1413939"/>
            <a:ext cx="65532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2AB94173-6D6A-1484-7488-A0663CD8063E}"/>
              </a:ext>
            </a:extLst>
          </p:cNvPr>
          <p:cNvSpPr txBox="1">
            <a:spLocks/>
          </p:cNvSpPr>
          <p:nvPr/>
        </p:nvSpPr>
        <p:spPr>
          <a:xfrm>
            <a:off x="1514476" y="208486"/>
            <a:ext cx="8134349" cy="520655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A1C12"/>
                </a:solidFill>
                <a:latin typeface="Garamond" pitchFamily="18" charset="0"/>
              </a:defRPr>
            </a:lvl9pPr>
          </a:lstStyle>
          <a:p>
            <a:pPr marL="12700">
              <a:spcBef>
                <a:spcPts val="100"/>
              </a:spcBef>
              <a:defRPr/>
            </a:pPr>
            <a:r>
              <a:rPr lang="en-US" sz="33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33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824A5-166E-7F37-074C-B386AD84D306}"/>
              </a:ext>
            </a:extLst>
          </p:cNvPr>
          <p:cNvSpPr txBox="1"/>
          <p:nvPr/>
        </p:nvSpPr>
        <p:spPr>
          <a:xfrm>
            <a:off x="3171327" y="886874"/>
            <a:ext cx="482064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https://</a:t>
            </a:r>
            <a:r>
              <a:rPr lang="en-US" dirty="0" err="1">
                <a:solidFill>
                  <a:srgbClr val="C00000"/>
                </a:solidFill>
              </a:rPr>
              <a:t>www.youtube.com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watch?v</a:t>
            </a:r>
            <a:r>
              <a:rPr lang="en-US" dirty="0">
                <a:solidFill>
                  <a:srgbClr val="C00000"/>
                </a:solidFill>
              </a:rPr>
              <a:t>=_YPScrckx28</a:t>
            </a:r>
          </a:p>
        </p:txBody>
      </p:sp>
    </p:spTree>
    <p:extLst>
      <p:ext uri="{BB962C8B-B14F-4D97-AF65-F5344CB8AC3E}">
        <p14:creationId xmlns:p14="http://schemas.microsoft.com/office/powerpoint/2010/main" val="19809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FA23436-3F72-403D-B516-0BF7C1E40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Kernel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426D5D60-266A-4FAF-953E-6885702D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4" y="1420813"/>
            <a:ext cx="79819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3">
            <a:extLst>
              <a:ext uri="{FF2B5EF4-FFF2-40B4-BE49-F238E27FC236}">
                <a16:creationId xmlns:a16="http://schemas.microsoft.com/office/drawing/2014/main" id="{B320412A-9B0C-48CD-B3F0-42B8A3D5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24400"/>
            <a:ext cx="8074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Function to map the data (transform )  from N-dimensional space to another M-dimensional space using a “kernel” function. In this new space, decision boundaries may be easier to find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AED96CA-1B2D-4751-8C72-BDBD62DD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301148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zh-CN" i="1">
                <a:solidFill>
                  <a:srgbClr val="32946A"/>
                </a:solidFill>
                <a:latin typeface="Tahoma" panose="020B0604030504040204" pitchFamily="34" charset="0"/>
              </a:rPr>
              <a:t>φ</a:t>
            </a: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D76F8-AF3B-49F2-AC26-C6EB9C56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SVM_Classification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FC3EB-3F5A-4FC2-A956-EE7A0A4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02187-3477-BF26-14BC-4884C287E4C6}"/>
              </a:ext>
            </a:extLst>
          </p:cNvPr>
          <p:cNvSpPr txBox="1"/>
          <p:nvPr/>
        </p:nvSpPr>
        <p:spPr>
          <a:xfrm>
            <a:off x="4951488" y="135096"/>
            <a:ext cx="482064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linkClick r:id="rId3"/>
              </a:rPr>
              <a:t>https://scikit-learn.org/stable/modules/generated/sklearn.svm.SVC.html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Know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B8F2-D3EE-43F1-AADA-A7E6BCC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Processing Information in ANN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EE10DD7B-E22E-45C3-A325-9F667AD4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6934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8563816F-F0B0-4E5A-9102-5D8CD7129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0" y="5334000"/>
            <a:ext cx="7467600" cy="76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A single neuron (processing element – PE) with inputs and outputs</a:t>
            </a: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91D8-D2BF-4ADF-8624-95CBD67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8B3C-2C5A-4CE7-9A4B-7172347A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951-9C1D-4B6D-859C-D67703E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Perceptron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55390-C7DF-D1E6-009F-EE429306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13314" name="Picture 2" descr="What is Perceptron? A Beginners Guide [Updated] | Simplilearn">
            <a:extLst>
              <a:ext uri="{FF2B5EF4-FFF2-40B4-BE49-F238E27FC236}">
                <a16:creationId xmlns:a16="http://schemas.microsoft.com/office/drawing/2014/main" id="{F003F174-63E6-57E3-BC9E-93BE897A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440" y="2655524"/>
            <a:ext cx="5730072" cy="26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034D-1F62-43CB-9F91-01B1A15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FFAB-5CCC-4886-8307-4408807D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553C80-DEEE-4162-BE14-2BC211C9C7DF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91F80-9639-0A0B-3127-3FECD0DE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Perceptron to re-produce AND logical operator</a:t>
            </a:r>
          </a:p>
        </p:txBody>
      </p:sp>
      <p:pic>
        <p:nvPicPr>
          <p:cNvPr id="4098" name="Picture 2" descr="Perceptron - DLIP">
            <a:extLst>
              <a:ext uri="{FF2B5EF4-FFF2-40B4-BE49-F238E27FC236}">
                <a16:creationId xmlns:a16="http://schemas.microsoft.com/office/drawing/2014/main" id="{B803C375-44AD-D729-A3C4-90C8EA0EC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742" y="1675227"/>
            <a:ext cx="920251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0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951-9C1D-4B6D-859C-D67703E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Multi-Layer Perceptron ( ANN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55390-C7DF-D1E6-009F-EE429306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034D-1F62-43CB-9F91-01B1A15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FFAB-5CCC-4886-8307-4408807D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553C80-DEEE-4162-BE14-2BC211C9C7DF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pic>
        <p:nvPicPr>
          <p:cNvPr id="3074" name="Picture 2" descr="Multi-Layer Perceptron (MLP) diagram with four hidden layers and a... |  Download Scientific Diagram">
            <a:extLst>
              <a:ext uri="{FF2B5EF4-FFF2-40B4-BE49-F238E27FC236}">
                <a16:creationId xmlns:a16="http://schemas.microsoft.com/office/drawing/2014/main" id="{9A6E2559-16E7-57C9-FC32-0798EFB3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57" y="1125824"/>
            <a:ext cx="6933685" cy="55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8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951-9C1D-4B6D-859C-D67703E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Multi-Layer Perceptron ( ANN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55390-C7DF-D1E6-009F-EE429306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034D-1F62-43CB-9F91-01B1A15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FFAB-5CCC-4886-8307-4408807D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553C80-DEEE-4162-BE14-2BC211C9C7DF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pic>
        <p:nvPicPr>
          <p:cNvPr id="3074" name="Picture 2" descr="Multi-Layer Perceptron (MLP) diagram with four hidden layers and a... |  Download Scientific Diagram">
            <a:extLst>
              <a:ext uri="{FF2B5EF4-FFF2-40B4-BE49-F238E27FC236}">
                <a16:creationId xmlns:a16="http://schemas.microsoft.com/office/drawing/2014/main" id="{9A6E2559-16E7-57C9-FC32-0798EFB3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57" y="1125824"/>
            <a:ext cx="6933685" cy="55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D6D47-F0FA-7A6E-BA14-56BEC8979834}"/>
              </a:ext>
            </a:extLst>
          </p:cNvPr>
          <p:cNvSpPr txBox="1"/>
          <p:nvPr/>
        </p:nvSpPr>
        <p:spPr>
          <a:xfrm>
            <a:off x="8228570" y="1843859"/>
            <a:ext cx="35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Loss function is a function of many parameters, the weights of the MLP / ANN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92C42-72E2-EEBD-E10C-4936A7C49090}"/>
              </a:ext>
            </a:extLst>
          </p:cNvPr>
          <p:cNvSpPr txBox="1"/>
          <p:nvPr/>
        </p:nvSpPr>
        <p:spPr>
          <a:xfrm>
            <a:off x="8222351" y="3461984"/>
            <a:ext cx="35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Weights are slowly tweaked to improve Loss function (Gradient Descent)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48BED-FC3C-0968-5562-99652E7E219E}"/>
              </a:ext>
            </a:extLst>
          </p:cNvPr>
          <p:cNvSpPr txBox="1"/>
          <p:nvPr/>
        </p:nvSpPr>
        <p:spPr>
          <a:xfrm>
            <a:off x="6055583" y="5798145"/>
            <a:ext cx="5228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For more info, if you want more intuition/mathematics </a:t>
            </a:r>
            <a:r>
              <a:rPr lang="en-US" sz="1200" i="1" dirty="0">
                <a:solidFill>
                  <a:srgbClr val="C00000"/>
                </a:solidFill>
              </a:rPr>
              <a:t>not needed</a:t>
            </a:r>
            <a:r>
              <a:rPr lang="en-US" sz="1200" dirty="0">
                <a:solidFill>
                  <a:srgbClr val="C00000"/>
                </a:solidFill>
              </a:rPr>
              <a:t> for test: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https://</a:t>
            </a:r>
            <a:r>
              <a:rPr lang="en-US" sz="1200" dirty="0" err="1">
                <a:solidFill>
                  <a:srgbClr val="C00000"/>
                </a:solidFill>
              </a:rPr>
              <a:t>www.youtube.com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watch?v</a:t>
            </a:r>
            <a:r>
              <a:rPr lang="en-US" sz="1200" dirty="0">
                <a:solidFill>
                  <a:srgbClr val="C00000"/>
                </a:solidFill>
              </a:rPr>
              <a:t>=</a:t>
            </a:r>
            <a:r>
              <a:rPr lang="en-US" sz="1200" dirty="0" err="1">
                <a:solidFill>
                  <a:srgbClr val="C00000"/>
                </a:solidFill>
              </a:rPr>
              <a:t>aircAruvnKk&amp;list</a:t>
            </a:r>
            <a:r>
              <a:rPr lang="en-US" sz="1200" dirty="0">
                <a:solidFill>
                  <a:srgbClr val="C00000"/>
                </a:solidFill>
              </a:rPr>
              <a:t>=PLZHQObOWTQDNU6R1_67000Dx_ZCJB-3pi</a:t>
            </a:r>
          </a:p>
        </p:txBody>
      </p:sp>
    </p:spTree>
    <p:extLst>
      <p:ext uri="{BB962C8B-B14F-4D97-AF65-F5344CB8AC3E}">
        <p14:creationId xmlns:p14="http://schemas.microsoft.com/office/powerpoint/2010/main" val="2415599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33B069-31AE-4F4A-87E9-90F3147C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Gulim" panose="020B0600000101010101" pitchFamily="34" charset="-127"/>
                <a:cs typeface="Gulim" panose="020B0600000101010101" pitchFamily="34" charset="-127"/>
              </a:rPr>
              <a:t>Association Analysis: A priori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D84020-F450-4090-B6FE-431CEF87B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8363" y="1484313"/>
            <a:ext cx="2433637" cy="441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ea typeface="Gulim" panose="020B0600000101010101" pitchFamily="34" charset="-127"/>
                <a:cs typeface="Gulim" panose="020B0600000101010101" pitchFamily="34" charset="-127"/>
              </a:rPr>
              <a:t>Definitions</a:t>
            </a:r>
            <a:endParaRPr lang="en-US" altLang="en-US" sz="2000" dirty="0">
              <a:ea typeface="Gulim" panose="020B0600000101010101" pitchFamily="34" charset="-127"/>
              <a:cs typeface="Gulim" panose="020B0600000101010101" pitchFamily="34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25671C-A211-4DAC-813F-94F8E3BA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85E76-8592-4909-99CA-5F9546D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EC520-558F-C17B-CC62-65B2D7E9353B}"/>
              </a:ext>
            </a:extLst>
          </p:cNvPr>
          <p:cNvSpPr txBox="1"/>
          <p:nvPr/>
        </p:nvSpPr>
        <p:spPr>
          <a:xfrm>
            <a:off x="150778" y="6077247"/>
            <a:ext cx="10695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Image Credit: https://</a:t>
            </a:r>
            <a:r>
              <a:rPr lang="en-US" sz="1200" dirty="0" err="1">
                <a:solidFill>
                  <a:srgbClr val="C00000"/>
                </a:solidFill>
              </a:rPr>
              <a:t>towardsdatascience.com</a:t>
            </a:r>
            <a:r>
              <a:rPr lang="en-US" sz="1200" dirty="0">
                <a:solidFill>
                  <a:srgbClr val="C00000"/>
                </a:solidFill>
              </a:rPr>
              <a:t>/apriori-association-rule-mining-explanation-and-python-implementation-290b42afdfc6</a:t>
            </a:r>
          </a:p>
        </p:txBody>
      </p:sp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C2919460-2B1A-0DD3-7605-71EEF15F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81" y="2213282"/>
            <a:ext cx="7293638" cy="34023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33B069-31AE-4F4A-87E9-90F3147C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Gulim" panose="020B0600000101010101" pitchFamily="34" charset="-127"/>
                <a:cs typeface="Gulim" panose="020B0600000101010101" pitchFamily="34" charset="-127"/>
              </a:rPr>
              <a:t>Association Analysis: A priori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D84020-F450-4090-B6FE-431CEF87B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8363" y="1484313"/>
            <a:ext cx="2433637" cy="441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ea typeface="Gulim" panose="020B0600000101010101" pitchFamily="34" charset="-127"/>
                <a:cs typeface="Gulim" panose="020B0600000101010101" pitchFamily="34" charset="-127"/>
              </a:rPr>
              <a:t>Definitions</a:t>
            </a:r>
            <a:endParaRPr lang="en-US" altLang="en-US" sz="2000" dirty="0">
              <a:ea typeface="Gulim" panose="020B0600000101010101" pitchFamily="34" charset="-127"/>
              <a:cs typeface="Gulim" panose="020B0600000101010101" pitchFamily="34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25671C-A211-4DAC-813F-94F8E3BA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85E76-8592-4909-99CA-5F9546D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EC520-558F-C17B-CC62-65B2D7E9353B}"/>
              </a:ext>
            </a:extLst>
          </p:cNvPr>
          <p:cNvSpPr txBox="1"/>
          <p:nvPr/>
        </p:nvSpPr>
        <p:spPr>
          <a:xfrm>
            <a:off x="150778" y="6077247"/>
            <a:ext cx="10695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Image Credit: https://</a:t>
            </a:r>
            <a:r>
              <a:rPr lang="en-US" sz="1200" dirty="0" err="1">
                <a:solidFill>
                  <a:srgbClr val="C00000"/>
                </a:solidFill>
              </a:rPr>
              <a:t>towardsdatascience.com</a:t>
            </a:r>
            <a:r>
              <a:rPr lang="en-US" sz="1200" dirty="0">
                <a:solidFill>
                  <a:srgbClr val="C00000"/>
                </a:solidFill>
              </a:rPr>
              <a:t>/apriori-association-rule-mining-explanation-and-python-implementation-290b42afdfc6</a:t>
            </a:r>
          </a:p>
        </p:txBody>
      </p:sp>
      <p:pic>
        <p:nvPicPr>
          <p:cNvPr id="6" name="Picture 5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1CE04CDE-81BD-092D-4741-491E3151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07" y="2184339"/>
            <a:ext cx="7772400" cy="36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35C5-5C2A-FDE1-098B-5C7F828A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CD8B2-3391-A020-434A-30A9A23C6666}"/>
              </a:ext>
            </a:extLst>
          </p:cNvPr>
          <p:cNvSpPr txBox="1"/>
          <p:nvPr/>
        </p:nvSpPr>
        <p:spPr>
          <a:xfrm>
            <a:off x="155643" y="6381345"/>
            <a:ext cx="1184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Image Credit: https://</a:t>
            </a:r>
            <a:r>
              <a:rPr lang="en-US" sz="1400" dirty="0" err="1">
                <a:solidFill>
                  <a:srgbClr val="C00000"/>
                </a:solidFill>
              </a:rPr>
              <a:t>www.section.io</a:t>
            </a:r>
            <a:r>
              <a:rPr lang="en-US" sz="1400" dirty="0">
                <a:solidFill>
                  <a:srgbClr val="C00000"/>
                </a:solidFill>
              </a:rPr>
              <a:t>/engineering-education/entropy-information-gain-machine-learning/</a:t>
            </a:r>
          </a:p>
        </p:txBody>
      </p:sp>
      <p:pic>
        <p:nvPicPr>
          <p:cNvPr id="6" name="Content Placeholder 5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10D40B2-E68B-2C73-D3AA-14CAA30F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50" y="2363508"/>
            <a:ext cx="11289700" cy="2533768"/>
          </a:xfrm>
        </p:spPr>
      </p:pic>
    </p:spTree>
    <p:extLst>
      <p:ext uri="{BB962C8B-B14F-4D97-AF65-F5344CB8AC3E}">
        <p14:creationId xmlns:p14="http://schemas.microsoft.com/office/powerpoint/2010/main" val="123307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33B069-31AE-4F4A-87E9-90F3147C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Gulim" panose="020B0600000101010101" pitchFamily="34" charset="-127"/>
                <a:cs typeface="Gulim" panose="020B0600000101010101" pitchFamily="34" charset="-127"/>
              </a:rPr>
              <a:t>Association Analysis: A priori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D84020-F450-4090-B6FE-431CEF87B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8363" y="1484313"/>
            <a:ext cx="4067884" cy="4417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ea typeface="Gulim" panose="020B0600000101010101" pitchFamily="34" charset="-127"/>
                <a:cs typeface="Gulim" panose="020B0600000101010101" pitchFamily="34" charset="-127"/>
              </a:rPr>
              <a:t>Definitions (</a:t>
            </a:r>
            <a:r>
              <a:rPr lang="en-US" altLang="en-US" sz="2400" dirty="0" err="1">
                <a:ea typeface="Gulim" panose="020B0600000101010101" pitchFamily="34" charset="-127"/>
                <a:cs typeface="Gulim" panose="020B0600000101010101" pitchFamily="34" charset="-127"/>
              </a:rPr>
              <a:t>minSup</a:t>
            </a:r>
            <a:r>
              <a:rPr lang="en-US" altLang="en-US" sz="2400" dirty="0">
                <a:ea typeface="Gulim" panose="020B0600000101010101" pitchFamily="34" charset="-127"/>
                <a:cs typeface="Gulim" panose="020B0600000101010101" pitchFamily="34" charset="-127"/>
              </a:rPr>
              <a:t> = minimum support)</a:t>
            </a:r>
            <a:endParaRPr lang="en-US" altLang="en-US" sz="2000" dirty="0">
              <a:ea typeface="Gulim" panose="020B0600000101010101" pitchFamily="34" charset="-127"/>
              <a:cs typeface="Gulim" panose="020B0600000101010101" pitchFamily="34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25671C-A211-4DAC-813F-94F8E3BA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85E76-8592-4909-99CA-5F9546D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EC520-558F-C17B-CC62-65B2D7E9353B}"/>
              </a:ext>
            </a:extLst>
          </p:cNvPr>
          <p:cNvSpPr txBox="1"/>
          <p:nvPr/>
        </p:nvSpPr>
        <p:spPr>
          <a:xfrm>
            <a:off x="150778" y="6077247"/>
            <a:ext cx="10695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Image Credit: https://</a:t>
            </a:r>
            <a:r>
              <a:rPr lang="en-US" sz="1200" dirty="0" err="1">
                <a:solidFill>
                  <a:srgbClr val="C00000"/>
                </a:solidFill>
              </a:rPr>
              <a:t>towardsdatascience.com</a:t>
            </a:r>
            <a:r>
              <a:rPr lang="en-US" sz="1200" dirty="0">
                <a:solidFill>
                  <a:srgbClr val="C00000"/>
                </a:solidFill>
              </a:rPr>
              <a:t>/apriori-association-rule-mining-explanation-and-python-implementation-290b42afdfc6</a:t>
            </a:r>
          </a:p>
        </p:txBody>
      </p:sp>
      <p:pic>
        <p:nvPicPr>
          <p:cNvPr id="6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EC551BF-874F-5D3F-5A5E-90338747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88" y="2350214"/>
            <a:ext cx="7772400" cy="27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6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33B069-31AE-4F4A-87E9-90F3147C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Gulim" panose="020B0600000101010101" pitchFamily="34" charset="-127"/>
                <a:cs typeface="Gulim" panose="020B0600000101010101" pitchFamily="34" charset="-127"/>
              </a:rPr>
              <a:t>Association Analysis: A priori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25671C-A211-4DAC-813F-94F8E3BA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85E76-8592-4909-99CA-5F9546D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EC520-558F-C17B-CC62-65B2D7E9353B}"/>
              </a:ext>
            </a:extLst>
          </p:cNvPr>
          <p:cNvSpPr txBox="1"/>
          <p:nvPr/>
        </p:nvSpPr>
        <p:spPr>
          <a:xfrm>
            <a:off x="150778" y="6077247"/>
            <a:ext cx="10695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Image Credit: https://</a:t>
            </a:r>
            <a:r>
              <a:rPr lang="en-US" sz="1200" dirty="0" err="1">
                <a:solidFill>
                  <a:srgbClr val="C00000"/>
                </a:solidFill>
              </a:rPr>
              <a:t>towardsdatascience.com</a:t>
            </a:r>
            <a:r>
              <a:rPr lang="en-US" sz="1200" dirty="0">
                <a:solidFill>
                  <a:srgbClr val="C00000"/>
                </a:solidFill>
              </a:rPr>
              <a:t>/apriori-association-rule-mining-explanation-and-python-implementation-290b42afdfc6</a:t>
            </a:r>
          </a:p>
        </p:txBody>
      </p:sp>
      <p:pic>
        <p:nvPicPr>
          <p:cNvPr id="6" name="Picture 5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5F5D034F-4070-48E4-7273-C0CD0F42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27" y="1237289"/>
            <a:ext cx="5841493" cy="48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0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261B44C-4EA1-41CB-BE15-8369C73EF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326" y="338139"/>
            <a:ext cx="8842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— Example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5C48772E-01B5-4798-8C64-F89B5AD48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179546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67372" imgH="1743437" progId="Excel.Sheet.8">
                  <p:embed/>
                </p:oleObj>
              </mc:Choice>
              <mc:Fallback>
                <p:oleObj name="Worksheet" r:id="rId2" imgW="1667372" imgH="1743437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5C48772E-01B5-4798-8C64-F89B5AD48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ED6A2A7B-E5EE-45FC-9953-4B58E84F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9" y="138906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Database D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50FF8E1C-9614-484D-B7EF-B7FDAE5B4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19701" imgH="2086337" progId="Excel.Sheet.8">
                  <p:embed/>
                </p:oleObj>
              </mc:Choice>
              <mc:Fallback>
                <p:oleObj name="Worksheet" r:id="rId4" imgW="1619701" imgH="2086337" progId="Excel.Sheet.8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50FF8E1C-9614-484D-B7EF-B7FDAE5B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F9098E4-43DA-408E-B0AC-DB349CDC8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619701" imgH="1743437" progId="Excel.Sheet.8">
                  <p:embed/>
                </p:oleObj>
              </mc:Choice>
              <mc:Fallback>
                <p:oleObj name="Worksheet" r:id="rId6" imgW="1619701" imgH="1743437" progId="Excel.Sheet.8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AF9098E4-43DA-408E-B0AC-DB349CDC8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>
            <a:extLst>
              <a:ext uri="{FF2B5EF4-FFF2-40B4-BE49-F238E27FC236}">
                <a16:creationId xmlns:a16="http://schemas.microsoft.com/office/drawing/2014/main" id="{FEE6BCA6-09D5-49BB-8F2F-EC83F19F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22733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CEF72789-7F83-44B4-822F-6B485443C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2C2E7EBE-D786-4D41-A00B-590640912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E34AE152-E505-4C24-9315-87CB0DAA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1</a:t>
            </a:r>
          </a:p>
        </p:txBody>
      </p:sp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9F9AD79F-BC33-4B01-ADC2-E2321754E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4351" y="338137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90961" imgH="2429237" progId="Excel.Sheet.8">
                  <p:embed/>
                </p:oleObj>
              </mc:Choice>
              <mc:Fallback>
                <p:oleObj name="Worksheet" r:id="rId8" imgW="990961" imgH="2429237" progId="Excel.Sheet.8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9F9AD79F-BC33-4B01-ADC2-E2321754E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38137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C7F0BE50-1F26-4107-923F-92B9AD485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581421" imgH="2429237" progId="Excel.Sheet.8">
                  <p:embed/>
                </p:oleObj>
              </mc:Choice>
              <mc:Fallback>
                <p:oleObj name="Worksheet" r:id="rId10" imgW="1581421" imgH="2429237" progId="Excel.Sheet.8">
                  <p:embed/>
                  <p:pic>
                    <p:nvPicPr>
                      <p:cNvPr id="77836" name="Object 12">
                        <a:extLst>
                          <a:ext uri="{FF2B5EF4-FFF2-40B4-BE49-F238E27FC236}">
                            <a16:creationId xmlns:a16="http://schemas.microsoft.com/office/drawing/2014/main" id="{C7F0BE50-1F26-4107-923F-92B9AD485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3F4AA8A8-883B-458F-ACED-BE0A71767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1" y="3756026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581421" imgH="1743437" progId="Excel.Sheet.8">
                  <p:embed/>
                </p:oleObj>
              </mc:Choice>
              <mc:Fallback>
                <p:oleObj name="Worksheet" r:id="rId12" imgW="1581421" imgH="1743437" progId="Excel.Sheet.8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3F4AA8A8-883B-458F-ACED-BE0A71767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756026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>
            <a:extLst>
              <a:ext uri="{FF2B5EF4-FFF2-40B4-BE49-F238E27FC236}">
                <a16:creationId xmlns:a16="http://schemas.microsoft.com/office/drawing/2014/main" id="{72059C87-F723-4218-BE55-3036C45D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ACE2C608-4F4B-4A2B-B6BA-4B9F9F07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6734CC41-6DC1-47E0-AFCA-C064822C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41" name="Line 17">
            <a:extLst>
              <a:ext uri="{FF2B5EF4-FFF2-40B4-BE49-F238E27FC236}">
                <a16:creationId xmlns:a16="http://schemas.microsoft.com/office/drawing/2014/main" id="{27D0DD63-94FF-4DCE-99C2-0FF897476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4C32ACA6-9044-4C44-A7BF-7A76B928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75126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sp>
        <p:nvSpPr>
          <p:cNvPr id="77843" name="AutoShape 19">
            <a:extLst>
              <a:ext uri="{FF2B5EF4-FFF2-40B4-BE49-F238E27FC236}">
                <a16:creationId xmlns:a16="http://schemas.microsoft.com/office/drawing/2014/main" id="{415013BC-FCBD-4EC4-ADEC-34117D7B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301" y="3267225"/>
            <a:ext cx="627063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7844" name="Line 20">
            <a:extLst>
              <a:ext uri="{FF2B5EF4-FFF2-40B4-BE49-F238E27FC236}">
                <a16:creationId xmlns:a16="http://schemas.microsoft.com/office/drawing/2014/main" id="{0B3D186B-E172-4BE2-A839-904BB314C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B22E898E-2B8E-4567-9AE7-107A64BF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831BD1F6-5008-4AD5-8F03-F235AF1D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3</a:t>
            </a:r>
          </a:p>
        </p:txBody>
      </p:sp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FD2E2604-74FD-4D36-97B8-E68095166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4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990961" imgH="714737" progId="Excel.Sheet.8">
                  <p:embed/>
                </p:oleObj>
              </mc:Choice>
              <mc:Fallback>
                <p:oleObj name="Worksheet" r:id="rId14" imgW="990961" imgH="714737" progId="Excel.Sheet.8">
                  <p:embed/>
                  <p:pic>
                    <p:nvPicPr>
                      <p:cNvPr id="77847" name="Object 23">
                        <a:extLst>
                          <a:ext uri="{FF2B5EF4-FFF2-40B4-BE49-F238E27FC236}">
                            <a16:creationId xmlns:a16="http://schemas.microsoft.com/office/drawing/2014/main" id="{FD2E2604-74FD-4D36-97B8-E68095166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4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Text Box 24">
            <a:extLst>
              <a:ext uri="{FF2B5EF4-FFF2-40B4-BE49-F238E27FC236}">
                <a16:creationId xmlns:a16="http://schemas.microsoft.com/office/drawing/2014/main" id="{1820121B-0AAB-405B-9269-859D181A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588168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graphicFrame>
        <p:nvGraphicFramePr>
          <p:cNvPr id="77849" name="Object 25">
            <a:extLst>
              <a:ext uri="{FF2B5EF4-FFF2-40B4-BE49-F238E27FC236}">
                <a16:creationId xmlns:a16="http://schemas.microsoft.com/office/drawing/2014/main" id="{010FD113-FCC3-4E3F-9054-8F1A744FC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2825" y="5835651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581421" imgH="705332" progId="Excel.Sheet.8">
                  <p:embed/>
                </p:oleObj>
              </mc:Choice>
              <mc:Fallback>
                <p:oleObj name="Worksheet" r:id="rId16" imgW="1581421" imgH="705332" progId="Excel.Sheet.8">
                  <p:embed/>
                  <p:pic>
                    <p:nvPicPr>
                      <p:cNvPr id="77849" name="Object 25">
                        <a:extLst>
                          <a:ext uri="{FF2B5EF4-FFF2-40B4-BE49-F238E27FC236}">
                            <a16:creationId xmlns:a16="http://schemas.microsoft.com/office/drawing/2014/main" id="{010FD113-FCC3-4E3F-9054-8F1A744FC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5835651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AutoShape 26">
            <a:extLst>
              <a:ext uri="{FF2B5EF4-FFF2-40B4-BE49-F238E27FC236}">
                <a16:creationId xmlns:a16="http://schemas.microsoft.com/office/drawing/2014/main" id="{77904056-8AA7-47B7-84A8-FA6B6D96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4" y="5240487"/>
            <a:ext cx="184731" cy="461665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7851" name="Line 27">
            <a:extLst>
              <a:ext uri="{FF2B5EF4-FFF2-40B4-BE49-F238E27FC236}">
                <a16:creationId xmlns:a16="http://schemas.microsoft.com/office/drawing/2014/main" id="{06C589A7-DC67-4DA4-B462-8554D039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2" name="Line 28">
            <a:extLst>
              <a:ext uri="{FF2B5EF4-FFF2-40B4-BE49-F238E27FC236}">
                <a16:creationId xmlns:a16="http://schemas.microsoft.com/office/drawing/2014/main" id="{7EF99042-1923-4FCD-9117-3678F46B3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5F3A1-67E3-41ED-869E-0776CD3B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87190-F0BD-413E-A39A-3EF1008C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261B44C-4EA1-41CB-BE15-8369C73EF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326" y="338139"/>
            <a:ext cx="8842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— Example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5C48772E-01B5-4798-8C64-F89B5AD48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179546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67372" imgH="1743437" progId="Excel.Sheet.8">
                  <p:embed/>
                </p:oleObj>
              </mc:Choice>
              <mc:Fallback>
                <p:oleObj name="Worksheet" r:id="rId2" imgW="1667372" imgH="1743437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5C48772E-01B5-4798-8C64-F89B5AD48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ED6A2A7B-E5EE-45FC-9953-4B58E84F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9" y="138906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Database D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50FF8E1C-9614-484D-B7EF-B7FDAE5B4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19701" imgH="2086337" progId="Excel.Sheet.8">
                  <p:embed/>
                </p:oleObj>
              </mc:Choice>
              <mc:Fallback>
                <p:oleObj name="Worksheet" r:id="rId4" imgW="1619701" imgH="2086337" progId="Excel.Sheet.8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50FF8E1C-9614-484D-B7EF-B7FDAE5B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F9098E4-43DA-408E-B0AC-DB349CDC8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619701" imgH="1743437" progId="Excel.Sheet.8">
                  <p:embed/>
                </p:oleObj>
              </mc:Choice>
              <mc:Fallback>
                <p:oleObj name="Worksheet" r:id="rId6" imgW="1619701" imgH="1743437" progId="Excel.Sheet.8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AF9098E4-43DA-408E-B0AC-DB349CDC8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>
            <a:extLst>
              <a:ext uri="{FF2B5EF4-FFF2-40B4-BE49-F238E27FC236}">
                <a16:creationId xmlns:a16="http://schemas.microsoft.com/office/drawing/2014/main" id="{FEE6BCA6-09D5-49BB-8F2F-EC83F19F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22733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CEF72789-7F83-44B4-822F-6B485443C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2C2E7EBE-D786-4D41-A00B-590640912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E34AE152-E505-4C24-9315-87CB0DAA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1</a:t>
            </a:r>
          </a:p>
        </p:txBody>
      </p:sp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9F9AD79F-BC33-4B01-ADC2-E2321754E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4351" y="338137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90961" imgH="2429237" progId="Excel.Sheet.8">
                  <p:embed/>
                </p:oleObj>
              </mc:Choice>
              <mc:Fallback>
                <p:oleObj name="Worksheet" r:id="rId8" imgW="990961" imgH="2429237" progId="Excel.Sheet.8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9F9AD79F-BC33-4B01-ADC2-E2321754E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38137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C7F0BE50-1F26-4107-923F-92B9AD485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581421" imgH="2429237" progId="Excel.Sheet.8">
                  <p:embed/>
                </p:oleObj>
              </mc:Choice>
              <mc:Fallback>
                <p:oleObj name="Worksheet" r:id="rId10" imgW="1581421" imgH="2429237" progId="Excel.Sheet.8">
                  <p:embed/>
                  <p:pic>
                    <p:nvPicPr>
                      <p:cNvPr id="77836" name="Object 12">
                        <a:extLst>
                          <a:ext uri="{FF2B5EF4-FFF2-40B4-BE49-F238E27FC236}">
                            <a16:creationId xmlns:a16="http://schemas.microsoft.com/office/drawing/2014/main" id="{C7F0BE50-1F26-4107-923F-92B9AD485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3F4AA8A8-883B-458F-ACED-BE0A71767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1" y="3756026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581421" imgH="1743437" progId="Excel.Sheet.8">
                  <p:embed/>
                </p:oleObj>
              </mc:Choice>
              <mc:Fallback>
                <p:oleObj name="Worksheet" r:id="rId12" imgW="1581421" imgH="1743437" progId="Excel.Sheet.8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3F4AA8A8-883B-458F-ACED-BE0A71767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756026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>
            <a:extLst>
              <a:ext uri="{FF2B5EF4-FFF2-40B4-BE49-F238E27FC236}">
                <a16:creationId xmlns:a16="http://schemas.microsoft.com/office/drawing/2014/main" id="{72059C87-F723-4218-BE55-3036C45D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ACE2C608-4F4B-4A2B-B6BA-4B9F9F07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6734CC41-6DC1-47E0-AFCA-C064822C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77841" name="Line 17">
            <a:extLst>
              <a:ext uri="{FF2B5EF4-FFF2-40B4-BE49-F238E27FC236}">
                <a16:creationId xmlns:a16="http://schemas.microsoft.com/office/drawing/2014/main" id="{27D0DD63-94FF-4DCE-99C2-0FF897476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4C32ACA6-9044-4C44-A7BF-7A76B928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75126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sp>
        <p:nvSpPr>
          <p:cNvPr id="77843" name="AutoShape 19">
            <a:extLst>
              <a:ext uri="{FF2B5EF4-FFF2-40B4-BE49-F238E27FC236}">
                <a16:creationId xmlns:a16="http://schemas.microsoft.com/office/drawing/2014/main" id="{415013BC-FCBD-4EC4-ADEC-34117D7B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301" y="3267225"/>
            <a:ext cx="627063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7844" name="Line 20">
            <a:extLst>
              <a:ext uri="{FF2B5EF4-FFF2-40B4-BE49-F238E27FC236}">
                <a16:creationId xmlns:a16="http://schemas.microsoft.com/office/drawing/2014/main" id="{0B3D186B-E172-4BE2-A839-904BB314C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B22E898E-2B8E-4567-9AE7-107A64BF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831BD1F6-5008-4AD5-8F03-F235AF1D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3</a:t>
            </a:r>
          </a:p>
        </p:txBody>
      </p:sp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FD2E2604-74FD-4D36-97B8-E68095166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4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990961" imgH="714737" progId="Excel.Sheet.8">
                  <p:embed/>
                </p:oleObj>
              </mc:Choice>
              <mc:Fallback>
                <p:oleObj name="Worksheet" r:id="rId14" imgW="990961" imgH="714737" progId="Excel.Sheet.8">
                  <p:embed/>
                  <p:pic>
                    <p:nvPicPr>
                      <p:cNvPr id="77847" name="Object 23">
                        <a:extLst>
                          <a:ext uri="{FF2B5EF4-FFF2-40B4-BE49-F238E27FC236}">
                            <a16:creationId xmlns:a16="http://schemas.microsoft.com/office/drawing/2014/main" id="{FD2E2604-74FD-4D36-97B8-E68095166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4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Text Box 24">
            <a:extLst>
              <a:ext uri="{FF2B5EF4-FFF2-40B4-BE49-F238E27FC236}">
                <a16:creationId xmlns:a16="http://schemas.microsoft.com/office/drawing/2014/main" id="{1820121B-0AAB-405B-9269-859D181A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588168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Scan D</a:t>
            </a:r>
          </a:p>
        </p:txBody>
      </p:sp>
      <p:graphicFrame>
        <p:nvGraphicFramePr>
          <p:cNvPr id="77849" name="Object 25">
            <a:extLst>
              <a:ext uri="{FF2B5EF4-FFF2-40B4-BE49-F238E27FC236}">
                <a16:creationId xmlns:a16="http://schemas.microsoft.com/office/drawing/2014/main" id="{010FD113-FCC3-4E3F-9054-8F1A744FC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2825" y="5835651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581421" imgH="705332" progId="Excel.Sheet.8">
                  <p:embed/>
                </p:oleObj>
              </mc:Choice>
              <mc:Fallback>
                <p:oleObj name="Worksheet" r:id="rId16" imgW="1581421" imgH="705332" progId="Excel.Sheet.8">
                  <p:embed/>
                  <p:pic>
                    <p:nvPicPr>
                      <p:cNvPr id="77849" name="Object 25">
                        <a:extLst>
                          <a:ext uri="{FF2B5EF4-FFF2-40B4-BE49-F238E27FC236}">
                            <a16:creationId xmlns:a16="http://schemas.microsoft.com/office/drawing/2014/main" id="{010FD113-FCC3-4E3F-9054-8F1A744FC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5835651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AutoShape 26">
            <a:extLst>
              <a:ext uri="{FF2B5EF4-FFF2-40B4-BE49-F238E27FC236}">
                <a16:creationId xmlns:a16="http://schemas.microsoft.com/office/drawing/2014/main" id="{77904056-8AA7-47B7-84A8-FA6B6D96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4" y="5240487"/>
            <a:ext cx="184731" cy="461665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7851" name="Line 27">
            <a:extLst>
              <a:ext uri="{FF2B5EF4-FFF2-40B4-BE49-F238E27FC236}">
                <a16:creationId xmlns:a16="http://schemas.microsoft.com/office/drawing/2014/main" id="{06C589A7-DC67-4DA4-B462-8554D039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2" name="Line 28">
            <a:extLst>
              <a:ext uri="{FF2B5EF4-FFF2-40B4-BE49-F238E27FC236}">
                <a16:creationId xmlns:a16="http://schemas.microsoft.com/office/drawing/2014/main" id="{7EF99042-1923-4FCD-9117-3678F46B3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87190-F0BD-413E-A39A-3EF1008C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9D061D-3900-A3E9-EF44-F616A87EC29C}"/>
              </a:ext>
            </a:extLst>
          </p:cNvPr>
          <p:cNvSpPr/>
          <p:nvPr/>
        </p:nvSpPr>
        <p:spPr>
          <a:xfrm>
            <a:off x="5194570" y="5732463"/>
            <a:ext cx="3370999" cy="988985"/>
          </a:xfrm>
          <a:prstGeom prst="ellipse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D984D-7B93-2645-7A03-90FEFC969EE4}"/>
              </a:ext>
            </a:extLst>
          </p:cNvPr>
          <p:cNvSpPr txBox="1"/>
          <p:nvPr/>
        </p:nvSpPr>
        <p:spPr>
          <a:xfrm>
            <a:off x="8682579" y="5797848"/>
            <a:ext cx="216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Final item-set is used to create rules based on confidence levels</a:t>
            </a:r>
          </a:p>
        </p:txBody>
      </p:sp>
    </p:spTree>
    <p:extLst>
      <p:ext uri="{BB962C8B-B14F-4D97-AF65-F5344CB8AC3E}">
        <p14:creationId xmlns:p14="http://schemas.microsoft.com/office/powerpoint/2010/main" val="3374620373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031743-3279-7A68-C13D-11EBC79CE2C9}"/>
              </a:ext>
            </a:extLst>
          </p:cNvPr>
          <p:cNvSpPr txBox="1">
            <a:spLocks noChangeArrowheads="1"/>
          </p:cNvSpPr>
          <p:nvPr/>
        </p:nvSpPr>
        <p:spPr>
          <a:xfrm>
            <a:off x="1330326" y="338139"/>
            <a:ext cx="884237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Apriori Algorithm — Example</a:t>
            </a:r>
            <a:endParaRPr lang="en-US" altLang="en-US" dirty="0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078603B7-399A-7069-4617-4F25E775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6" y="1228927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3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04E77E08-75F3-38E9-0A46-50E0E8EA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87072"/>
              </p:ext>
            </p:extLst>
          </p:nvPr>
        </p:nvGraphicFramePr>
        <p:xfrm>
          <a:off x="1784350" y="1273378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81421" imgH="705332" progId="Excel.Sheet.8">
                  <p:embed/>
                </p:oleObj>
              </mc:Choice>
              <mc:Fallback>
                <p:oleObj name="Worksheet" r:id="rId2" imgW="1581421" imgH="705332" progId="Excel.Sheet.8">
                  <p:embed/>
                  <p:pic>
                    <p:nvPicPr>
                      <p:cNvPr id="6" name="Object 25">
                        <a:extLst>
                          <a:ext uri="{FF2B5EF4-FFF2-40B4-BE49-F238E27FC236}">
                            <a16:creationId xmlns:a16="http://schemas.microsoft.com/office/drawing/2014/main" id="{04E77E08-75F3-38E9-0A46-50E0E8EA8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273378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29BF842-84C1-4F48-E5CA-56D91D977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73476"/>
              </p:ext>
            </p:extLst>
          </p:nvPr>
        </p:nvGraphicFramePr>
        <p:xfrm>
          <a:off x="1724026" y="296278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67372" imgH="1743437" progId="Excel.Sheet.8">
                  <p:embed/>
                </p:oleObj>
              </mc:Choice>
              <mc:Fallback>
                <p:oleObj name="Worksheet" r:id="rId4" imgW="1667372" imgH="1743437" progId="Excel.Shee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29BF842-84C1-4F48-E5CA-56D91D977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296278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21558A08-BE79-1E06-58C6-08F4087D8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2" y="255638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Database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A5F53-41A7-5E9F-D23E-AC405FD64D32}"/>
              </a:ext>
            </a:extLst>
          </p:cNvPr>
          <p:cNvSpPr txBox="1"/>
          <p:nvPr/>
        </p:nvSpPr>
        <p:spPr>
          <a:xfrm>
            <a:off x="4173166" y="1228927"/>
            <a:ext cx="7198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possible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=&gt; (3,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Conf.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=&gt; (2,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=&gt; (2,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(2, 3) =&gt;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(2, 5) =&gt;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(3) = 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(3, 5) =&gt;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0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031743-3279-7A68-C13D-11EBC79CE2C9}"/>
              </a:ext>
            </a:extLst>
          </p:cNvPr>
          <p:cNvSpPr txBox="1">
            <a:spLocks noChangeArrowheads="1"/>
          </p:cNvSpPr>
          <p:nvPr/>
        </p:nvSpPr>
        <p:spPr>
          <a:xfrm>
            <a:off x="1330326" y="338139"/>
            <a:ext cx="884237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Apriori Algorithm — Example</a:t>
            </a:r>
            <a:endParaRPr lang="en-US" altLang="en-US" dirty="0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078603B7-399A-7069-4617-4F25E775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6" y="1228927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3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04E77E08-75F3-38E9-0A46-50E0E8EA8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1273378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81421" imgH="705332" progId="Excel.Sheet.8">
                  <p:embed/>
                </p:oleObj>
              </mc:Choice>
              <mc:Fallback>
                <p:oleObj name="Worksheet" r:id="rId2" imgW="1581421" imgH="705332" progId="Excel.Sheet.8">
                  <p:embed/>
                  <p:pic>
                    <p:nvPicPr>
                      <p:cNvPr id="6" name="Object 25">
                        <a:extLst>
                          <a:ext uri="{FF2B5EF4-FFF2-40B4-BE49-F238E27FC236}">
                            <a16:creationId xmlns:a16="http://schemas.microsoft.com/office/drawing/2014/main" id="{04E77E08-75F3-38E9-0A46-50E0E8EA8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273378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29BF842-84C1-4F48-E5CA-56D91D977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6" y="296278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67372" imgH="1743437" progId="Excel.Sheet.8">
                  <p:embed/>
                </p:oleObj>
              </mc:Choice>
              <mc:Fallback>
                <p:oleObj name="Worksheet" r:id="rId4" imgW="1667372" imgH="1743437" progId="Excel.Shee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29BF842-84C1-4F48-E5CA-56D91D977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296278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21558A08-BE79-1E06-58C6-08F4087D8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2" y="255638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Database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A5F53-41A7-5E9F-D23E-AC405FD64D32}"/>
              </a:ext>
            </a:extLst>
          </p:cNvPr>
          <p:cNvSpPr txBox="1"/>
          <p:nvPr/>
        </p:nvSpPr>
        <p:spPr>
          <a:xfrm>
            <a:off x="4173166" y="1228927"/>
            <a:ext cx="7198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possible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=&gt; (3,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Conf.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=&gt; (2,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=&gt; (2,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(2, 3) =&gt;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(2, 5) =&gt;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(3) = 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(3, 5) =&gt;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(2) / (2)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93E2-61F9-626C-6ADB-837D9762CF7E}"/>
              </a:ext>
            </a:extLst>
          </p:cNvPr>
          <p:cNvSpPr txBox="1"/>
          <p:nvPr/>
        </p:nvSpPr>
        <p:spPr>
          <a:xfrm>
            <a:off x="7486077" y="2094718"/>
            <a:ext cx="362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Then, we keep rules where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Confidence &gt; </a:t>
            </a:r>
            <a:r>
              <a:rPr lang="en-US" dirty="0" err="1">
                <a:solidFill>
                  <a:srgbClr val="C00000"/>
                </a:solidFill>
              </a:rPr>
              <a:t>min_confidence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72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0072A4C-5076-4F23-BB4C-8C8D783A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F61C-061D-4B78-8776-7CB084E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95AAA6-C9F5-1B66-98DC-ADA8B27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90" y="1502094"/>
            <a:ext cx="9465310" cy="4700586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/>
              <a:t>Know how to create plots in Matplotlib</a:t>
            </a:r>
          </a:p>
          <a:p>
            <a:pPr marL="514350" indent="-514350">
              <a:buAutoNum type="arabicPeriod"/>
              <a:defRPr/>
            </a:pPr>
            <a:r>
              <a:rPr lang="en-US" dirty="0"/>
              <a:t>How to optimize parameters in a given model? (Exhaustive Search)</a:t>
            </a:r>
          </a:p>
        </p:txBody>
      </p:sp>
    </p:spTree>
    <p:extLst>
      <p:ext uri="{BB962C8B-B14F-4D97-AF65-F5344CB8AC3E}">
        <p14:creationId xmlns:p14="http://schemas.microsoft.com/office/powerpoint/2010/main" val="202843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C273A-B825-AC1A-CF66-9B722CCA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Distances</a:t>
            </a:r>
          </a:p>
        </p:txBody>
      </p:sp>
      <p:pic>
        <p:nvPicPr>
          <p:cNvPr id="1026" name="Picture 2" descr="Three typical Minkowski distances, i.e., Euclidean, Manhattan and... |  Download Scientific Diagram">
            <a:extLst>
              <a:ext uri="{FF2B5EF4-FFF2-40B4-BE49-F238E27FC236}">
                <a16:creationId xmlns:a16="http://schemas.microsoft.com/office/drawing/2014/main" id="{4B20FEAA-6BAA-EDB9-3E33-FC1F2E36B0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799" y="1675227"/>
            <a:ext cx="878840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1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5426-C69C-CEA1-E7A5-EA2A9363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3C18-83AB-3358-8FA6-ECDEE34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completed yet</a:t>
            </a:r>
          </a:p>
        </p:txBody>
      </p:sp>
    </p:spTree>
    <p:extLst>
      <p:ext uri="{BB962C8B-B14F-4D97-AF65-F5344CB8AC3E}">
        <p14:creationId xmlns:p14="http://schemas.microsoft.com/office/powerpoint/2010/main" val="4705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ward method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114425"/>
            <a:ext cx="65976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290278-C4A0-4B57-A398-13907A53A37F}"/>
              </a:ext>
            </a:extLst>
          </p:cNvPr>
          <p:cNvSpPr txBox="1">
            <a:spLocks/>
          </p:cNvSpPr>
          <p:nvPr/>
        </p:nvSpPr>
        <p:spPr>
          <a:xfrm>
            <a:off x="1263650" y="380998"/>
            <a:ext cx="9144000" cy="3048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Hierarchical </a:t>
            </a:r>
            <a:r>
              <a:rPr lang="en-US" altLang="en-US" sz="3300" b="1" i="1" u="sng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Agglomerative </a:t>
            </a:r>
            <a:r>
              <a:rPr lang="en-US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109A1E-6106-4E81-AC80-D9A133B2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E07D4-3F22-4F77-A0C1-655B5655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2423" y="1538453"/>
          <a:ext cx="1828800" cy="1417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8352"/>
              </p:ext>
            </p:extLst>
          </p:nvPr>
        </p:nvGraphicFramePr>
        <p:xfrm>
          <a:off x="1052423" y="4129100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AC0-268E-404A-8723-9FD4EF4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3DB33-F920-44A3-9E67-406DE07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E9E0-6179-684A-FF82-6C6EF403DD27}"/>
              </a:ext>
            </a:extLst>
          </p:cNvPr>
          <p:cNvSpPr txBox="1"/>
          <p:nvPr/>
        </p:nvSpPr>
        <p:spPr>
          <a:xfrm>
            <a:off x="4717915" y="4824919"/>
            <a:ext cx="58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Start off assuming </a:t>
            </a:r>
            <a:r>
              <a:rPr lang="en-US" i="1" dirty="0">
                <a:solidFill>
                  <a:srgbClr val="C00000"/>
                </a:solidFill>
              </a:rPr>
              <a:t>each</a:t>
            </a:r>
            <a:r>
              <a:rPr lang="en-US" dirty="0">
                <a:solidFill>
                  <a:srgbClr val="C00000"/>
                </a:solidFill>
              </a:rPr>
              <a:t> point is its own cluster</a:t>
            </a:r>
          </a:p>
        </p:txBody>
      </p:sp>
    </p:spTree>
    <p:extLst>
      <p:ext uri="{BB962C8B-B14F-4D97-AF65-F5344CB8AC3E}">
        <p14:creationId xmlns:p14="http://schemas.microsoft.com/office/powerpoint/2010/main" val="32078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69481"/>
            <a:ext cx="10515600" cy="9547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Step1 find the smallest distance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90635"/>
              </p:ext>
            </p:extLst>
          </p:nvPr>
        </p:nvGraphicFramePr>
        <p:xfrm>
          <a:off x="974785" y="1829495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603793" y="2364191"/>
            <a:ext cx="392501" cy="3639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851D-6B59-4941-89FA-34CB315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92215C-695D-4733-B154-81991FFA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D6DA8-3241-E839-B9CA-F3A3B42364D0}"/>
              </a:ext>
            </a:extLst>
          </p:cNvPr>
          <p:cNvSpPr txBox="1"/>
          <p:nvPr/>
        </p:nvSpPr>
        <p:spPr>
          <a:xfrm>
            <a:off x="134663" y="969377"/>
            <a:ext cx="58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Find smallest distance (in this case, average linkage is used. Whatever linkage method is used is what goes in this matrix)</a:t>
            </a:r>
          </a:p>
        </p:txBody>
      </p:sp>
    </p:spTree>
    <p:extLst>
      <p:ext uri="{BB962C8B-B14F-4D97-AF65-F5344CB8AC3E}">
        <p14:creationId xmlns:p14="http://schemas.microsoft.com/office/powerpoint/2010/main" val="36052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2038</Words>
  <Application>Microsoft Macintosh PowerPoint</Application>
  <PresentationFormat>Widescreen</PresentationFormat>
  <Paragraphs>702</Paragraphs>
  <Slides>46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Garamond</vt:lpstr>
      <vt:lpstr>Symbol</vt:lpstr>
      <vt:lpstr>Tahoma</vt:lpstr>
      <vt:lpstr>Times New Roman</vt:lpstr>
      <vt:lpstr>Office Theme</vt:lpstr>
      <vt:lpstr>Worksheet</vt:lpstr>
      <vt:lpstr>Final Exam Review Slides</vt:lpstr>
      <vt:lpstr>Entropy</vt:lpstr>
      <vt:lpstr>Entropy</vt:lpstr>
      <vt:lpstr>Information Gain</vt:lpstr>
      <vt:lpstr>Distances</vt:lpstr>
      <vt:lpstr>Nearest Neighbors Clustering</vt:lpstr>
      <vt:lpstr>PowerPoint Presentation</vt:lpstr>
      <vt:lpstr>Example </vt:lpstr>
      <vt:lpstr>Step1 find the smallest distance </vt:lpstr>
      <vt:lpstr>Step1 find the smallest distance </vt:lpstr>
      <vt:lpstr>Step1 find the smallest distance </vt:lpstr>
      <vt:lpstr>Dendrogram</vt:lpstr>
      <vt:lpstr>Perform again (find smallest distance, merge two clusters)</vt:lpstr>
      <vt:lpstr>Merge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Linkage Methods of Clustering </vt:lpstr>
      <vt:lpstr>Other Agglomerative Clustering Methods</vt:lpstr>
      <vt:lpstr> K-means Algorithm </vt:lpstr>
      <vt:lpstr>K-Means</vt:lpstr>
      <vt:lpstr>PowerPoint Presentation</vt:lpstr>
      <vt:lpstr>Measure the Quality of Clustering</vt:lpstr>
      <vt:lpstr>Intra-cluster and Inter-cluster distances</vt:lpstr>
      <vt:lpstr>What is good clustering?</vt:lpstr>
      <vt:lpstr>Silhouette Coefficient</vt:lpstr>
      <vt:lpstr>PowerPoint Presentation</vt:lpstr>
      <vt:lpstr>PowerPoint Presentation</vt:lpstr>
      <vt:lpstr>SVM Kernel</vt:lpstr>
      <vt:lpstr>Processing Information in ANN</vt:lpstr>
      <vt:lpstr>Perceptron</vt:lpstr>
      <vt:lpstr>Use Perceptron to re-produce AND logical operator</vt:lpstr>
      <vt:lpstr>Multi-Layer Perceptron ( ANN )</vt:lpstr>
      <vt:lpstr>Multi-Layer Perceptron ( ANN )</vt:lpstr>
      <vt:lpstr>Association Analysis: A priori</vt:lpstr>
      <vt:lpstr>Association Analysis: A priori</vt:lpstr>
      <vt:lpstr>Association Analysis: A priori</vt:lpstr>
      <vt:lpstr>Association Analysis: A priori</vt:lpstr>
      <vt:lpstr>The Apriori Algorithm — Example</vt:lpstr>
      <vt:lpstr>The Apriori Algorithm — Example</vt:lpstr>
      <vt:lpstr>PowerPoint Presentation</vt:lpstr>
      <vt:lpstr>PowerPoint Presentation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Review Slides</dc:title>
  <dc:creator>Weatherly, Chad D</dc:creator>
  <cp:lastModifiedBy>Weatherly, Chad D</cp:lastModifiedBy>
  <cp:revision>1</cp:revision>
  <dcterms:created xsi:type="dcterms:W3CDTF">2023-03-28T02:57:20Z</dcterms:created>
  <dcterms:modified xsi:type="dcterms:W3CDTF">2023-05-04T03:33:49Z</dcterms:modified>
</cp:coreProperties>
</file>