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d36598792_1_9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g2dd36598792_1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2dd36598792_1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365986ac_0_10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g2dd365986ac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2dd365986ac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d365986ac_0_1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g2dd365986ac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g2dd365986ac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d36598792_2_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g2dd36598792_2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2dd36598792_2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095cb71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095cb71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03f36ef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03f36ef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095cb71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e095cb71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03f36e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03f36e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0bc908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0bc908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fb1147f00_0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g2dfb1147f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2dfb1147f0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d36598792_2_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g2dd36598792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g2dd36598792_2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36598792_1_10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g2dd36598792_1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2dd36598792_1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e251134d9_0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0" name="Google Shape;370;g2de251134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2de251134d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fb1147f00_0_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g2dfb1147f0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2dfb1147f00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fb1147f00_0_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g2dfb1147f0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g2dfb1147f00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e251134d9_0_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g2de251134d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2de251134d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e251134d9_0_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0" name="Google Shape;410;g2de251134d9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g2de251134d9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e251134d9_0_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g2de251134d9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g2de251134d9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f92523219_0_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g2df9252321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g2df92523219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095cb7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095cb7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d36598792_1_1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g2dd36598792_1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2dd36598792_1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d365986ac_0_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g2dd365986ac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2dd365986a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d365986ac_0_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g2dd365986ac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2dd365986ac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365986ac_0_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g2dd365986ac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2dd365986ac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d365986ac_0_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0" name="Google Shape;220;g2dd365986ac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2dd365986ac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d365986ac_0_8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g2dd365986ac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dd365986ac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d365986ac_0_1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g2dd365986ac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2dd365986ac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16013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16013" y="1314450"/>
            <a:ext cx="370363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16012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116013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116013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chart"/>
          </p:nvPr>
        </p:nvSpPr>
        <p:spPr>
          <a:xfrm>
            <a:off x="1116013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 rot="5400000">
            <a:off x="5684441" y="1409303"/>
            <a:ext cx="4093369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 rot="5400000">
            <a:off x="1828404" y="-405209"/>
            <a:ext cx="4093369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3352799" y="-922337"/>
            <a:ext cx="30861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/>
          <p:nvPr>
            <p:ph idx="2" type="pic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88778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630238" y="1543050"/>
            <a:ext cx="2949575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30238" y="1260872"/>
            <a:ext cx="38687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630238" y="1878806"/>
            <a:ext cx="3868737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4629150" y="1260872"/>
            <a:ext cx="3887788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 txBox="1"/>
          <p:nvPr>
            <p:ph idx="4" type="body"/>
          </p:nvPr>
        </p:nvSpPr>
        <p:spPr>
          <a:xfrm>
            <a:off x="4629150" y="1878806"/>
            <a:ext cx="3887788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116013" y="1314450"/>
            <a:ext cx="370363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type="title"/>
          </p:nvPr>
        </p:nvSpPr>
        <p:spPr>
          <a:xfrm>
            <a:off x="1116012" y="307181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116012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</a:t>
            </a:r>
            <a:fld id="{00000000-1234-1234-1234-123412341234}" type="slidenum">
              <a:rPr lang="it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8.jp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2282000" y="1184372"/>
            <a:ext cx="61389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Gabriele Matini 1934803,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it"/>
              <a:t>Alessio Maiola 1937744</a:t>
            </a:r>
            <a:endParaRPr/>
          </a:p>
        </p:txBody>
      </p:sp>
      <p:sp>
        <p:nvSpPr>
          <p:cNvPr id="153" name="Google Shape;153;p28"/>
          <p:cNvSpPr txBox="1"/>
          <p:nvPr>
            <p:ph type="ctrTitle"/>
          </p:nvPr>
        </p:nvSpPr>
        <p:spPr>
          <a:xfrm>
            <a:off x="1472225" y="160600"/>
            <a:ext cx="70257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HBase on Hadoop: a distributed column based solution</a:t>
            </a:r>
            <a:endParaRPr sz="3200"/>
          </a:p>
        </p:txBody>
      </p:sp>
      <p:grpSp>
        <p:nvGrpSpPr>
          <p:cNvPr id="154" name="Google Shape;154;p28"/>
          <p:cNvGrpSpPr/>
          <p:nvPr/>
        </p:nvGrpSpPr>
        <p:grpSpPr>
          <a:xfrm>
            <a:off x="0" y="2049950"/>
            <a:ext cx="9142413" cy="3093550"/>
            <a:chOff x="0" y="1738"/>
            <a:chExt cx="5760" cy="2582"/>
          </a:xfrm>
        </p:grpSpPr>
        <p:pic>
          <p:nvPicPr>
            <p:cNvPr descr="Fondino" id="155" name="Google Shape;1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156" name="Google Shape;15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432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157" name="Google Shape;157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8"/>
          <p:cNvSpPr txBox="1"/>
          <p:nvPr/>
        </p:nvSpPr>
        <p:spPr>
          <a:xfrm>
            <a:off x="2243137" y="4462463"/>
            <a:ext cx="6216650" cy="588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it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HDFS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10233"/>
            <a:ext cx="4298075" cy="19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Edit the file hdfs-site.xml in $HADOOP_HOME/etc/hadoop/ as follows: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Note: to test now your configuration run “</a:t>
            </a:r>
            <a:r>
              <a:rPr lang="it" sz="1800"/>
              <a:t>start-dfs.sh” and “start-yarn.sh” inside $HADOOP_HOME. Run “</a:t>
            </a:r>
            <a:r>
              <a:rPr lang="it" sz="1800"/>
              <a:t>jps” to monitor the nodes, the resource manager and the node manager of YARN.</a:t>
            </a:r>
            <a:endParaRPr sz="1800"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25" y="1203350"/>
            <a:ext cx="3780275" cy="2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03350"/>
            <a:ext cx="3915924" cy="2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38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HBase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790575" y="622413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800"/>
              <a:t>Download HBase separately and edit conf/hbase-env.sh:</a:t>
            </a:r>
            <a:r>
              <a:rPr lang="it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Then edit the regionservers file in the same folder to contain the datanode hostnames:</a:t>
            </a:r>
            <a:endParaRPr sz="1600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037375"/>
            <a:ext cx="56483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925" y="2175900"/>
            <a:ext cx="3000375" cy="23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925" y="2504925"/>
            <a:ext cx="3621375" cy="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/>
        </p:nvSpPr>
        <p:spPr>
          <a:xfrm>
            <a:off x="1046925" y="3289225"/>
            <a:ext cx="536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Note: pay attention to the Hadoop and</a:t>
            </a:r>
            <a:br>
              <a:rPr lang="it" sz="1600"/>
            </a:br>
            <a:r>
              <a:rPr lang="it" sz="1600"/>
              <a:t>HBase versions!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HBase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790575" y="622413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800"/>
              <a:t>Configure now HBase and ZooKeeper, editing hbase-site.xml:</a:t>
            </a: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Run start-hbase.sh in $HBASE_HOME to test hbase on top of an already functioning hadoop cluster.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Note: all nodes must have the same Hadoop and HBase configurations!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053625"/>
            <a:ext cx="4033550" cy="23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250" y="978249"/>
            <a:ext cx="3559125" cy="22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1116012" y="230981"/>
            <a:ext cx="7559700" cy="3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Final configuration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3358200" y="773000"/>
            <a:ext cx="2427600" cy="152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Hadoop: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Namenode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ResourceManager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HMaster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HQuorumPeer</a:t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607825" y="2555025"/>
            <a:ext cx="2427600" cy="152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Hadoop: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NodeManager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HRegionServer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HQuorumPeer</a:t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6248100" y="2555025"/>
            <a:ext cx="2427600" cy="152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Hadoop: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NodeManager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SecondaryNamenode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HRegionServer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HQuorumPeer</a:t>
            </a:r>
            <a:endParaRPr/>
          </a:p>
        </p:txBody>
      </p:sp>
      <p:cxnSp>
        <p:nvCxnSpPr>
          <p:cNvPr id="295" name="Google Shape;295;p40"/>
          <p:cNvCxnSpPr>
            <a:stCxn id="292" idx="3"/>
            <a:endCxn id="294" idx="0"/>
          </p:cNvCxnSpPr>
          <p:nvPr/>
        </p:nvCxnSpPr>
        <p:spPr>
          <a:xfrm>
            <a:off x="5785800" y="1536950"/>
            <a:ext cx="1676100" cy="1018200"/>
          </a:xfrm>
          <a:prstGeom prst="straightConnector1">
            <a:avLst/>
          </a:prstGeom>
          <a:noFill/>
          <a:ln cap="flat" cmpd="sng" w="28575">
            <a:solidFill>
              <a:srgbClr val="0067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40"/>
          <p:cNvCxnSpPr>
            <a:stCxn id="294" idx="0"/>
            <a:endCxn id="292" idx="3"/>
          </p:cNvCxnSpPr>
          <p:nvPr/>
        </p:nvCxnSpPr>
        <p:spPr>
          <a:xfrm rot="10800000">
            <a:off x="5785800" y="1536825"/>
            <a:ext cx="1676100" cy="1018200"/>
          </a:xfrm>
          <a:prstGeom prst="straightConnector1">
            <a:avLst/>
          </a:prstGeom>
          <a:noFill/>
          <a:ln cap="flat" cmpd="sng" w="28575">
            <a:solidFill>
              <a:srgbClr val="0067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40"/>
          <p:cNvCxnSpPr>
            <a:stCxn id="294" idx="1"/>
            <a:endCxn id="293" idx="3"/>
          </p:cNvCxnSpPr>
          <p:nvPr/>
        </p:nvCxnSpPr>
        <p:spPr>
          <a:xfrm rot="10800000">
            <a:off x="3035400" y="3318975"/>
            <a:ext cx="3212700" cy="0"/>
          </a:xfrm>
          <a:prstGeom prst="straightConnector1">
            <a:avLst/>
          </a:prstGeom>
          <a:noFill/>
          <a:ln cap="flat" cmpd="sng" w="28575">
            <a:solidFill>
              <a:srgbClr val="0067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0"/>
          <p:cNvCxnSpPr>
            <a:stCxn id="293" idx="3"/>
            <a:endCxn id="294" idx="1"/>
          </p:cNvCxnSpPr>
          <p:nvPr/>
        </p:nvCxnSpPr>
        <p:spPr>
          <a:xfrm>
            <a:off x="3035425" y="3318975"/>
            <a:ext cx="3212700" cy="0"/>
          </a:xfrm>
          <a:prstGeom prst="straightConnector1">
            <a:avLst/>
          </a:prstGeom>
          <a:noFill/>
          <a:ln cap="flat" cmpd="sng" w="28575">
            <a:solidFill>
              <a:srgbClr val="0067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0"/>
          <p:cNvCxnSpPr>
            <a:stCxn id="293" idx="0"/>
            <a:endCxn id="292" idx="1"/>
          </p:cNvCxnSpPr>
          <p:nvPr/>
        </p:nvCxnSpPr>
        <p:spPr>
          <a:xfrm flipH="1" rot="10800000">
            <a:off x="1821625" y="1536825"/>
            <a:ext cx="1536600" cy="1018200"/>
          </a:xfrm>
          <a:prstGeom prst="straightConnector1">
            <a:avLst/>
          </a:prstGeom>
          <a:noFill/>
          <a:ln cap="flat" cmpd="sng" w="28575">
            <a:solidFill>
              <a:srgbClr val="0067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>
            <a:stCxn id="292" idx="1"/>
            <a:endCxn id="293" idx="0"/>
          </p:cNvCxnSpPr>
          <p:nvPr/>
        </p:nvCxnSpPr>
        <p:spPr>
          <a:xfrm flipH="1">
            <a:off x="1821600" y="1536950"/>
            <a:ext cx="1536600" cy="1018200"/>
          </a:xfrm>
          <a:prstGeom prst="straightConnector1">
            <a:avLst/>
          </a:prstGeom>
          <a:noFill/>
          <a:ln cap="flat" cmpd="sng" w="28575">
            <a:solidFill>
              <a:srgbClr val="00677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0"/>
          <p:cNvSpPr txBox="1"/>
          <p:nvPr/>
        </p:nvSpPr>
        <p:spPr>
          <a:xfrm>
            <a:off x="669000" y="4082800"/>
            <a:ext cx="800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Notice: each component could run on a separate node!</a:t>
            </a:r>
            <a:endParaRPr sz="2400"/>
          </a:p>
        </p:txBody>
      </p:sp>
      <p:sp>
        <p:nvSpPr>
          <p:cNvPr id="302" name="Google Shape;302;p40"/>
          <p:cNvSpPr txBox="1"/>
          <p:nvPr/>
        </p:nvSpPr>
        <p:spPr>
          <a:xfrm>
            <a:off x="5803275" y="784625"/>
            <a:ext cx="31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alex</a:t>
            </a:r>
            <a:endParaRPr sz="2000"/>
          </a:p>
        </p:txBody>
      </p:sp>
      <p:sp>
        <p:nvSpPr>
          <p:cNvPr id="303" name="Google Shape;303;p40"/>
          <p:cNvSpPr txBox="1"/>
          <p:nvPr/>
        </p:nvSpPr>
        <p:spPr>
          <a:xfrm>
            <a:off x="786525" y="2116625"/>
            <a:ext cx="838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biar</a:t>
            </a:r>
            <a:endParaRPr sz="2100"/>
          </a:p>
        </p:txBody>
      </p:sp>
      <p:sp>
        <p:nvSpPr>
          <p:cNvPr id="304" name="Google Shape;304;p40"/>
          <p:cNvSpPr txBox="1"/>
          <p:nvPr/>
        </p:nvSpPr>
        <p:spPr>
          <a:xfrm>
            <a:off x="7916425" y="2099925"/>
            <a:ext cx="167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gab</a:t>
            </a:r>
            <a:endParaRPr sz="2000"/>
          </a:p>
        </p:txBody>
      </p:sp>
      <p:sp>
        <p:nvSpPr>
          <p:cNvPr id="305" name="Google Shape;305;p40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116012" y="307181"/>
            <a:ext cx="7559700" cy="3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representation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790650" y="764438"/>
            <a:ext cx="82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HBase creates the following structure in HDFS</a:t>
            </a:r>
            <a:endParaRPr sz="2400"/>
          </a:p>
        </p:txBody>
      </p:sp>
      <p:sp>
        <p:nvSpPr>
          <p:cNvPr id="313" name="Google Shape;313;p41"/>
          <p:cNvSpPr txBox="1"/>
          <p:nvPr/>
        </p:nvSpPr>
        <p:spPr>
          <a:xfrm>
            <a:off x="654850" y="1318550"/>
            <a:ext cx="27627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/namespace/tablename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/region1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/cf1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&lt;HFiles for cf1&gt;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/cf2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&lt;HFiles for cf2&gt;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/region2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/cf1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&lt;HFiles for cf1&gt;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/cf2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&lt;HFiles for cf2&gt;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14" name="Google Shape;314;p41"/>
          <p:cNvSpPr txBox="1"/>
          <p:nvPr/>
        </p:nvSpPr>
        <p:spPr>
          <a:xfrm>
            <a:off x="3672300" y="1321000"/>
            <a:ext cx="5092500" cy="30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t" sz="2100"/>
              <a:t>Tables are divided into regions by rows.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t" sz="2100"/>
              <a:t>HFiles corresponding to different column families are stored in </a:t>
            </a:r>
            <a:r>
              <a:rPr lang="it" sz="2100"/>
              <a:t>separate</a:t>
            </a:r>
            <a:r>
              <a:rPr lang="it" sz="2100"/>
              <a:t> folders.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t" sz="2100"/>
              <a:t>Efficient retrieval of values from the same column family in a range of rows.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t" sz="2100"/>
              <a:t>Replication of HFiles dealt by HDFS.</a:t>
            </a:r>
            <a:endParaRPr sz="2100"/>
          </a:p>
        </p:txBody>
      </p:sp>
      <p:sp>
        <p:nvSpPr>
          <p:cNvPr id="315" name="Google Shape;315;p41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200" y="0"/>
            <a:ext cx="9237200" cy="444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1788875" y="1590950"/>
            <a:ext cx="13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namespace</a:t>
            </a:r>
            <a:endParaRPr sz="1800"/>
          </a:p>
        </p:txBody>
      </p:sp>
      <p:cxnSp>
        <p:nvCxnSpPr>
          <p:cNvPr id="325" name="Google Shape;325;p42"/>
          <p:cNvCxnSpPr/>
          <p:nvPr/>
        </p:nvCxnSpPr>
        <p:spPr>
          <a:xfrm rot="10800000">
            <a:off x="1232750" y="1541100"/>
            <a:ext cx="6345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2"/>
          <p:cNvSpPr txBox="1"/>
          <p:nvPr/>
        </p:nvSpPr>
        <p:spPr>
          <a:xfrm>
            <a:off x="1886875" y="966800"/>
            <a:ext cx="12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tablename</a:t>
            </a:r>
            <a:endParaRPr sz="1800"/>
          </a:p>
        </p:txBody>
      </p:sp>
      <p:cxnSp>
        <p:nvCxnSpPr>
          <p:cNvPr id="327" name="Google Shape;327;p42"/>
          <p:cNvCxnSpPr/>
          <p:nvPr/>
        </p:nvCxnSpPr>
        <p:spPr>
          <a:xfrm flipH="1">
            <a:off x="1600250" y="1223550"/>
            <a:ext cx="345000" cy="1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2"/>
          <p:cNvSpPr txBox="1"/>
          <p:nvPr/>
        </p:nvSpPr>
        <p:spPr>
          <a:xfrm>
            <a:off x="3802150" y="966800"/>
            <a:ext cx="212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region</a:t>
            </a:r>
            <a:endParaRPr sz="1800"/>
          </a:p>
        </p:txBody>
      </p:sp>
      <p:cxnSp>
        <p:nvCxnSpPr>
          <p:cNvPr id="329" name="Google Shape;329;p42"/>
          <p:cNvCxnSpPr/>
          <p:nvPr/>
        </p:nvCxnSpPr>
        <p:spPr>
          <a:xfrm flipH="1">
            <a:off x="3018750" y="1229700"/>
            <a:ext cx="8544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2"/>
          <p:cNvSpPr txBox="1"/>
          <p:nvPr/>
        </p:nvSpPr>
        <p:spPr>
          <a:xfrm>
            <a:off x="5255850" y="3982675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column families</a:t>
            </a:r>
            <a:endParaRPr sz="1800"/>
          </a:p>
        </p:txBody>
      </p:sp>
      <p:cxnSp>
        <p:nvCxnSpPr>
          <p:cNvPr id="331" name="Google Shape;331;p42"/>
          <p:cNvCxnSpPr/>
          <p:nvPr/>
        </p:nvCxnSpPr>
        <p:spPr>
          <a:xfrm flipH="1" rot="10800000">
            <a:off x="6191525" y="2979475"/>
            <a:ext cx="12861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2"/>
          <p:cNvCxnSpPr/>
          <p:nvPr/>
        </p:nvCxnSpPr>
        <p:spPr>
          <a:xfrm flipH="1" rot="10800000">
            <a:off x="6189725" y="2714950"/>
            <a:ext cx="1278900" cy="13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116012" y="307181"/>
            <a:ext cx="7559700" cy="3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 structure: region servers</a:t>
            </a:r>
            <a:endParaRPr/>
          </a:p>
        </p:txBody>
      </p:sp>
      <p:sp>
        <p:nvSpPr>
          <p:cNvPr id="338" name="Google Shape;338;p43"/>
          <p:cNvSpPr txBox="1"/>
          <p:nvPr/>
        </p:nvSpPr>
        <p:spPr>
          <a:xfrm>
            <a:off x="372750" y="940200"/>
            <a:ext cx="8398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Responsible for managing read/write operations.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Accounts all the writes in </a:t>
            </a:r>
            <a:r>
              <a:rPr lang="it" sz="2000"/>
              <a:t>Write-Ahead Logs to guarantee durability.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Stores recently added data in the MemStore.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Automatically flushes MemStore into HDFS.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Automatically compacts data to ease retrieval.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Caches frequently accessed data into the BlockCache.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During read, checks whether data is in MemStore or BlockCache before accessing HDFS.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WALs (stored and replicated in hdfs) are used to reconstruct operations on the data in case of region server failure.</a:t>
            </a:r>
            <a:endParaRPr sz="2000"/>
          </a:p>
        </p:txBody>
      </p:sp>
      <p:sp>
        <p:nvSpPr>
          <p:cNvPr id="339" name="Google Shape;339;p43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1116012" y="307181"/>
            <a:ext cx="7559700" cy="3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 structure: HMaster</a:t>
            </a:r>
            <a:endParaRPr/>
          </a:p>
        </p:txBody>
      </p:sp>
      <p:sp>
        <p:nvSpPr>
          <p:cNvPr id="346" name="Google Shape;346;p44"/>
          <p:cNvSpPr txBox="1"/>
          <p:nvPr/>
        </p:nvSpPr>
        <p:spPr>
          <a:xfrm>
            <a:off x="372750" y="1092600"/>
            <a:ext cx="8398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Manages tables, including their schema, column families and versions of </a:t>
            </a:r>
            <a:r>
              <a:rPr lang="it" sz="2000"/>
              <a:t>the data.	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Assigns the regions to Region Servers, dynamically balancing the load.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Manages recovery of regions from faulty region servers, </a:t>
            </a:r>
            <a:r>
              <a:rPr lang="it" sz="2000"/>
              <a:t>assigning</a:t>
            </a:r>
            <a:r>
              <a:rPr lang="it" sz="2000"/>
              <a:t> them to the available ones.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Monitors the state of the cluster, including the number of Region Servers and taking into account their availability.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it" sz="2000"/>
              <a:t>Coordinates global activities (HDFS space allocation, WALs).</a:t>
            </a:r>
            <a:endParaRPr sz="2000"/>
          </a:p>
        </p:txBody>
      </p:sp>
      <p:sp>
        <p:nvSpPr>
          <p:cNvPr id="347" name="Google Shape;347;p44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few words on ZooKeeper (1)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735675"/>
            <a:ext cx="6155025" cy="38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few words on ZooKeeper (2)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790575" y="622410"/>
            <a:ext cx="78531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800"/>
              <a:t>Distributed cluster coordination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software between servers.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Leader Election for master node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Uses “ensemble” concept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Uses  a shared hierarchical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namespace where data registers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are called “znodes”.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Can be managed manually in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 HBase.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ZooKeeper servers (the quorum) should run on separate nodes. The system stays available only if a majority of the quorum is available.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An odd number of servers avoids split brain problem.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If something is wrong, always check the logs to see whether ZooKeeper is running on all nodes or the regionservers are down!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25" y="622400"/>
            <a:ext cx="3714350" cy="235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43434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1116012" y="303609"/>
            <a:ext cx="7416800" cy="38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overall architecture 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954212" y="472678"/>
            <a:ext cx="18415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178312" y="644115"/>
            <a:ext cx="74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"/>
              <a:t>The main components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00" y="951925"/>
            <a:ext cx="3850425" cy="35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5516225" y="1248600"/>
            <a:ext cx="314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Two “main” layers: Hadoop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and HBase.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Communication handled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through SSH and a VLAN</a:t>
            </a:r>
            <a:br>
              <a:rPr lang="it" sz="1800"/>
            </a:b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74" name="Google Shape;374;p47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47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supported operations (1)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705325" y="583275"/>
            <a:ext cx="82308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Usage with hbase shell on master node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create &lt;table name&gt;, &lt;first column family&gt;, &lt;second col. family&gt;,...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put &lt;table name&gt;, &lt;row name&gt;, &lt;c.f.name:attribute name&gt;, &lt;value&gt;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get &lt;table name&gt;, &lt;row name&gt;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scan &lt;table name&gt;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deleteall &lt;table name&gt;, &lt;row name&gt;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delete &lt;table name&gt;, &lt;row name&gt;, &lt;col. </a:t>
            </a:r>
            <a:r>
              <a:rPr lang="it" sz="1800"/>
              <a:t>family</a:t>
            </a:r>
            <a:r>
              <a:rPr lang="it" sz="1800"/>
              <a:t>: col name&gt;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changing the schema: disable/enable and alter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list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describe &lt;table name&gt;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drop &lt;table name&gt;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800"/>
              <a:t>create_namespace,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describe_namespace</a:t>
            </a: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br>
              <a:rPr lang="it" sz="1800"/>
            </a:br>
            <a:endParaRPr sz="1800"/>
          </a:p>
        </p:txBody>
      </p:sp>
      <p:pic>
        <p:nvPicPr>
          <p:cNvPr id="377" name="Google Shape;3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350" y="2921250"/>
            <a:ext cx="4514374" cy="16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84" name="Google Shape;384;p48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48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supported operations (2)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790575" y="734575"/>
            <a:ext cx="8230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There are also many filters: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scan &lt;table&gt;, { FILTER =&gt; &lt;FilterType(=, row_key)&gt; 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PrefixFilter(&lt;prefix_&gt;)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RowFilter(=, &lt;rowkey&gt;)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SingleColumnValueFilter(‘personal’, ‘name’, =, ‘string:Alice’)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TimestampsFilter(&lt;timestamp&gt;)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PageFilter(&lt;numpages&gt;) limits result to first &lt;numpages&gt; rows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ColumnRangeFilter(&lt;first col&gt;, true, &lt;lastcol&gt;, true) to specify range of columns to include in result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KeyOnlyFilter returns only keys, not values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ValueFilter filters rows by value in any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FilterList(ALL, filter1(...), filter2(...), …)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393" name="Google Shape;393;p49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49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supported operations (3)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 txBox="1"/>
          <p:nvPr/>
        </p:nvSpPr>
        <p:spPr>
          <a:xfrm>
            <a:off x="790575" y="734575"/>
            <a:ext cx="8230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STARTROW and STOPROW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 sz="1800"/>
              <a:t>scan &lt;table&gt;, {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	STARTROW =&gt; 1,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	STOPROW &lt;    11,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	FILTER =&gt; &lt;some filter&gt;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Can be used to specify ranges of keys and in combination with filters.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402" name="Google Shape;402;p50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3" name="Google Shape;403;p50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cluster monitoring (1)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0"/>
          <p:cNvSpPr txBox="1"/>
          <p:nvPr/>
        </p:nvSpPr>
        <p:spPr>
          <a:xfrm>
            <a:off x="705325" y="583275"/>
            <a:ext cx="66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Go to masternode:16010</a:t>
            </a:r>
            <a:endParaRPr sz="1800"/>
          </a:p>
        </p:txBody>
      </p:sp>
      <p:sp>
        <p:nvSpPr>
          <p:cNvPr id="405" name="Google Shape;405;p50"/>
          <p:cNvSpPr txBox="1"/>
          <p:nvPr/>
        </p:nvSpPr>
        <p:spPr>
          <a:xfrm>
            <a:off x="4236425" y="689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06" name="Google Shape;4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125"/>
            <a:ext cx="8839198" cy="172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1663"/>
            <a:ext cx="8125552" cy="18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414" name="Google Shape;414;p51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51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cluster monitoring (2)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1"/>
          <p:cNvSpPr txBox="1"/>
          <p:nvPr/>
        </p:nvSpPr>
        <p:spPr>
          <a:xfrm>
            <a:off x="4236425" y="689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17" name="Google Shape;4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1650"/>
            <a:ext cx="8839199" cy="22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424" name="Google Shape;424;p52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p52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regionserver monitoring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>
            <a:off x="4236425" y="689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427" name="Google Shape;4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825" y="816475"/>
            <a:ext cx="7732199" cy="3560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434" name="Google Shape;434;p53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Google Shape;435;p53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MapReduce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4236425" y="6891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37" name="Google Shape;437;p53"/>
          <p:cNvSpPr txBox="1"/>
          <p:nvPr/>
        </p:nvSpPr>
        <p:spPr>
          <a:xfrm>
            <a:off x="750100" y="649275"/>
            <a:ext cx="7128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/>
              <a:t>Modify yarn-site.xml: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/>
              <a:t>Results of mapreduce will be uploaded either on hdfs or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/>
              <a:t>MapReduce is the only way to perform aggregations directly on HBase.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t"/>
              <a:t>Other possibilities include mapping the data into relational model (Hive, Phoenix). </a:t>
            </a:r>
            <a:endParaRPr/>
          </a:p>
        </p:txBody>
      </p:sp>
      <p:pic>
        <p:nvPicPr>
          <p:cNvPr id="438" name="Google Shape;4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25" y="1081375"/>
            <a:ext cx="3825175" cy="15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>
            <p:ph type="title"/>
          </p:nvPr>
        </p:nvSpPr>
        <p:spPr>
          <a:xfrm>
            <a:off x="1116012" y="307181"/>
            <a:ext cx="7559700" cy="37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HBase: crash recovery</a:t>
            </a:r>
            <a:endParaRPr/>
          </a:p>
        </p:txBody>
      </p:sp>
      <p:sp>
        <p:nvSpPr>
          <p:cNvPr id="444" name="Google Shape;444;p54"/>
          <p:cNvSpPr txBox="1"/>
          <p:nvPr>
            <p:ph idx="1" type="body"/>
          </p:nvPr>
        </p:nvSpPr>
        <p:spPr>
          <a:xfrm>
            <a:off x="883350" y="839150"/>
            <a:ext cx="7377300" cy="80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it" sz="2000"/>
              <a:t>With the sufficient level of replication, crashes of region servers can be recovered.</a:t>
            </a:r>
            <a:endParaRPr sz="2000"/>
          </a:p>
        </p:txBody>
      </p:sp>
      <p:sp>
        <p:nvSpPr>
          <p:cNvPr id="445" name="Google Shape;445;p54"/>
          <p:cNvSpPr txBox="1"/>
          <p:nvPr/>
        </p:nvSpPr>
        <p:spPr>
          <a:xfrm>
            <a:off x="995100" y="1454700"/>
            <a:ext cx="78015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it" sz="1900"/>
              <a:t>Regions will be automatically </a:t>
            </a:r>
            <a:r>
              <a:rPr lang="it" sz="1900"/>
              <a:t>transferred</a:t>
            </a:r>
            <a:r>
              <a:rPr lang="it" sz="1900"/>
              <a:t> from a crashed region server to an available one.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it" sz="1900"/>
              <a:t>WALs can be accessed to recover recently </a:t>
            </a:r>
            <a:r>
              <a:rPr lang="it" sz="1900"/>
              <a:t>performed operations, that had not been flushed yet (WAL replay).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it" sz="1900"/>
              <a:t>In original HBase version, the HMaster is a single point of failure.</a:t>
            </a:r>
            <a:endParaRPr sz="1900"/>
          </a:p>
        </p:txBody>
      </p:sp>
      <p:pic>
        <p:nvPicPr>
          <p:cNvPr id="446" name="Google Shape;4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3085300"/>
            <a:ext cx="52292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4"/>
          <p:cNvSpPr txBox="1"/>
          <p:nvPr/>
        </p:nvSpPr>
        <p:spPr>
          <a:xfrm>
            <a:off x="5720700" y="3272725"/>
            <a:ext cx="342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These properties ensure a replication factor of 2 when there is no crash of datanodes.</a:t>
            </a:r>
            <a:endParaRPr sz="1800"/>
          </a:p>
        </p:txBody>
      </p:sp>
      <p:sp>
        <p:nvSpPr>
          <p:cNvPr id="448" name="Google Shape;448;p54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ZeroTier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go on the zerotier site and subscribe to create a free VLAN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install zerotier-cli on every node and use the commands to have the nodes join the VLAN</a:t>
            </a:r>
            <a:endParaRPr sz="1400"/>
          </a:p>
        </p:txBody>
      </p:sp>
      <p:sp>
        <p:nvSpPr>
          <p:cNvPr id="181" name="Google Shape;181;p30"/>
          <p:cNvSpPr txBox="1"/>
          <p:nvPr/>
        </p:nvSpPr>
        <p:spPr>
          <a:xfrm>
            <a:off x="842055" y="518050"/>
            <a:ext cx="44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it" sz="1800"/>
              <a:t>A useful VLAN service</a:t>
            </a:r>
            <a:endParaRPr sz="100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2" y="3073875"/>
            <a:ext cx="3629976" cy="15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175" y="1205400"/>
            <a:ext cx="3720951" cy="34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4050" y="1247550"/>
            <a:ext cx="3675124" cy="1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</a:t>
            </a:r>
            <a:r>
              <a:rPr lang="it"/>
              <a:t> exchange hostnames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go to each node machine and on register the virtual IPs of the other nodes. Hostnames can be chosen at will.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in Linux we can do this by editing the etc/hosts file: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finally, test your VLAN with a ping command:</a:t>
            </a:r>
            <a:endParaRPr sz="18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75" y="1707863"/>
            <a:ext cx="6257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2752500"/>
            <a:ext cx="70485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SSH communication 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10233"/>
            <a:ext cx="4298075" cy="19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generate a private-public key pair on the namenode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put the public key into the “authorized_keys” file in ~/.ssh on each datanode and enable PubKey authentication on each datanode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to enable pubkey auth. go to etc/ssh/sshd_config and edit it as follows:</a:t>
            </a:r>
            <a:endParaRPr sz="18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875" y="1604950"/>
            <a:ext cx="32194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3886600"/>
            <a:ext cx="22383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SSH communication 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to test your ssh connection, just log into a remote datanode:</a:t>
            </a:r>
            <a:endParaRPr sz="1800"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75" y="1599963"/>
            <a:ext cx="6352789" cy="270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75" y="1247550"/>
            <a:ext cx="21145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Hadoop 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Install Java 8 on your machine and put your hadoop install in home/hadoop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Set the paths in bashrc as we as in $HADOOP_HOME/etc/hadoop/hadoop-env.sh </a:t>
            </a:r>
            <a:endParaRPr sz="1800"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00" y="1929979"/>
            <a:ext cx="4913550" cy="2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875" y="1954779"/>
            <a:ext cx="2978925" cy="9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Hadoop 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410233"/>
            <a:ext cx="4298075" cy="19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Edit the file core-site.xml in $HADOOP_HOME/etc/hadoop/ as follows:</a:t>
            </a:r>
            <a:br>
              <a:rPr lang="it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75" y="1247538"/>
            <a:ext cx="6686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1219200" y="46101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</a:rPr>
              <a:t>HBase on Hadoop</a:t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6553200" y="46101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Pagina </a:t>
            </a:r>
            <a:fld id="{00000000-1234-1234-1234-123412341234}" type="slidenum">
              <a:rPr b="0" i="0" lang="it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790587" y="204681"/>
            <a:ext cx="7416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Setup: YARN and MapReduce on Hadoop 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790575" y="745938"/>
            <a:ext cx="7853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Edit the file yarn-site.xml and mapred-site.xml in $HADOOP_HOME/etc/hadoop/ as follows:</a:t>
            </a:r>
            <a:endParaRPr sz="1400"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50" y="1129575"/>
            <a:ext cx="4202275" cy="34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525" y="1067413"/>
            <a:ext cx="3139176" cy="35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