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92988ea6d_0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92988ea6d_0_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892988ea6d_0_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92988ea6d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92988ea6d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892988ea6d_0_6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92988ea6d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892988ea6d_0_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892988ea6d_0_8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92988ea6d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92988ea6d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3892988ea6d_0_10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892988ea6d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892988ea6d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892988ea6d_0_1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892988ea6d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892988ea6d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892988ea6d_0_1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92988ea6d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892988ea6d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892988ea6d_0_17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90c84baa4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90c84baa4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prova</a:t>
            </a:r>
            <a:endParaRPr/>
          </a:p>
        </p:txBody>
      </p:sp>
      <p:sp>
        <p:nvSpPr>
          <p:cNvPr id="120" name="Google Shape;120;g3890c84baa4_0_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92988ea6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92988ea6d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892988ea6d_0_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8f235dd77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8f235dd77_0_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88f235dd77_0_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8f235dd77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8f235dd77_0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88f235dd77_0_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92988ea6d_0_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92988ea6d_0_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892988ea6d_0_4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1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, testo e contenuto" type="txAndObj">
  <p:cSld name="TEXT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1116013" y="1752600"/>
            <a:ext cx="3703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972050" y="1752600"/>
            <a:ext cx="3703638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abella" type="tbl">
  <p:cSld name="TAB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grafico" type="chart">
  <p:cSld name="CHAR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1116013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/>
          <p:nvPr>
            <p:ph idx="2" type="chart"/>
          </p:nvPr>
        </p:nvSpPr>
        <p:spPr>
          <a:xfrm>
            <a:off x="1116013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 rot="5400000">
            <a:off x="5002213" y="2193925"/>
            <a:ext cx="5457825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 rot="5400000">
            <a:off x="1146176" y="379413"/>
            <a:ext cx="5457825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 rot="5400000">
            <a:off x="2838449" y="30163"/>
            <a:ext cx="4114800" cy="755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096000"/>
            <a:ext cx="9144000" cy="762000"/>
            <a:chOff x="0" y="3840"/>
            <a:chExt cx="5760" cy="48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0" y="3984"/>
              <a:ext cx="5760" cy="336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768" y="3840"/>
              <a:ext cx="4992" cy="480"/>
            </a:xfrm>
            <a:prstGeom prst="rect">
              <a:avLst/>
            </a:prstGeom>
            <a:solidFill>
              <a:srgbClr val="8224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116012" y="409575"/>
            <a:ext cx="7559675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8224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16012" y="1752600"/>
            <a:ext cx="755967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22433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»"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43434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b="0" i="0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Pagina </a:t>
            </a: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igla.phis.me/" TargetMode="External"/><Relationship Id="rId4" Type="http://schemas.openxmlformats.org/officeDocument/2006/relationships/hyperlink" Target="https://liber.cnr.i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8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 txBox="1"/>
          <p:nvPr>
            <p:ph type="ctrTitle"/>
          </p:nvPr>
        </p:nvSpPr>
        <p:spPr>
          <a:xfrm>
            <a:off x="466800" y="587175"/>
            <a:ext cx="8210400" cy="18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An AI Framework for Linear B Translation into Ancient Greek and English</a:t>
            </a:r>
            <a:endParaRPr sz="3600">
              <a:solidFill>
                <a:schemeClr val="lt1"/>
              </a:solidFill>
            </a:endParaRPr>
          </a:p>
        </p:txBody>
      </p:sp>
      <p:grpSp>
        <p:nvGrpSpPr>
          <p:cNvPr id="112" name="Google Shape;112;p16"/>
          <p:cNvGrpSpPr/>
          <p:nvPr/>
        </p:nvGrpSpPr>
        <p:grpSpPr>
          <a:xfrm>
            <a:off x="0" y="2759075"/>
            <a:ext cx="9145587" cy="4098925"/>
            <a:chOff x="0" y="1738"/>
            <a:chExt cx="5761" cy="2582"/>
          </a:xfrm>
        </p:grpSpPr>
        <p:pic>
          <p:nvPicPr>
            <p:cNvPr descr="Fondino" id="113" name="Google Shape;113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158"/>
              <a:ext cx="5760" cy="216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logo +marchio" id="114" name="Google Shape;114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2160"/>
              <a:ext cx="5761" cy="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ascia" id="115" name="Google Shape;115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16" y="1738"/>
              <a:ext cx="4444" cy="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6" name="Google Shape;116;p16"/>
          <p:cNvSpPr txBox="1"/>
          <p:nvPr/>
        </p:nvSpPr>
        <p:spPr>
          <a:xfrm>
            <a:off x="2243137" y="5949950"/>
            <a:ext cx="621665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Tutti i diritti relativi al presente materiale didattico ed al suo contenuto sono riservati a Sapienza e ai suoi autori (o docenti che lo hanno prodotto). È consentito l'uso personale dello stesso da parte dello studente a fini di studio. Ne è vietata nel modo più assoluto la diffusione, duplicazione, cessione, trasmissione, distribuzione a terzi o al pubblico pena le sanzioni applicabili per legge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792138" y="136473"/>
            <a:ext cx="7559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Auxiliary classifiers</a:t>
            </a:r>
            <a:endParaRPr/>
          </a:p>
        </p:txBody>
      </p:sp>
      <p:sp>
        <p:nvSpPr>
          <p:cNvPr id="250" name="Google Shape;250;p25"/>
          <p:cNvSpPr txBox="1"/>
          <p:nvPr/>
        </p:nvSpPr>
        <p:spPr>
          <a:xfrm>
            <a:off x="817225" y="641373"/>
            <a:ext cx="7702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Three additional tasks were identified to support translation: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Part of Speech Detection: noun, adjective, verb, adverb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Noun type: proper, toponym, ethnonym, common</a:t>
            </a:r>
            <a:endParaRPr sz="22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Inflection Detection: thematic -o, thematic -a, athematic</a:t>
            </a:r>
            <a:endParaRPr sz="2200"/>
          </a:p>
        </p:txBody>
      </p:sp>
      <p:sp>
        <p:nvSpPr>
          <p:cNvPr id="251" name="Google Shape;251;p25"/>
          <p:cNvSpPr txBox="1"/>
          <p:nvPr/>
        </p:nvSpPr>
        <p:spPr>
          <a:xfrm>
            <a:off x="739375" y="4623706"/>
            <a:ext cx="78585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POS Detection: clarifies words’ role in the sentence.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NT: clarifies how nouns (and adjectives) should be interpreted</a:t>
            </a:r>
            <a:endParaRPr sz="2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ID: explains how to interpret inflected terms thanks to declension table</a:t>
            </a:r>
            <a:endParaRPr sz="2200"/>
          </a:p>
        </p:txBody>
      </p:sp>
      <p:pic>
        <p:nvPicPr>
          <p:cNvPr id="252" name="Google Shape;252;p25" title="Screenshot 2025-10-05 1908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900" y="2240673"/>
            <a:ext cx="8326206" cy="2306828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254" name="Google Shape;254;p25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792138" y="164648"/>
            <a:ext cx="7559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Tested solutions</a:t>
            </a:r>
            <a:endParaRPr/>
          </a:p>
        </p:txBody>
      </p:sp>
      <p:sp>
        <p:nvSpPr>
          <p:cNvPr id="261" name="Google Shape;261;p26"/>
          <p:cNvSpPr txBox="1"/>
          <p:nvPr/>
        </p:nvSpPr>
        <p:spPr>
          <a:xfrm>
            <a:off x="254700" y="793775"/>
            <a:ext cx="863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The first approach</a:t>
            </a:r>
            <a:r>
              <a:rPr b="1" lang="en-US" sz="2000"/>
              <a:t>: </a:t>
            </a:r>
            <a:r>
              <a:rPr lang="en-US" sz="2000"/>
              <a:t>training neural networks (BRNN, convolutional) on embedded tokenized Linear B words.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This approach demonstrated slow convergence and low performance.</a:t>
            </a:r>
            <a:endParaRPr sz="2000"/>
          </a:p>
        </p:txBody>
      </p:sp>
      <p:sp>
        <p:nvSpPr>
          <p:cNvPr id="262" name="Google Shape;262;p26"/>
          <p:cNvSpPr txBox="1"/>
          <p:nvPr/>
        </p:nvSpPr>
        <p:spPr>
          <a:xfrm>
            <a:off x="254700" y="2099450"/>
            <a:ext cx="8634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/>
              <a:t>The second approach: </a:t>
            </a:r>
            <a:r>
              <a:rPr lang="en-US" sz="2000"/>
              <a:t>bag-of-words for the Linear B syllabograms and Tf-Idf features for n-grams.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This word preprocessing proved to be effective for all tasks, with a variety of models while also being much more efficient.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Due to the more satisfactory results, only this approach was tested using 5-fold Cross Validation with the following models: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Logistic Regression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Random Forest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Linear SVM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Multinomial Naive Bayes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Histogram-based Gradient Boosting Classification Tree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MLP classifier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3" name="Google Shape;263;p26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11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199200" y="164650"/>
            <a:ext cx="8714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Auxiliary tasks results: Linear SVM performs best in all tasks</a:t>
            </a:r>
            <a:endParaRPr sz="2200"/>
          </a:p>
        </p:txBody>
      </p:sp>
      <p:pic>
        <p:nvPicPr>
          <p:cNvPr id="271" name="Google Shape;271;p27" title="Screenshot 2025-10-05 1927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75" y="757811"/>
            <a:ext cx="4516226" cy="1767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7" title="Screenshot 2025-10-05 19264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7775" y="2295037"/>
            <a:ext cx="4516225" cy="180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27" title="Screenshot 2025-10-05 19264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175" y="4015524"/>
            <a:ext cx="4516225" cy="1794735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4984788" y="1364350"/>
            <a:ext cx="380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Part of Speech Detection</a:t>
            </a:r>
            <a:endParaRPr sz="2400"/>
          </a:p>
        </p:txBody>
      </p:sp>
      <p:sp>
        <p:nvSpPr>
          <p:cNvPr id="275" name="Google Shape;275;p27"/>
          <p:cNvSpPr txBox="1"/>
          <p:nvPr/>
        </p:nvSpPr>
        <p:spPr>
          <a:xfrm>
            <a:off x="355838" y="2993213"/>
            <a:ext cx="380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Noun Type Classification</a:t>
            </a:r>
            <a:endParaRPr sz="2400"/>
          </a:p>
        </p:txBody>
      </p:sp>
      <p:sp>
        <p:nvSpPr>
          <p:cNvPr id="276" name="Google Shape;276;p27"/>
          <p:cNvSpPr txBox="1"/>
          <p:nvPr/>
        </p:nvSpPr>
        <p:spPr>
          <a:xfrm>
            <a:off x="5360235" y="4635838"/>
            <a:ext cx="3051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Inflection Detection</a:t>
            </a:r>
            <a:endParaRPr sz="2400"/>
          </a:p>
        </p:txBody>
      </p:sp>
      <p:sp>
        <p:nvSpPr>
          <p:cNvPr id="277" name="Google Shape;277;p27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278" name="Google Shape;278;p27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12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863562" y="43142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Translation Pipeline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8" title="pipe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725"/>
            <a:ext cx="8839204" cy="462245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287" name="Google Shape;287;p28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13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863562" y="391650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9" title="Screenshot 2025-10-05 1946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075" y="2625289"/>
            <a:ext cx="6442499" cy="10337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29"/>
          <p:cNvGrpSpPr/>
          <p:nvPr/>
        </p:nvGrpSpPr>
        <p:grpSpPr>
          <a:xfrm>
            <a:off x="547070" y="4462544"/>
            <a:ext cx="8049861" cy="1136162"/>
            <a:chOff x="152395" y="4483233"/>
            <a:chExt cx="8049861" cy="1136162"/>
          </a:xfrm>
        </p:grpSpPr>
        <p:pic>
          <p:nvPicPr>
            <p:cNvPr id="296" name="Google Shape;296;p29" title="Screenshot 2025-10-05 194828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52395" y="4483233"/>
              <a:ext cx="8049859" cy="321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29" title="Screenshot 2025-10-05 194851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52395" y="4798558"/>
              <a:ext cx="8049861" cy="8208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29"/>
          <p:cNvSpPr txBox="1"/>
          <p:nvPr/>
        </p:nvSpPr>
        <p:spPr>
          <a:xfrm>
            <a:off x="347850" y="3781011"/>
            <a:ext cx="84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Document name: KN So 4439</a:t>
            </a:r>
            <a:endParaRPr sz="2400"/>
          </a:p>
        </p:txBody>
      </p:sp>
      <p:sp>
        <p:nvSpPr>
          <p:cNvPr id="299" name="Google Shape;299;p29"/>
          <p:cNvSpPr txBox="1"/>
          <p:nvPr/>
        </p:nvSpPr>
        <p:spPr>
          <a:xfrm>
            <a:off x="347850" y="1973289"/>
            <a:ext cx="8448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Document name: KN </a:t>
            </a:r>
            <a:r>
              <a:rPr lang="en-US" sz="2400"/>
              <a:t>Ra 1540</a:t>
            </a:r>
            <a:endParaRPr sz="2400"/>
          </a:p>
        </p:txBody>
      </p:sp>
      <p:sp>
        <p:nvSpPr>
          <p:cNvPr id="300" name="Google Shape;300;p29"/>
          <p:cNvSpPr txBox="1"/>
          <p:nvPr/>
        </p:nvSpPr>
        <p:spPr>
          <a:xfrm>
            <a:off x="347850" y="896539"/>
            <a:ext cx="8448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12 documents, whose translation had been provided by Tselentis, have been manually evaluated.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Adjustments</a:t>
            </a:r>
            <a:r>
              <a:rPr lang="en-US" sz="2000"/>
              <a:t> have been highlighted in red, mistakes in blue.</a:t>
            </a:r>
            <a:endParaRPr sz="2000"/>
          </a:p>
        </p:txBody>
      </p:sp>
      <p:sp>
        <p:nvSpPr>
          <p:cNvPr id="301" name="Google Shape;301;p29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14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863562" y="115926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 &amp; Evaluation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0"/>
          <p:cNvSpPr txBox="1"/>
          <p:nvPr/>
        </p:nvSpPr>
        <p:spPr>
          <a:xfrm>
            <a:off x="347850" y="425688"/>
            <a:ext cx="8448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Overall, four main causes of error were identified in the analyzed documents: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insufficient/misleading cognate information;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misinterpretation of words’ grammatical function (mostly due to wrong case selection);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auxiliary classifiers’ </a:t>
            </a:r>
            <a:r>
              <a:rPr lang="en-US" sz="2000"/>
              <a:t>mislabeling</a:t>
            </a:r>
            <a:r>
              <a:rPr lang="en-US" sz="2000"/>
              <a:t>, often turning common names into proper names;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Logograms misinterpretation, especially for abbreviations.</a:t>
            </a:r>
            <a:endParaRPr sz="2000"/>
          </a:p>
        </p:txBody>
      </p:sp>
      <p:sp>
        <p:nvSpPr>
          <p:cNvPr id="310" name="Google Shape;310;p30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311" name="Google Shape;311;p30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15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1103400" y="3777800"/>
            <a:ext cx="3294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BLEU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METEOR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ROUGE-(1, 2 and L)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TER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CHRF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WER</a:t>
            </a:r>
            <a:endParaRPr sz="2000"/>
          </a:p>
        </p:txBody>
      </p:sp>
      <p:sp>
        <p:nvSpPr>
          <p:cNvPr id="313" name="Google Shape;313;p30"/>
          <p:cNvSpPr txBox="1"/>
          <p:nvPr/>
        </p:nvSpPr>
        <p:spPr>
          <a:xfrm>
            <a:off x="209425" y="2890975"/>
            <a:ext cx="8491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314" name="Google Shape;314;p30" title="Screenshot 2025-10-08 1652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605350"/>
            <a:ext cx="3181750" cy="22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0"/>
          <p:cNvSpPr txBox="1"/>
          <p:nvPr>
            <p:ph type="title"/>
          </p:nvPr>
        </p:nvSpPr>
        <p:spPr>
          <a:xfrm>
            <a:off x="790387" y="3086814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Machine Translation metrics</a:t>
            </a:r>
            <a:endParaRPr b="1" sz="20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"/>
          <p:cNvSpPr txBox="1"/>
          <p:nvPr>
            <p:ph type="title"/>
          </p:nvPr>
        </p:nvSpPr>
        <p:spPr>
          <a:xfrm>
            <a:off x="863562" y="391650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 and future work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 txBox="1"/>
          <p:nvPr/>
        </p:nvSpPr>
        <p:spPr>
          <a:xfrm>
            <a:off x="258150" y="1061062"/>
            <a:ext cx="86553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Overall, the LLM always manages to </a:t>
            </a:r>
            <a:r>
              <a:rPr lang="en-US" sz="2000"/>
              <a:t>understand</a:t>
            </a:r>
            <a:r>
              <a:rPr lang="en-US" sz="2000"/>
              <a:t> the context of the administrative Linear B records, and translates most of them appropriately.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Possible </a:t>
            </a:r>
            <a:r>
              <a:rPr lang="en-US" sz="2000"/>
              <a:t>ideas</a:t>
            </a:r>
            <a:r>
              <a:rPr lang="en-US" sz="2000"/>
              <a:t> for future work include: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manual labeling of auxiliary classifiers’ dataset;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expanding auxiliary tasks (detecting tense/mood/voice for verbs, or case, gender and number for nouns/adjectives);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fine-tuning an LLM using expert-validated Ancient Greek and English translations;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forms normalization towards classical Ancient Greek;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 possible interpretations for logographic abbreviations;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evaluate the performance of this pipeline on other related languages.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extending the systematic evaluation to more documents from the Linear B corpus</a:t>
            </a:r>
            <a:endParaRPr sz="2000"/>
          </a:p>
        </p:txBody>
      </p:sp>
      <p:sp>
        <p:nvSpPr>
          <p:cNvPr id="323" name="Google Shape;323;p31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324" name="Google Shape;324;p31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2</a:t>
            </a:r>
            <a:endParaRPr/>
          </a:p>
        </p:txBody>
      </p:sp>
      <p:sp>
        <p:nvSpPr>
          <p:cNvPr id="124" name="Google Shape;124;p17"/>
          <p:cNvSpPr txBox="1"/>
          <p:nvPr>
            <p:ph idx="4294967295" type="title"/>
          </p:nvPr>
        </p:nvSpPr>
        <p:spPr>
          <a:xfrm>
            <a:off x="798137" y="432437"/>
            <a:ext cx="7416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AI Framework for Linear B translation: overview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1954212" y="630237"/>
            <a:ext cx="1842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798125" y="905692"/>
            <a:ext cx="8385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This presentation covers the following topics: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What Linear scripts are and their data sources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Cognate matching task between Linear B and Ancient Greek</a:t>
            </a:r>
            <a:endParaRPr sz="2400"/>
          </a:p>
        </p:txBody>
      </p:sp>
      <p:pic>
        <p:nvPicPr>
          <p:cNvPr id="127" name="Google Shape;127;p17" title="pipeli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550" y="2855850"/>
            <a:ext cx="5000893" cy="261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5167450" y="2778800"/>
            <a:ext cx="4247400" cy="27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Auxiliary information gathering to perform translation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 translation pipeline for Linear B automated translation into Ancient Greek and English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3</a:t>
            </a:r>
            <a:endParaRPr/>
          </a:p>
        </p:txBody>
      </p:sp>
      <p:sp>
        <p:nvSpPr>
          <p:cNvPr id="136" name="Google Shape;136;p18"/>
          <p:cNvSpPr txBox="1"/>
          <p:nvPr>
            <p:ph type="title"/>
          </p:nvPr>
        </p:nvSpPr>
        <p:spPr>
          <a:xfrm>
            <a:off x="798137" y="432437"/>
            <a:ext cx="7416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Aegean Linear Scripts: web scraping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954212" y="630237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69411" y="1251074"/>
            <a:ext cx="505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Cretan </a:t>
            </a:r>
            <a:r>
              <a:rPr lang="en-US" sz="2000"/>
              <a:t>Hieroglyphic</a:t>
            </a:r>
            <a:r>
              <a:rPr lang="en-US" sz="2000"/>
              <a:t> (2100 - 1700 B.C.)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Linear A (1900 - 1450 B.C.)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Linear B (1400 - 1200 B.C.)</a:t>
            </a:r>
            <a:endParaRPr sz="2000"/>
          </a:p>
        </p:txBody>
      </p:sp>
      <p:cxnSp>
        <p:nvCxnSpPr>
          <p:cNvPr id="139" name="Google Shape;139;p18"/>
          <p:cNvCxnSpPr/>
          <p:nvPr/>
        </p:nvCxnSpPr>
        <p:spPr>
          <a:xfrm>
            <a:off x="2060086" y="2409949"/>
            <a:ext cx="36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8"/>
          <p:cNvCxnSpPr/>
          <p:nvPr/>
        </p:nvCxnSpPr>
        <p:spPr>
          <a:xfrm>
            <a:off x="4573275" y="1876125"/>
            <a:ext cx="8514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8"/>
          <p:cNvSpPr txBox="1"/>
          <p:nvPr/>
        </p:nvSpPr>
        <p:spPr>
          <a:xfrm>
            <a:off x="5488361" y="1657124"/>
            <a:ext cx="285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https://sigla.phis.me/</a:t>
            </a:r>
            <a:endParaRPr sz="2200"/>
          </a:p>
        </p:txBody>
      </p:sp>
      <p:sp>
        <p:nvSpPr>
          <p:cNvPr id="142" name="Google Shape;142;p18"/>
          <p:cNvSpPr txBox="1"/>
          <p:nvPr/>
        </p:nvSpPr>
        <p:spPr>
          <a:xfrm>
            <a:off x="998361" y="2751524"/>
            <a:ext cx="2523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https://liber.cnr.it/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cxnSp>
        <p:nvCxnSpPr>
          <p:cNvPr id="143" name="Google Shape;143;p18"/>
          <p:cNvCxnSpPr/>
          <p:nvPr/>
        </p:nvCxnSpPr>
        <p:spPr>
          <a:xfrm flipH="1">
            <a:off x="2070375" y="3257975"/>
            <a:ext cx="6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8"/>
          <p:cNvCxnSpPr/>
          <p:nvPr/>
        </p:nvCxnSpPr>
        <p:spPr>
          <a:xfrm>
            <a:off x="6771761" y="2180324"/>
            <a:ext cx="3900" cy="4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>
            <a:off x="229886" y="3578473"/>
            <a:ext cx="3664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5638 full documents collected</a:t>
            </a:r>
            <a:endParaRPr sz="2000"/>
          </a:p>
        </p:txBody>
      </p:sp>
      <p:sp>
        <p:nvSpPr>
          <p:cNvPr id="146" name="Google Shape;146;p18"/>
          <p:cNvSpPr txBox="1"/>
          <p:nvPr/>
        </p:nvSpPr>
        <p:spPr>
          <a:xfrm>
            <a:off x="5060711" y="2621638"/>
            <a:ext cx="342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774 </a:t>
            </a:r>
            <a:r>
              <a:rPr lang="en-US" sz="2000"/>
              <a:t>full documents collected</a:t>
            </a:r>
            <a:endParaRPr sz="2000"/>
          </a:p>
        </p:txBody>
      </p:sp>
      <p:cxnSp>
        <p:nvCxnSpPr>
          <p:cNvPr id="147" name="Google Shape;147;p18"/>
          <p:cNvCxnSpPr/>
          <p:nvPr/>
        </p:nvCxnSpPr>
        <p:spPr>
          <a:xfrm flipH="1">
            <a:off x="2063825" y="4024825"/>
            <a:ext cx="600" cy="34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8"/>
          <p:cNvSpPr txBox="1"/>
          <p:nvPr/>
        </p:nvSpPr>
        <p:spPr>
          <a:xfrm>
            <a:off x="0" y="4426280"/>
            <a:ext cx="46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Signs preprocessing and normalization</a:t>
            </a:r>
            <a:endParaRPr sz="2000"/>
          </a:p>
        </p:txBody>
      </p:sp>
      <p:sp>
        <p:nvSpPr>
          <p:cNvPr id="149" name="Google Shape;149;p18"/>
          <p:cNvSpPr txBox="1"/>
          <p:nvPr/>
        </p:nvSpPr>
        <p:spPr>
          <a:xfrm>
            <a:off x="4813824" y="3370425"/>
            <a:ext cx="40101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1725" lIns="61725" spcFirstLastPara="1" rIns="61725" wrap="square" tIns="61725">
            <a:spAutoFit/>
          </a:bodyPr>
          <a:lstStyle/>
          <a:p>
            <a:pPr indent="-281317" lvl="0" marL="308636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Document level information</a:t>
            </a:r>
            <a:endParaRPr sz="2000"/>
          </a:p>
          <a:p>
            <a:pPr indent="-281317" lvl="0" marL="308636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Sequence level information</a:t>
            </a:r>
            <a:endParaRPr sz="2000"/>
          </a:p>
          <a:p>
            <a:pPr indent="-281317" lvl="0" marL="308636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Sign level information</a:t>
            </a:r>
            <a:endParaRPr sz="2000"/>
          </a:p>
        </p:txBody>
      </p:sp>
      <p:sp>
        <p:nvSpPr>
          <p:cNvPr id="150" name="Google Shape;150;p18"/>
          <p:cNvSpPr txBox="1"/>
          <p:nvPr/>
        </p:nvSpPr>
        <p:spPr>
          <a:xfrm>
            <a:off x="5652900" y="4544925"/>
            <a:ext cx="33675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61725" lIns="61725" spcFirstLastPara="1" rIns="61725" wrap="square" tIns="61725">
            <a:spAutoFit/>
          </a:bodyPr>
          <a:lstStyle/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Document name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Link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Chronology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Findspot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Size, support, motif (LA)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Scribe, palmprint, museum inventory number (LB)</a:t>
            </a:r>
            <a:endParaRPr sz="1350"/>
          </a:p>
        </p:txBody>
      </p:sp>
      <p:sp>
        <p:nvSpPr>
          <p:cNvPr id="151" name="Google Shape;151;p18"/>
          <p:cNvSpPr txBox="1"/>
          <p:nvPr/>
        </p:nvSpPr>
        <p:spPr>
          <a:xfrm>
            <a:off x="3491089" y="4950997"/>
            <a:ext cx="21618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61725" lIns="61725" spcFirstLastPara="1" rIns="61725" wrap="square" tIns="61725">
            <a:spAutoFit/>
          </a:bodyPr>
          <a:lstStyle/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Sequence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Length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Complete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Findspot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Sequence number</a:t>
            </a:r>
            <a:endParaRPr sz="1350"/>
          </a:p>
        </p:txBody>
      </p:sp>
      <p:sp>
        <p:nvSpPr>
          <p:cNvPr id="152" name="Google Shape;152;p18"/>
          <p:cNvSpPr txBox="1"/>
          <p:nvPr/>
        </p:nvSpPr>
        <p:spPr>
          <a:xfrm>
            <a:off x="1329293" y="5110491"/>
            <a:ext cx="2161800" cy="7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61725" lIns="61725" spcFirstLastPara="1" rIns="61725" wrap="square" tIns="61725">
            <a:spAutoFit/>
          </a:bodyPr>
          <a:lstStyle/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Sign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Function (LA)</a:t>
            </a:r>
            <a:endParaRPr sz="1350"/>
          </a:p>
          <a:p>
            <a:pPr indent="-240050" lvl="0" marL="308636" rtl="0" algn="l"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sz="1350"/>
              <a:t>Sign number</a:t>
            </a:r>
            <a:endParaRPr sz="1350"/>
          </a:p>
        </p:txBody>
      </p:sp>
      <p:cxnSp>
        <p:nvCxnSpPr>
          <p:cNvPr id="153" name="Google Shape;153;p18"/>
          <p:cNvCxnSpPr/>
          <p:nvPr/>
        </p:nvCxnSpPr>
        <p:spPr>
          <a:xfrm rot="10800000">
            <a:off x="7607975" y="4673525"/>
            <a:ext cx="1226700" cy="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8"/>
          <p:cNvCxnSpPr/>
          <p:nvPr/>
        </p:nvCxnSpPr>
        <p:spPr>
          <a:xfrm rot="10800000">
            <a:off x="8831450" y="3606575"/>
            <a:ext cx="4500" cy="10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/>
          <p:nvPr/>
        </p:nvCxnSpPr>
        <p:spPr>
          <a:xfrm rot="10800000">
            <a:off x="8397621" y="3606713"/>
            <a:ext cx="43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18"/>
          <p:cNvCxnSpPr/>
          <p:nvPr/>
        </p:nvCxnSpPr>
        <p:spPr>
          <a:xfrm>
            <a:off x="8350175" y="3941725"/>
            <a:ext cx="3381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18"/>
          <p:cNvCxnSpPr/>
          <p:nvPr/>
        </p:nvCxnSpPr>
        <p:spPr>
          <a:xfrm>
            <a:off x="8684665" y="3946994"/>
            <a:ext cx="45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8"/>
          <p:cNvCxnSpPr/>
          <p:nvPr/>
        </p:nvCxnSpPr>
        <p:spPr>
          <a:xfrm flipH="1">
            <a:off x="5471675" y="4557375"/>
            <a:ext cx="3216600" cy="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8"/>
          <p:cNvCxnSpPr/>
          <p:nvPr/>
        </p:nvCxnSpPr>
        <p:spPr>
          <a:xfrm flipH="1">
            <a:off x="5103575" y="4557450"/>
            <a:ext cx="371700" cy="58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/>
          <p:nvPr/>
        </p:nvCxnSpPr>
        <p:spPr>
          <a:xfrm rot="10800000">
            <a:off x="4705754" y="5146050"/>
            <a:ext cx="401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18"/>
          <p:cNvCxnSpPr>
            <a:endCxn id="149" idx="1"/>
          </p:cNvCxnSpPr>
          <p:nvPr/>
        </p:nvCxnSpPr>
        <p:spPr>
          <a:xfrm flipH="1" rot="10800000">
            <a:off x="4393524" y="3894525"/>
            <a:ext cx="420300" cy="5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18"/>
          <p:cNvCxnSpPr/>
          <p:nvPr/>
        </p:nvCxnSpPr>
        <p:spPr>
          <a:xfrm>
            <a:off x="6776375" y="3028050"/>
            <a:ext cx="4500" cy="39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8"/>
          <p:cNvCxnSpPr/>
          <p:nvPr/>
        </p:nvCxnSpPr>
        <p:spPr>
          <a:xfrm flipH="1">
            <a:off x="4741500" y="4327150"/>
            <a:ext cx="427500" cy="64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/>
          <p:nvPr/>
        </p:nvCxnSpPr>
        <p:spPr>
          <a:xfrm rot="10800000">
            <a:off x="1882775" y="4958550"/>
            <a:ext cx="2860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8"/>
          <p:cNvCxnSpPr/>
          <p:nvPr/>
        </p:nvCxnSpPr>
        <p:spPr>
          <a:xfrm flipH="1">
            <a:off x="1882750" y="4954005"/>
            <a:ext cx="1800" cy="1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63562" y="431425"/>
            <a:ext cx="74169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Linear B: the script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/>
          <p:nvPr/>
        </p:nvSpPr>
        <p:spPr>
          <a:xfrm>
            <a:off x="2382837" y="-349250"/>
            <a:ext cx="184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270300" y="1121125"/>
            <a:ext cx="860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Linear B script is logosyllabic: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 logograms are symbols that stand for entire words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syllabograms are symbols representing phonetic syllables</a:t>
            </a:r>
            <a:endParaRPr sz="2000"/>
          </a:p>
        </p:txBody>
      </p:sp>
      <p:sp>
        <p:nvSpPr>
          <p:cNvPr id="174" name="Google Shape;174;p19"/>
          <p:cNvSpPr txBox="1"/>
          <p:nvPr/>
        </p:nvSpPr>
        <p:spPr>
          <a:xfrm>
            <a:off x="4572000" y="3299575"/>
            <a:ext cx="4194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Deciphered by Michael Ventris in 1952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70% of syllabograms shared with Linear 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Used to write Ancient Greek</a:t>
            </a:r>
            <a:endParaRPr sz="2000"/>
          </a:p>
        </p:txBody>
      </p:sp>
      <p:pic>
        <p:nvPicPr>
          <p:cNvPr id="175" name="Google Shape;175;p19" title="Screenshot 2025-10-04 1554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414125"/>
            <a:ext cx="4194551" cy="349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9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177" name="Google Shape;177;p19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792175" y="392575"/>
            <a:ext cx="75597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Cognate matching</a:t>
            </a:r>
            <a:endParaRPr b="1" sz="2400">
              <a:solidFill>
                <a:srgbClr val="8224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1116012" y="807013"/>
            <a:ext cx="740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/>
              <a:t>Being Linear B and Ancient Greek the same language with a different scripts, we can map their cognates. </a:t>
            </a:r>
            <a:endParaRPr/>
          </a:p>
        </p:txBody>
      </p:sp>
      <p:sp>
        <p:nvSpPr>
          <p:cNvPr id="184" name="Google Shape;184;p20"/>
          <p:cNvSpPr txBox="1"/>
          <p:nvPr/>
        </p:nvSpPr>
        <p:spPr>
          <a:xfrm>
            <a:off x="6102250" y="1898296"/>
            <a:ext cx="2956200" cy="17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Cognates examples: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ko-no-so </a:t>
            </a:r>
            <a:r>
              <a:rPr lang="en-US" sz="2000">
                <a:solidFill>
                  <a:srgbClr val="1F1F1F"/>
                </a:solidFill>
                <a:highlight>
                  <a:schemeClr val="lt1"/>
                </a:highlight>
              </a:rPr>
              <a:t>→ Κνωσός</a:t>
            </a:r>
            <a:endParaRPr sz="2000">
              <a:solidFill>
                <a:srgbClr val="1F1F1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rgbClr val="1F1F1F"/>
                </a:solidFill>
                <a:highlight>
                  <a:schemeClr val="lt1"/>
                </a:highlight>
              </a:rPr>
              <a:t>ko-wo  → κόρος</a:t>
            </a:r>
            <a:endParaRPr sz="2000">
              <a:solidFill>
                <a:srgbClr val="1F1F1F"/>
              </a:solidFill>
              <a:highlight>
                <a:schemeClr val="lt1"/>
              </a:highlight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000"/>
              <a:buChar char="●"/>
            </a:pPr>
            <a:r>
              <a:rPr lang="en-US" sz="2000">
                <a:solidFill>
                  <a:srgbClr val="1F1F1F"/>
                </a:solidFill>
                <a:highlight>
                  <a:schemeClr val="lt1"/>
                </a:highlight>
              </a:rPr>
              <a:t>do-se → δώσει</a:t>
            </a:r>
            <a:endParaRPr sz="2000">
              <a:solidFill>
                <a:srgbClr val="1F1F1F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  <a:highlight>
                <a:schemeClr val="lt1"/>
              </a:highlight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186" name="Google Shape;186;p20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5</a:t>
            </a:r>
            <a:endParaRPr/>
          </a:p>
        </p:txBody>
      </p:sp>
      <p:sp>
        <p:nvSpPr>
          <p:cNvPr id="187" name="Google Shape;187;p20"/>
          <p:cNvSpPr txBox="1"/>
          <p:nvPr/>
        </p:nvSpPr>
        <p:spPr>
          <a:xfrm>
            <a:off x="19100" y="1701188"/>
            <a:ext cx="57816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Jiaming Luo’s Cognate Matching Framework was employed.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Generative model: produces an Ancient Greek cognate for any Linear B word.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Expectation-Maximization training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Network-flow problem for cognate matching.</a:t>
            </a:r>
            <a:endParaRPr sz="1800"/>
          </a:p>
        </p:txBody>
      </p:sp>
      <p:pic>
        <p:nvPicPr>
          <p:cNvPr id="188" name="Google Shape;188;p20" title="luo_model_over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730" y="3525132"/>
            <a:ext cx="4218993" cy="196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0" title="luo_fl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7200" y="3758150"/>
            <a:ext cx="3045090" cy="1735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20"/>
          <p:cNvCxnSpPr>
            <a:stCxn id="188" idx="2"/>
          </p:cNvCxnSpPr>
          <p:nvPr/>
        </p:nvCxnSpPr>
        <p:spPr>
          <a:xfrm>
            <a:off x="2625226" y="5492632"/>
            <a:ext cx="2400" cy="3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0"/>
          <p:cNvCxnSpPr/>
          <p:nvPr/>
        </p:nvCxnSpPr>
        <p:spPr>
          <a:xfrm>
            <a:off x="2622200" y="5858825"/>
            <a:ext cx="575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" name="Google Shape;192;p20"/>
          <p:cNvSpPr txBox="1"/>
          <p:nvPr/>
        </p:nvSpPr>
        <p:spPr>
          <a:xfrm>
            <a:off x="3298800" y="5605477"/>
            <a:ext cx="254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Estimate Edit distance</a:t>
            </a:r>
            <a:endParaRPr sz="1800"/>
          </a:p>
        </p:txBody>
      </p:sp>
      <p:cxnSp>
        <p:nvCxnSpPr>
          <p:cNvPr id="193" name="Google Shape;193;p20"/>
          <p:cNvCxnSpPr/>
          <p:nvPr/>
        </p:nvCxnSpPr>
        <p:spPr>
          <a:xfrm flipH="1" rot="10800000">
            <a:off x="5793100" y="5854200"/>
            <a:ext cx="5148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0"/>
          <p:cNvCxnSpPr/>
          <p:nvPr/>
        </p:nvCxnSpPr>
        <p:spPr>
          <a:xfrm rot="10800000">
            <a:off x="6301964" y="5496702"/>
            <a:ext cx="1200" cy="36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697188" y="249300"/>
            <a:ext cx="7559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Cognate Matching Model</a:t>
            </a:r>
            <a:endParaRPr/>
          </a:p>
        </p:txBody>
      </p:sp>
      <p:sp>
        <p:nvSpPr>
          <p:cNvPr id="201" name="Google Shape;201;p21"/>
          <p:cNvSpPr txBox="1"/>
          <p:nvPr/>
        </p:nvSpPr>
        <p:spPr>
          <a:xfrm>
            <a:off x="247350" y="754200"/>
            <a:ext cx="8649300" cy="19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Jiaming Luo outlined four language-agnostic cognate matching principles: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Distributional similarity of matching characters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Monotonic character mapping within cognates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Structural sparsity of cognate mapping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Significant cognate overlap within related languages</a:t>
            </a:r>
            <a:endParaRPr sz="2000"/>
          </a:p>
        </p:txBody>
      </p:sp>
      <p:sp>
        <p:nvSpPr>
          <p:cNvPr id="202" name="Google Shape;202;p21"/>
          <p:cNvSpPr txBox="1"/>
          <p:nvPr/>
        </p:nvSpPr>
        <p:spPr>
          <a:xfrm>
            <a:off x="312475" y="2755575"/>
            <a:ext cx="86493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His model architecture deals with all these principles.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machine learning model is responsible for the first two </a:t>
            </a:r>
            <a:r>
              <a:rPr lang="en-US" sz="2000"/>
              <a:t>properties,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flow latent variable (F) accounts for the other two.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03" name="Google Shape;203;p21" title="Screenshot 2025-10-05 1829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7188" y="4957875"/>
            <a:ext cx="3509625" cy="740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1"/>
          <p:cNvGrpSpPr/>
          <p:nvPr/>
        </p:nvGrpSpPr>
        <p:grpSpPr>
          <a:xfrm>
            <a:off x="386163" y="3948200"/>
            <a:ext cx="8181765" cy="890603"/>
            <a:chOff x="386163" y="3948200"/>
            <a:chExt cx="8181765" cy="890603"/>
          </a:xfrm>
        </p:grpSpPr>
        <p:pic>
          <p:nvPicPr>
            <p:cNvPr id="205" name="Google Shape;205;p21" title="Screenshot 2025-10-05 182750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86163" y="3994491"/>
              <a:ext cx="8181765" cy="844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1"/>
            <p:cNvSpPr/>
            <p:nvPr/>
          </p:nvSpPr>
          <p:spPr>
            <a:xfrm>
              <a:off x="762925" y="3948200"/>
              <a:ext cx="7368000" cy="182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" name="Google Shape;207;p21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208" name="Google Shape;208;p21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792138" y="375550"/>
            <a:ext cx="7559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Technique</a:t>
            </a:r>
            <a:endParaRPr/>
          </a:p>
        </p:txBody>
      </p:sp>
      <p:pic>
        <p:nvPicPr>
          <p:cNvPr id="215" name="Google Shape;215;p22" title="Screenshot 2025-10-04 1630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66875"/>
            <a:ext cx="371475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/>
        </p:nvSpPr>
        <p:spPr>
          <a:xfrm>
            <a:off x="4124100" y="1493100"/>
            <a:ext cx="4744500" cy="3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Progressively updates latent flow values, used for loss computation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Reinitialize the model at each E-step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3 output modes: MLE, Flow, and Flow with Expected Edits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Distances gathered from multiple sampling + edit distance, or from character-wise probabilities product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Flow Mode output: output of min-cost flow computed with the trained model</a:t>
            </a:r>
            <a:endParaRPr sz="2000"/>
          </a:p>
        </p:txBody>
      </p:sp>
      <p:sp>
        <p:nvSpPr>
          <p:cNvPr id="217" name="Google Shape;217;p22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792138" y="375550"/>
            <a:ext cx="7559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making</a:t>
            </a:r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247350" y="939950"/>
            <a:ext cx="86493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Linear B cognate matching dataset employed was updated.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The dataset making comprised: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Manual corrections to Luo’s original dataset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Brute-force greedy algorithm to associate Linear B words to possible Ancient Greek cognates from Homer (Iliad and Odyssey)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Cognates refinement through structured prompt engineering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Manual corrections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Adding other matches from Tselentis lexicon (available only as a PDF, processed with OCR tools and manually revised).</a:t>
            </a:r>
            <a:endParaRPr sz="2000"/>
          </a:p>
        </p:txBody>
      </p:sp>
      <p:sp>
        <p:nvSpPr>
          <p:cNvPr id="226" name="Google Shape;226;p23"/>
          <p:cNvSpPr txBox="1"/>
          <p:nvPr/>
        </p:nvSpPr>
        <p:spPr>
          <a:xfrm>
            <a:off x="1438425" y="1178900"/>
            <a:ext cx="7734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7" name="Google Shape;227;p23"/>
          <p:cNvSpPr txBox="1"/>
          <p:nvPr/>
        </p:nvSpPr>
        <p:spPr>
          <a:xfrm>
            <a:off x="247350" y="4385250"/>
            <a:ext cx="8649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Luo’s original dataset: 919 Linear B words, 1418 Greek correspondences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Our dataset: 1911 Linear B words, 2383 Greek correspondences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28" name="Google Shape;228;p23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792159" y="158827"/>
            <a:ext cx="7559700" cy="50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Cognate matching results</a:t>
            </a:r>
            <a:endParaRPr/>
          </a:p>
        </p:txBody>
      </p:sp>
      <p:pic>
        <p:nvPicPr>
          <p:cNvPr id="236" name="Google Shape;236;p24" title="accuracy_all_modes_valid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025" y="2411321"/>
            <a:ext cx="3440411" cy="181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4" title="average_accuracy_all_modes_valid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617" y="2467726"/>
            <a:ext cx="3226208" cy="1698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4" title="final_loss_all_metric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025" y="4168085"/>
            <a:ext cx="3440411" cy="181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4" title="final_accuracy_mle_mode_all_split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38615" y="4166529"/>
            <a:ext cx="3226210" cy="169880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1219200" y="61468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An AI Framework for Linear B translation into Ancient Greek and English</a:t>
            </a:r>
            <a:endParaRPr/>
          </a:p>
        </p:txBody>
      </p:sp>
      <p:sp>
        <p:nvSpPr>
          <p:cNvPr id="241" name="Google Shape;241;p24"/>
          <p:cNvSpPr txBox="1"/>
          <p:nvPr/>
        </p:nvSpPr>
        <p:spPr>
          <a:xfrm>
            <a:off x="6553200" y="6146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lt1"/>
                </a:solidFill>
              </a:rPr>
              <a:t>Page</a:t>
            </a:r>
            <a:r>
              <a:rPr b="0" i="0" lang="en-US" sz="11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>
                <a:solidFill>
                  <a:schemeClr val="lt1"/>
                </a:solidFill>
              </a:rPr>
              <a:t>9</a:t>
            </a:r>
            <a:endParaRPr/>
          </a:p>
        </p:txBody>
      </p:sp>
      <p:pic>
        <p:nvPicPr>
          <p:cNvPr id="242" name="Google Shape;242;p24" title="Screenshot 2025-10-05 184550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744" y="905688"/>
            <a:ext cx="3856505" cy="12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4" title="Screenshot 2025-10-05 18455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99587" y="891175"/>
            <a:ext cx="3704275" cy="126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 sapienza">
  <a:themeElements>
    <a:clrScheme name="">
      <a:dk1>
        <a:srgbClr val="822433"/>
      </a:dk1>
      <a:lt1>
        <a:srgbClr val="FFFFFF"/>
      </a:lt1>
      <a:dk2>
        <a:srgbClr val="822433"/>
      </a:dk2>
      <a:lt2>
        <a:srgbClr val="808080"/>
      </a:lt2>
      <a:accent1>
        <a:srgbClr val="BBE0E3"/>
      </a:accent1>
      <a:accent2>
        <a:srgbClr val="FFFF00"/>
      </a:accent2>
      <a:accent3>
        <a:srgbClr val="FFFFFF"/>
      </a:accent3>
      <a:accent4>
        <a:srgbClr val="6E1D2A"/>
      </a:accent4>
      <a:accent5>
        <a:srgbClr val="DAEDEF"/>
      </a:accent5>
      <a:accent6>
        <a:srgbClr val="E7E700"/>
      </a:accent6>
      <a:hlink>
        <a:srgbClr val="0000FF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