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5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6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8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8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6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84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7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1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70C8-675B-44A7-BA9E-02C4883E49AF}" type="datetimeFigureOut">
              <a:rPr lang="es-DO" smtClean="0"/>
              <a:t>4/2/2024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68C0B4-36C4-4DED-976A-7C9ED8A9419A}" type="slidenum">
              <a:rPr lang="es-DO" smtClean="0"/>
              <a:t>‹#›</a:t>
            </a:fld>
            <a:endParaRPr lang="es-D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07FEB-2881-4126-8DB8-A5C1F918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051" y="802298"/>
            <a:ext cx="9511802" cy="2541431"/>
          </a:xfrm>
        </p:spPr>
        <p:txBody>
          <a:bodyPr/>
          <a:lstStyle/>
          <a:p>
            <a:r>
              <a:rPr lang="es-DO" dirty="0"/>
              <a:t>Asignación Semana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E09FE-0591-4CE6-8842-F1586BBC2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Benjamin </a:t>
            </a:r>
            <a:r>
              <a:rPr lang="es-DO" dirty="0" err="1"/>
              <a:t>tavarez</a:t>
            </a:r>
            <a:endParaRPr lang="es-DO" dirty="0"/>
          </a:p>
          <a:p>
            <a:r>
              <a:rPr lang="es-DO" dirty="0" err="1"/>
              <a:t>Matr</a:t>
            </a:r>
            <a:r>
              <a:rPr lang="es-DO" dirty="0"/>
              <a:t>. 1-19-2141</a:t>
            </a:r>
          </a:p>
        </p:txBody>
      </p:sp>
    </p:spTree>
    <p:extLst>
      <p:ext uri="{BB962C8B-B14F-4D97-AF65-F5344CB8AC3E}">
        <p14:creationId xmlns:p14="http://schemas.microsoft.com/office/powerpoint/2010/main" val="28000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00EDC-1896-4505-B1D0-6C293DB2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Procesamiento paralelo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5848D-CE35-4FB5-B711-1138E4CF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65742"/>
            <a:ext cx="4375179" cy="3294576"/>
          </a:xfrm>
        </p:spPr>
        <p:txBody>
          <a:bodyPr/>
          <a:lstStyle/>
          <a:p>
            <a:r>
              <a:rPr lang="es-ES" dirty="0"/>
              <a:t>Consiste en la división de una tarea informática en subtareas que se pueden realizar al mismo tiempo, pero por diferentes procesadores. </a:t>
            </a:r>
            <a:endParaRPr lang="es-DO" dirty="0"/>
          </a:p>
        </p:txBody>
      </p:sp>
      <p:pic>
        <p:nvPicPr>
          <p:cNvPr id="1026" name="Picture 2" descr="Cómo utilizar el procesamiento paralelo - GIRO Inc.">
            <a:extLst>
              <a:ext uri="{FF2B5EF4-FFF2-40B4-BE49-F238E27FC236}">
                <a16:creationId xmlns:a16="http://schemas.microsoft.com/office/drawing/2014/main" id="{9238813D-2BA2-4D98-B9B9-C551FB2B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58" y="2343084"/>
            <a:ext cx="5741447" cy="3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7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77B6E-C24E-4379-86C7-36B64276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Modelos de cómputo paralelos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6635F-7A5A-4B07-8284-3EEF912A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enfoques y estructuras que permiten la ejecución simultánea de múltiples tareas, distribuyendo la carga de trabajo entre procesadores o nodos.</a:t>
            </a:r>
            <a:endParaRPr lang="es-DO" dirty="0"/>
          </a:p>
          <a:p>
            <a:pPr marL="0" indent="0">
              <a:buNone/>
            </a:pPr>
            <a:endParaRPr lang="es-DO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/>
              <a:t>Modelo de intercambio de mensajes.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1800" dirty="0"/>
              <a:t>Modelo de programación por hilos.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DO" sz="1800" dirty="0"/>
              <a:t>Modelos heterogéneos</a:t>
            </a:r>
          </a:p>
        </p:txBody>
      </p:sp>
    </p:spTree>
    <p:extLst>
      <p:ext uri="{BB962C8B-B14F-4D97-AF65-F5344CB8AC3E}">
        <p14:creationId xmlns:p14="http://schemas.microsoft.com/office/powerpoint/2010/main" val="244249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30F3-3B43-8ACD-F465-ABEEC001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17C0-4D34-B8A9-0470-F2BBBE48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intercambio de mensajes.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F63F2-295F-977F-C9E0-0572D190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divide el algoritmo en piezas para ser procesadas dentro de un </a:t>
            </a:r>
            <a:r>
              <a:rPr lang="es-ES" dirty="0" err="1"/>
              <a:t>cluster</a:t>
            </a:r>
            <a:r>
              <a:rPr lang="es-ES" dirty="0"/>
              <a:t> (región) de nodos (</a:t>
            </a:r>
            <a:r>
              <a:rPr lang="es-ES" dirty="0" err="1"/>
              <a:t>CPUs</a:t>
            </a:r>
            <a:r>
              <a:rPr lang="es-ES" dirty="0"/>
              <a:t>) conectados a un bus de intercomunicación.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8F6D8F-BA76-133F-632A-6C570F4F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17" y="3324326"/>
            <a:ext cx="5219937" cy="31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94B7-C37E-419A-BC17-3CE9EB4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programación por hilos.</a:t>
            </a:r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914A-5EC2-4F2A-93F9-E08D8426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 objetivo es la ejecución de múltiples tareas de forma simultánea. Es de memoria compartida. 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009733-2D54-4A89-A31F-20E3E0F6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55" y="2959302"/>
            <a:ext cx="5229101" cy="34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04FE6-34EF-4CC3-8DBE-050C6495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Modelos heterogéneos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56F51-39B2-40C7-B8C0-391628E9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los cálculos se gestionan por un procesador host, que controla otros equipos computacionales (CPU/GPU), aquí la programación paralela se realiza utilizando programas </a:t>
            </a:r>
            <a:r>
              <a:rPr lang="es-ES" dirty="0" err="1"/>
              <a:t>kernel</a:t>
            </a:r>
            <a:r>
              <a:rPr lang="es-ES" dirty="0"/>
              <a:t> que implementen la funcionalidad a ejecutarse en los equipos.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F48D18-7EE9-45EE-9E94-E3838A6B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27" y="3551069"/>
            <a:ext cx="3961731" cy="28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D83C-B858-4AB7-9DEF-E043ED67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Desempeño computacional de algoritmos paralelos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F490C-B237-45FF-9C18-8E077E46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46868"/>
          </a:xfrm>
        </p:spPr>
        <p:txBody>
          <a:bodyPr>
            <a:normAutofit fontScale="92500" lnSpcReduction="20000"/>
          </a:bodyPr>
          <a:lstStyle/>
          <a:p>
            <a:r>
              <a:rPr lang="es-MX" sz="2200" dirty="0"/>
              <a:t>Es una métrica utilizada para evaluar la eficiencia y velocidad de un algoritmo. Se toman en cuenta varios factores como:</a:t>
            </a:r>
          </a:p>
          <a:p>
            <a:endParaRPr lang="es-MX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DO" sz="1900" b="1" dirty="0" err="1"/>
              <a:t>Speed</a:t>
            </a:r>
            <a:r>
              <a:rPr lang="es-DO" sz="1900" b="1" dirty="0"/>
              <a:t> Up (Aceleración)</a:t>
            </a:r>
            <a:r>
              <a:rPr lang="es-DO" sz="1900" dirty="0"/>
              <a:t>: </a:t>
            </a:r>
            <a:r>
              <a:rPr lang="es-MX" sz="1900" dirty="0"/>
              <a:t>Mide el rendimiento en paralelo del algoritmo</a:t>
            </a:r>
            <a:endParaRPr lang="es-DO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DO" sz="1900" b="1" dirty="0"/>
              <a:t>Eficiencia</a:t>
            </a:r>
            <a:r>
              <a:rPr lang="es-DO" sz="1900" dirty="0"/>
              <a:t>: </a:t>
            </a:r>
            <a:r>
              <a:rPr lang="es-MX" sz="1900" dirty="0"/>
              <a:t>Mide el aprovechamiento real de la capacidad de cómputo paralela</a:t>
            </a:r>
            <a:endParaRPr lang="es-DO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DO" sz="1900" b="1" dirty="0"/>
              <a:t>Escalabilidad: </a:t>
            </a:r>
            <a:r>
              <a:rPr lang="es-MX" sz="1900" dirty="0"/>
              <a:t>Capacidad del algoritmo paralelo para mantener o mejorar su rendimiento al agregar más procesadores</a:t>
            </a:r>
            <a:endParaRPr lang="es-DO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DO" sz="1900" b="1" dirty="0"/>
              <a:t>Balance de carga</a:t>
            </a:r>
            <a:r>
              <a:rPr lang="es-DO" sz="1900" dirty="0"/>
              <a:t>: </a:t>
            </a:r>
            <a:r>
              <a:rPr lang="es-MX" sz="1900" dirty="0"/>
              <a:t>Distribución equitativa de la carga de trabajo entre los procesadores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1900" b="1" dirty="0"/>
              <a:t>Overhead de comunicación</a:t>
            </a:r>
            <a:r>
              <a:rPr lang="es-MX" sz="1900" dirty="0"/>
              <a:t>: Costo asociado a la comunicación entre procesadores</a:t>
            </a:r>
            <a:endParaRPr lang="es-DO" sz="1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DO" sz="1900" b="1" dirty="0"/>
              <a:t>Granularidad</a:t>
            </a:r>
            <a:r>
              <a:rPr lang="es-DO" sz="1900" dirty="0"/>
              <a:t>: </a:t>
            </a:r>
            <a:r>
              <a:rPr lang="es-MX" sz="1900" dirty="0"/>
              <a:t>Tamaño de las tareas o subprocesos ejecutados en paralelo</a:t>
            </a:r>
            <a:endParaRPr lang="es-DO" sz="1900" dirty="0"/>
          </a:p>
        </p:txBody>
      </p:sp>
    </p:spTree>
    <p:extLst>
      <p:ext uri="{BB962C8B-B14F-4D97-AF65-F5344CB8AC3E}">
        <p14:creationId xmlns:p14="http://schemas.microsoft.com/office/powerpoint/2010/main" val="111675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82BD-54A9-42F1-BFBA-7145F7A9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Complejidad de la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092D0-AB98-4304-81B0-8A9854F1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Es la cantidad de datos que deben ser transmitidos entre procesadores o nodos dentro de un sistema paralelo.</a:t>
            </a:r>
          </a:p>
          <a:p>
            <a:pPr marL="0" indent="0">
              <a:buNone/>
            </a:pPr>
            <a:endParaRPr lang="es-ES" sz="11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</a:rPr>
              <a:t>Indicadores: </a:t>
            </a:r>
          </a:p>
          <a:p>
            <a:pPr>
              <a:lnSpc>
                <a:spcPct val="100000"/>
              </a:lnSpc>
            </a:pPr>
            <a:endParaRPr lang="es-ES" sz="3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DO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Número de mensajes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DO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Ancho de banda utilizado</a:t>
            </a:r>
            <a:endParaRPr lang="es-DO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DO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Latencia de comunicación</a:t>
            </a:r>
            <a:endParaRPr lang="es-DO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3EC5A8-3D1B-524D-13CE-EB31753A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476500"/>
            <a:ext cx="5048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88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5CCA5-423B-4132-8CC9-9CD84343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598E3-85D2-4AA5-A437-E2111503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400" dirty="0"/>
              <a:t>Es el proceso que busca mejorar tanto el rendimiento como la eficiencia de un algoritmo paralelo. Este concepto se centra en: 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100" b="1" dirty="0"/>
              <a:t>Distribución equitativa </a:t>
            </a:r>
            <a:r>
              <a:rPr lang="es-MX" sz="2100" dirty="0"/>
              <a:t>de tareas entre procesadores para evitar desequilibrios de carga.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100" b="1" dirty="0"/>
              <a:t>Minimización de la comunicación</a:t>
            </a:r>
            <a:r>
              <a:rPr lang="es-MX" sz="2100" dirty="0"/>
              <a:t>, reduciendo la cantidad de datos transmitidos.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100" dirty="0"/>
              <a:t>Utilización de </a:t>
            </a:r>
            <a:r>
              <a:rPr lang="es-MX" sz="2100" b="1" dirty="0"/>
              <a:t>algoritmos diseñados </a:t>
            </a:r>
            <a:r>
              <a:rPr lang="es-MX" sz="2100" dirty="0"/>
              <a:t>específicamente para el paralelismo.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100" dirty="0"/>
              <a:t>Ajuste cuidadoso de </a:t>
            </a:r>
            <a:r>
              <a:rPr lang="es-MX" sz="2100" b="1" dirty="0"/>
              <a:t>parámetros</a:t>
            </a:r>
            <a:r>
              <a:rPr lang="es-MX" sz="2100" dirty="0"/>
              <a:t>, como el número de hilos o procesadores.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100" dirty="0"/>
              <a:t>Empleo de </a:t>
            </a:r>
            <a:r>
              <a:rPr lang="es-MX" sz="2100" b="1" dirty="0"/>
              <a:t>herramientas</a:t>
            </a:r>
            <a:r>
              <a:rPr lang="es-MX" sz="2100" dirty="0"/>
              <a:t> de </a:t>
            </a:r>
            <a:r>
              <a:rPr lang="es-MX" sz="2100" dirty="0" err="1"/>
              <a:t>profiling</a:t>
            </a:r>
            <a:r>
              <a:rPr lang="es-MX" sz="2100" dirty="0"/>
              <a:t> y monitoreo para </a:t>
            </a:r>
            <a:r>
              <a:rPr lang="es-MX" sz="2100" b="1" dirty="0"/>
              <a:t>identificar áreas</a:t>
            </a:r>
            <a:r>
              <a:rPr lang="es-MX" sz="2100" dirty="0"/>
              <a:t> de mejora, como cuellos de botella.</a:t>
            </a:r>
            <a:endParaRPr lang="es-DO" sz="2100" dirty="0"/>
          </a:p>
        </p:txBody>
      </p:sp>
    </p:spTree>
    <p:extLst>
      <p:ext uri="{BB962C8B-B14F-4D97-AF65-F5344CB8AC3E}">
        <p14:creationId xmlns:p14="http://schemas.microsoft.com/office/powerpoint/2010/main" val="808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399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Gallery</vt:lpstr>
      <vt:lpstr>Asignación Semana 2</vt:lpstr>
      <vt:lpstr>Procesamiento paralelo</vt:lpstr>
      <vt:lpstr>Modelos de cómputo paralelos</vt:lpstr>
      <vt:lpstr>Modelo de intercambio de mensajes.</vt:lpstr>
      <vt:lpstr>Modelo de programación por hilos.</vt:lpstr>
      <vt:lpstr>Modelos heterogéneos</vt:lpstr>
      <vt:lpstr>Desempeño computacional de algoritmos paralelos</vt:lpstr>
      <vt:lpstr>Complejidad de la comunicación</vt:lpstr>
      <vt:lpstr>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Semana 2</dc:title>
  <dc:creator>Maxibanex Rodriguez Garcia</dc:creator>
  <cp:lastModifiedBy>Benjamin Tavarez</cp:lastModifiedBy>
  <cp:revision>5</cp:revision>
  <dcterms:created xsi:type="dcterms:W3CDTF">2023-10-01T19:54:48Z</dcterms:created>
  <dcterms:modified xsi:type="dcterms:W3CDTF">2024-02-04T22:12:31Z</dcterms:modified>
</cp:coreProperties>
</file>