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2" r:id="rId6"/>
    <p:sldId id="265" r:id="rId7"/>
    <p:sldId id="269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C50"/>
    <a:srgbClr val="D24726"/>
    <a:srgbClr val="D2B4A6"/>
    <a:srgbClr val="734F29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1896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927100"/>
            <a:ext cx="9042400" cy="2387600"/>
          </a:xfrm>
        </p:spPr>
        <p:txBody>
          <a:bodyPr anchor="t">
            <a:normAutofit fontScale="90000"/>
          </a:bodyPr>
          <a:lstStyle/>
          <a:p>
            <a:r>
              <a:rPr lang="en-US" b="1"/>
              <a:t>Simulacija </a:t>
            </a:r>
            <a:r>
              <a:rPr lang="en-US" b="1" noProof="1" smtClean="0"/>
              <a:t>evoluirajućih</a:t>
            </a:r>
            <a:r>
              <a:rPr lang="en-US" b="1" smtClean="0"/>
              <a:t> </a:t>
            </a:r>
            <a:r>
              <a:rPr lang="en-US" b="1" err="1"/>
              <a:t>zajednica</a:t>
            </a:r>
            <a:r>
              <a:rPr lang="en-US" b="1"/>
              <a:t> </a:t>
            </a:r>
            <a:r>
              <a:rPr lang="en-US" b="1" smtClean="0"/>
              <a:t>u kompetitivnom </a:t>
            </a:r>
            <a:r>
              <a:rPr lang="en-US" b="1" err="1"/>
              <a:t>okruženju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7700" y="5542405"/>
            <a:ext cx="3810000" cy="1137793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sr-Latn-BA" sz="2400" smtClean="0"/>
              <a:t>Stefan</a:t>
            </a:r>
            <a:r>
              <a:rPr lang="en-US" sz="2400"/>
              <a:t> </a:t>
            </a:r>
            <a:r>
              <a:rPr lang="en-US" sz="2400"/>
              <a:t>Leki</a:t>
            </a:r>
            <a:r>
              <a:rPr lang="sr-Latn-BA" sz="2400" smtClean="0"/>
              <a:t>ć</a:t>
            </a:r>
            <a:r>
              <a:rPr lang="en-US" sz="2400" smtClean="0"/>
              <a:t>, </a:t>
            </a:r>
            <a:r>
              <a:rPr lang="en-US" sz="2400" smtClean="0"/>
              <a:t>SV 52 / 2022</a:t>
            </a:r>
            <a:endParaRPr lang="en-US" sz="240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3200" y="5542406"/>
            <a:ext cx="6705599" cy="1137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sr-Latn-BA" sz="2400"/>
              <a:t>Računarska </a:t>
            </a:r>
            <a:r>
              <a:rPr lang="sr-Latn-BA" sz="2400" smtClean="0"/>
              <a:t>inteligencija</a:t>
            </a:r>
            <a:endParaRPr lang="en-US" sz="2400" smtClean="0"/>
          </a:p>
          <a:p>
            <a:pPr>
              <a:lnSpc>
                <a:spcPct val="100000"/>
              </a:lnSpc>
            </a:pPr>
            <a:r>
              <a:rPr lang="en-US" sz="2400" smtClean="0"/>
              <a:t>Oktobar 2025.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smtClean="0"/>
              <a:t>Način upravljanja simulacijom</a:t>
            </a:r>
            <a:endParaRPr lang="sr-Latn-BA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2" cy="4447761"/>
          </a:xfrm>
        </p:spPr>
        <p:txBody>
          <a:bodyPr anchor="ctr">
            <a:normAutofit fontScale="92500"/>
          </a:bodyPr>
          <a:lstStyle/>
          <a:p>
            <a:r>
              <a:rPr lang="en-US" sz="1800"/>
              <a:t>Simulacija se izvodi kontinualno, prolazeći kroz određene korake u </a:t>
            </a:r>
            <a:r>
              <a:rPr lang="en-US" sz="1800"/>
              <a:t>svakom </a:t>
            </a:r>
            <a:r>
              <a:rPr lang="sr-Latn-BA" sz="1800" b="1" smtClean="0"/>
              <a:t>taktu</a:t>
            </a:r>
            <a:r>
              <a:rPr lang="en-US" sz="1800" smtClean="0"/>
              <a:t> </a:t>
            </a:r>
            <a:r>
              <a:rPr lang="en-US" sz="1800"/>
              <a:t>simulacije</a:t>
            </a:r>
            <a:r>
              <a:rPr lang="en-US" sz="1800" smtClean="0"/>
              <a:t>.</a:t>
            </a:r>
            <a:r>
              <a:rPr lang="sr-Latn-BA" sz="1800" smtClean="0"/>
              <a:t> Oni će biti jasno pojašnjeni na sljedećem slajdu.</a:t>
            </a:r>
            <a:endParaRPr lang="en-US" sz="1800"/>
          </a:p>
          <a:p>
            <a:r>
              <a:rPr lang="en-US" sz="1800"/>
              <a:t>Brojač obrađenih taktova daje ideju o napretku simulacije.</a:t>
            </a:r>
          </a:p>
          <a:p>
            <a:r>
              <a:rPr lang="en-US" sz="1800"/>
              <a:t>Simulaciju je u svakom trenutku moguće pauzirati radi bliže analize trenutnog stanja.</a:t>
            </a:r>
          </a:p>
          <a:p>
            <a:r>
              <a:rPr lang="en-US" sz="1800"/>
              <a:t>Brzina simulacije je proizvoljna, izmjeniva u run-time-u i ograničena intervalnom 2-60 taktova po sekundi.</a:t>
            </a:r>
          </a:p>
          <a:p>
            <a:r>
              <a:rPr lang="en-US" sz="1800"/>
              <a:t>Tokom izvršenja simulacije, klikom na neki objekat, moguće je dobiti uvid u trenutno stanje njegovih parametara.</a:t>
            </a:r>
          </a:p>
          <a:p>
            <a:r>
              <a:rPr lang="en-US" sz="1800"/>
              <a:t>Rezultat pojedinačnih zajednica, izražen kroz određene vrijednosti, je takođe prikazan.</a:t>
            </a:r>
            <a:endParaRPr lang="sr-Latn-BA" sz="1800"/>
          </a:p>
        </p:txBody>
      </p:sp>
    </p:spTree>
    <p:extLst>
      <p:ext uri="{BB962C8B-B14F-4D97-AF65-F5344CB8AC3E}">
        <p14:creationId xmlns:p14="http://schemas.microsoft.com/office/powerpoint/2010/main" val="272339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smtClean="0"/>
              <a:t>Metodologija – Koraci obrade stanja simulacije</a:t>
            </a:r>
            <a:endParaRPr lang="sr-Latn-BA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2" cy="4447761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sr-Latn-BA" sz="1800" smtClean="0"/>
              <a:t>UpdateUserInterface( )</a:t>
            </a:r>
          </a:p>
          <a:p>
            <a:pPr lvl="1" indent="0">
              <a:buNone/>
            </a:pPr>
            <a:r>
              <a:rPr lang="sr-Latn-BA" smtClean="0"/>
              <a:t>Polja koja prikazuju podatke o stanju simulacije se popunjavaju aktuelnim podacima, dobijenim kao rezultat obrade stanja u prethodnom taktu.</a:t>
            </a:r>
          </a:p>
          <a:p>
            <a:pPr lvl="1" indent="0">
              <a:buNone/>
            </a:pPr>
            <a:r>
              <a:rPr lang="sr-Latn-BA" smtClean="0"/>
              <a:t>Ovaj korak podrazumjeva ažuriranje UI elemenata, rezultata zajednica, broja agenata koji im pripadaju i ispis podataka o selektovanom objektu.</a:t>
            </a: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76616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smtClean="0"/>
              <a:t>Metodologija – Koraci obrade stanja simulacije</a:t>
            </a:r>
            <a:endParaRPr lang="sr-Latn-BA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2" cy="4447761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sr-Latn-BA" sz="1800" smtClean="0"/>
              <a:t>ProcessAgents( )</a:t>
            </a:r>
          </a:p>
          <a:p>
            <a:pPr lvl="1" indent="0">
              <a:buNone/>
            </a:pPr>
            <a:r>
              <a:rPr lang="sr-Latn-BA" smtClean="0"/>
              <a:t>Svi agenti, koji pripadaju svakoj zajednici, precesuiraju se kroz sljedeće korake, redom: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Označavanje za odumiranje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Vršenje radnje u odnosu na svoj status (searching, going home, fighting, collecting, waiting, hungry)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Povećanje starosti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Pokušaj kreiranja potomstva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Odumiranje</a:t>
            </a: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49014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smtClean="0"/>
              <a:t>Metodologija – Koraci obrade stanja simulacije</a:t>
            </a:r>
            <a:endParaRPr lang="sr-Latn-BA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2" cy="4447761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sr-Latn-BA" sz="1800"/>
              <a:t>ProcessTrees</a:t>
            </a:r>
            <a:r>
              <a:rPr lang="sr-Latn-BA" sz="1800" smtClean="0"/>
              <a:t>( )</a:t>
            </a:r>
          </a:p>
          <a:p>
            <a:pPr lvl="1" indent="0">
              <a:buNone/>
            </a:pPr>
            <a:r>
              <a:rPr lang="sr-Latn-BA" smtClean="0"/>
              <a:t>Podaci za svaki izvor hrane se pojedinačno mijenjaju, označavajući da li sadrže hranu spremnu za preuzimanje.</a:t>
            </a:r>
          </a:p>
          <a:p>
            <a:pPr lvl="1" indent="0">
              <a:buNone/>
            </a:pPr>
            <a:r>
              <a:rPr lang="sr-Latn-BA" smtClean="0"/>
              <a:t>Izgled samog modela stabla se takođe mijenja tako da reflektuje taj podatak.</a:t>
            </a: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311835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smtClean="0"/>
              <a:t>Metodologija – Koraci obrade stanja simulacije</a:t>
            </a:r>
            <a:endParaRPr lang="sr-Latn-BA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2" cy="4447761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sr-Latn-BA" sz="1800"/>
              <a:t>ProcessHomes</a:t>
            </a:r>
            <a:r>
              <a:rPr lang="sr-Latn-BA" sz="1800" smtClean="0"/>
              <a:t>( )</a:t>
            </a:r>
          </a:p>
          <a:p>
            <a:pPr lvl="1" indent="0">
              <a:buNone/>
            </a:pPr>
            <a:r>
              <a:rPr lang="sr-Latn-BA" smtClean="0"/>
              <a:t>Svako prebivalište pojedinačno obavlja sljedeće funkcionalnosti, redom: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Gubitak prosperiteta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Provjera stabilnosti zaliha hrane</a:t>
            </a:r>
          </a:p>
          <a:p>
            <a:pPr marL="1028700" lvl="1" indent="-342900">
              <a:buFont typeface="+mj-lt"/>
              <a:buAutoNum type="arabicParenR"/>
            </a:pPr>
            <a:r>
              <a:rPr lang="sr-Latn-BA" smtClean="0"/>
              <a:t>Generacija prosperiteta</a:t>
            </a: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10794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smtClean="0"/>
              <a:t>Evaluacija uspješnosti modela</a:t>
            </a:r>
            <a:endParaRPr lang="sr-Latn-BA" b="1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2" cy="4447761"/>
          </a:xfrm>
        </p:spPr>
        <p:txBody>
          <a:bodyPr anchor="ctr">
            <a:normAutofit/>
          </a:bodyPr>
          <a:lstStyle/>
          <a:p>
            <a:r>
              <a:rPr lang="en-US" sz="1800"/>
              <a:t>Projekat nudi visok nivo kontrole nad inicijalnim parametrima simulacije.</a:t>
            </a:r>
          </a:p>
          <a:p>
            <a:r>
              <a:rPr lang="en-US" sz="1800"/>
              <a:t>Uspješnost kreiranog modela simulacije, zasnovanog na tim parametrima, mjeri se kroz vrijeme preživljavanja zajednica, trenutni i maksimalni prosperitet zajednica, te broj jedinki koje pripadaju svakoj od zajednica.</a:t>
            </a:r>
          </a:p>
          <a:p>
            <a:r>
              <a:rPr lang="en-US" sz="1800"/>
              <a:t>Ako sve zajednice izumru, sistem nije stabilan. Inicijalni parametri nisu u ekvilibrijumu i trebaju se adekvatno prepraviti.</a:t>
            </a:r>
          </a:p>
          <a:p>
            <a:r>
              <a:rPr lang="en-US" sz="1800"/>
              <a:t>Potrebno je zapamtiti da je, zbog slučajne prirode simulacije, nemoguće garantovati savršen model, u kojem bi sve zajednice živjele u harmoniji, sa visokim prosperitetom, na neograničeno vrijeme.</a:t>
            </a:r>
            <a:endParaRPr lang="sr-Latn-BA" sz="1800"/>
          </a:p>
        </p:txBody>
      </p:sp>
    </p:spTree>
    <p:extLst>
      <p:ext uri="{BB962C8B-B14F-4D97-AF65-F5344CB8AC3E}">
        <p14:creationId xmlns:p14="http://schemas.microsoft.com/office/powerpoint/2010/main" val="25858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1" y="702227"/>
            <a:ext cx="11608438" cy="5453547"/>
          </a:xfrm>
          <a:prstGeom prst="rect">
            <a:avLst/>
          </a:prstGeom>
          <a:solidFill>
            <a:srgbClr val="2F3C50"/>
          </a:solidFill>
        </p:spPr>
      </p:pic>
    </p:spTree>
    <p:extLst>
      <p:ext uri="{BB962C8B-B14F-4D97-AF65-F5344CB8AC3E}">
        <p14:creationId xmlns:p14="http://schemas.microsoft.com/office/powerpoint/2010/main" val="364521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4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74901" y="2591769"/>
            <a:ext cx="7442199" cy="167446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https://github.com/SirBoi/RI_Project_2025</a:t>
            </a:r>
          </a:p>
        </p:txBody>
      </p:sp>
    </p:spTree>
    <p:extLst>
      <p:ext uri="{BB962C8B-B14F-4D97-AF65-F5344CB8AC3E}">
        <p14:creationId xmlns:p14="http://schemas.microsoft.com/office/powerpoint/2010/main" val="2938066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Motivacija i opis problema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1"/>
          </a:xfrm>
        </p:spPr>
        <p:txBody>
          <a:bodyPr anchor="ctr">
            <a:normAutofit/>
          </a:bodyPr>
          <a:lstStyle/>
          <a:p>
            <a:r>
              <a:rPr lang="en-US" sz="1800"/>
              <a:t>Ovaj projekat će pokušati da simulira okruženje u kojem postoji veći broj zajednica, gdje je svaka sastavljena od većeg broja agenata.</a:t>
            </a:r>
          </a:p>
          <a:p>
            <a:r>
              <a:rPr lang="en-US" sz="1800"/>
              <a:t>One se međusobno takmiče u pokušaju da postanu dominantne.</a:t>
            </a:r>
          </a:p>
          <a:p>
            <a:r>
              <a:rPr lang="en-US" sz="1800"/>
              <a:t>Mutacije pojedinih gena agenata </a:t>
            </a:r>
            <a:r>
              <a:rPr lang="en-US" sz="1800"/>
              <a:t>izazivaju </a:t>
            </a:r>
            <a:r>
              <a:rPr lang="en-US" sz="1800" smtClean="0"/>
              <a:t>promjene </a:t>
            </a:r>
            <a:r>
              <a:rPr lang="en-US" sz="1800"/>
              <a:t>u načinu ponašanja pojedinaca, koje se, kroz razmnožavanje, </a:t>
            </a:r>
            <a:r>
              <a:rPr lang="en-US" sz="1800"/>
              <a:t>mogu </a:t>
            </a:r>
            <a:r>
              <a:rPr lang="en-US" sz="1800" smtClean="0"/>
              <a:t>prenjeti </a:t>
            </a:r>
            <a:r>
              <a:rPr lang="en-US" sz="1800"/>
              <a:t>i na nivo čitave zajednice.</a:t>
            </a:r>
          </a:p>
          <a:p>
            <a:r>
              <a:rPr lang="en-US" sz="1800"/>
              <a:t>Kroz modeliranje mutirajućih agenata, projekat </a:t>
            </a:r>
            <a:r>
              <a:rPr lang="en-US" sz="1800"/>
              <a:t>doprinosi </a:t>
            </a:r>
            <a:r>
              <a:rPr lang="en-US" sz="1800" smtClean="0"/>
              <a:t>razumjevanju </a:t>
            </a:r>
            <a:r>
              <a:rPr lang="en-US" sz="1800"/>
              <a:t>o tome kako </a:t>
            </a:r>
            <a:r>
              <a:rPr lang="en-US" sz="1800"/>
              <a:t>male </a:t>
            </a:r>
            <a:r>
              <a:rPr lang="en-US" sz="1800" smtClean="0"/>
              <a:t>promjene </a:t>
            </a:r>
            <a:r>
              <a:rPr lang="en-US" sz="1800"/>
              <a:t>na nivou pojedinca mogu da se akumuliraju i </a:t>
            </a:r>
            <a:r>
              <a:rPr lang="en-US" sz="1800"/>
              <a:t>izazovu </a:t>
            </a:r>
            <a:r>
              <a:rPr lang="en-US" sz="1800" smtClean="0"/>
              <a:t>promjene </a:t>
            </a:r>
            <a:r>
              <a:rPr lang="en-US" sz="1800"/>
              <a:t>ponašanja na nivou šire zajednice.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Skup podataka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092701" cy="4447761"/>
          </a:xfrm>
        </p:spPr>
        <p:txBody>
          <a:bodyPr anchor="ctr">
            <a:normAutofit/>
          </a:bodyPr>
          <a:lstStyle/>
          <a:p>
            <a:r>
              <a:rPr lang="en-US" sz="1800"/>
              <a:t>Simulacija se sprovodi na prostoru koji </a:t>
            </a:r>
            <a:r>
              <a:rPr lang="en-US" sz="1800"/>
              <a:t>istovremeno </a:t>
            </a:r>
            <a:r>
              <a:rPr lang="en-US" sz="1800" smtClean="0"/>
              <a:t>naseljava </a:t>
            </a:r>
            <a:r>
              <a:rPr lang="en-US" sz="1800"/>
              <a:t>do </a:t>
            </a:r>
            <a:r>
              <a:rPr lang="sr-Latn-BA" sz="1800" smtClean="0"/>
              <a:t>četiri</a:t>
            </a:r>
            <a:r>
              <a:rPr lang="en-US" sz="1800" smtClean="0"/>
              <a:t> </a:t>
            </a:r>
            <a:r>
              <a:rPr lang="en-US" sz="1800"/>
              <a:t>zajednice.</a:t>
            </a:r>
          </a:p>
          <a:p>
            <a:r>
              <a:rPr lang="en-US" sz="1800"/>
              <a:t>Sam prostor je sačinjen od heksagonalnih polja.</a:t>
            </a:r>
          </a:p>
          <a:p>
            <a:r>
              <a:rPr lang="en-US" sz="1800"/>
              <a:t>Po tom prostoru </a:t>
            </a:r>
            <a:r>
              <a:rPr lang="en-US" sz="1800"/>
              <a:t>su </a:t>
            </a:r>
            <a:r>
              <a:rPr lang="en-US" sz="1800" smtClean="0"/>
              <a:t>raspore</a:t>
            </a:r>
            <a:r>
              <a:rPr lang="sr-Latn-BA" sz="1800" smtClean="0"/>
              <a:t>đ</a:t>
            </a:r>
            <a:r>
              <a:rPr lang="en-US" sz="1800" smtClean="0"/>
              <a:t>ena prebivali</a:t>
            </a:r>
            <a:r>
              <a:rPr lang="sr-Latn-BA" sz="1800" smtClean="0"/>
              <a:t>š</a:t>
            </a:r>
            <a:r>
              <a:rPr lang="en-US" sz="1800" smtClean="0"/>
              <a:t>ta </a:t>
            </a:r>
            <a:r>
              <a:rPr lang="en-US" sz="1800"/>
              <a:t>i izvori </a:t>
            </a:r>
            <a:r>
              <a:rPr lang="en-US" sz="1800"/>
              <a:t>hrane</a:t>
            </a:r>
            <a:r>
              <a:rPr lang="en-US" sz="1800" smtClean="0"/>
              <a:t>.</a:t>
            </a:r>
          </a:p>
          <a:p>
            <a:r>
              <a:rPr lang="en-US" sz="1800" smtClean="0"/>
              <a:t>Agenti se k</a:t>
            </a:r>
            <a:r>
              <a:rPr lang="sr-Latn-BA" sz="1800" smtClean="0"/>
              <a:t>roz taj prostor kreću do tačaka interesovanja i usput interaguju za svojom okolinom na različite načine.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33445"/>
            <a:ext cx="5584825" cy="32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5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Skup podataka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121401" cy="4447761"/>
          </a:xfrm>
        </p:spPr>
        <p:txBody>
          <a:bodyPr anchor="ctr">
            <a:normAutofit/>
          </a:bodyPr>
          <a:lstStyle/>
          <a:p>
            <a:r>
              <a:rPr lang="en-US" sz="1800" smtClean="0"/>
              <a:t>Iz</a:t>
            </a:r>
            <a:r>
              <a:rPr lang="sr-Latn-BA" sz="1800" smtClean="0"/>
              <a:t>vori hrane su nasumično raspoređeni u prostoru.</a:t>
            </a:r>
            <a:endParaRPr lang="sr-Cyrl-BA" sz="1800" smtClean="0"/>
          </a:p>
          <a:p>
            <a:r>
              <a:rPr lang="sr-Latn-BA" sz="1800" smtClean="0"/>
              <a:t>Agentima pružaju konzistentan način izdržavanja svoje zajednice i njenih jedinki.</a:t>
            </a:r>
            <a:endParaRPr lang="sr-Cyrl-BA" sz="1800"/>
          </a:p>
          <a:p>
            <a:r>
              <a:rPr lang="sr-Latn-BA" sz="1800" smtClean="0"/>
              <a:t>Nakon kupljenja hrane, izvor se prazni, a zatim ponovo obnavlja nakon određenog intervala.</a:t>
            </a: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43" y="2106611"/>
            <a:ext cx="3995758" cy="38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Skup podataka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121401" cy="4447761"/>
          </a:xfrm>
        </p:spPr>
        <p:txBody>
          <a:bodyPr anchor="ctr">
            <a:normAutofit/>
          </a:bodyPr>
          <a:lstStyle/>
          <a:p>
            <a:r>
              <a:rPr lang="en-US" sz="1800" smtClean="0"/>
              <a:t>Iz</a:t>
            </a:r>
            <a:r>
              <a:rPr lang="sr-Latn-BA" sz="1800" smtClean="0"/>
              <a:t>vori hrane su nasumično raspoređeni u prostoru.</a:t>
            </a:r>
            <a:endParaRPr lang="sr-Cyrl-BA" sz="1800" smtClean="0"/>
          </a:p>
          <a:p>
            <a:r>
              <a:rPr lang="sr-Latn-BA" sz="1800" smtClean="0"/>
              <a:t>Agentima pružaju konzistentan način izdržavanja svoje zajednice i njenih jedinki.</a:t>
            </a:r>
            <a:endParaRPr lang="sr-Cyrl-BA" sz="1800"/>
          </a:p>
          <a:p>
            <a:r>
              <a:rPr lang="sr-Latn-BA" sz="1800" smtClean="0"/>
              <a:t>Nakon kupljenja hrane, izvor se prazni, a zatim ponovo obnavlja nakon određenog intervala.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3165232"/>
            <a:ext cx="4394202" cy="199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3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Skup podataka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778501" cy="4447761"/>
          </a:xfrm>
        </p:spPr>
        <p:txBody>
          <a:bodyPr anchor="ctr">
            <a:normAutofit/>
          </a:bodyPr>
          <a:lstStyle/>
          <a:p>
            <a:r>
              <a:rPr lang="en-US" sz="1800"/>
              <a:t>Prebivalište </a:t>
            </a:r>
            <a:r>
              <a:rPr lang="en-US" sz="1800"/>
              <a:t>je </a:t>
            </a:r>
            <a:r>
              <a:rPr lang="en-US" sz="1800" smtClean="0"/>
              <a:t>m</a:t>
            </a:r>
            <a:r>
              <a:rPr lang="sr-Latn-BA" sz="1800" smtClean="0"/>
              <a:t>j</a:t>
            </a:r>
            <a:r>
              <a:rPr lang="en-US" sz="1800" smtClean="0"/>
              <a:t>esto gd</a:t>
            </a:r>
            <a:r>
              <a:rPr lang="sr-Latn-BA" sz="1800" smtClean="0"/>
              <a:t>j</a:t>
            </a:r>
            <a:r>
              <a:rPr lang="en-US" sz="1800" smtClean="0"/>
              <a:t>e </a:t>
            </a:r>
            <a:r>
              <a:rPr lang="en-US" sz="1800"/>
              <a:t>agenti jedne zajednice žive, donose hranu i vraćaju se kada postanu </a:t>
            </a:r>
            <a:r>
              <a:rPr lang="en-US" sz="1800"/>
              <a:t>umorni</a:t>
            </a:r>
            <a:r>
              <a:rPr lang="en-US" sz="1800" smtClean="0"/>
              <a:t>.</a:t>
            </a:r>
            <a:endParaRPr lang="sr-Latn-BA" sz="1800" smtClean="0"/>
          </a:p>
          <a:p>
            <a:r>
              <a:rPr lang="sr-Latn-BA" sz="1800" smtClean="0"/>
              <a:t>Povratkom u prebivalište, agenti mogu da obnove energiju radi nastavka rada.</a:t>
            </a:r>
          </a:p>
          <a:p>
            <a:r>
              <a:rPr lang="sr-Latn-BA" sz="1800" smtClean="0"/>
              <a:t>Nakon akumulacije određene količine hrane, može da se stvori nova jedinka zajednice.</a:t>
            </a:r>
          </a:p>
          <a:p>
            <a:r>
              <a:rPr lang="sr-Latn-BA" sz="1800" smtClean="0"/>
              <a:t>Višak hrane se pretvara u </a:t>
            </a:r>
            <a:r>
              <a:rPr lang="sr-Latn-BA" sz="1800" b="1" smtClean="0"/>
              <a:t>prosperitet</a:t>
            </a:r>
            <a:r>
              <a:rPr lang="sr-Latn-BA" sz="1800" smtClean="0"/>
              <a:t> zajednice.</a:t>
            </a:r>
            <a:endParaRPr lang="sr-Latn-BA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84" y="2315954"/>
            <a:ext cx="3992417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Skup podataka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5778501" cy="4447761"/>
          </a:xfrm>
        </p:spPr>
        <p:txBody>
          <a:bodyPr anchor="ctr">
            <a:normAutofit/>
          </a:bodyPr>
          <a:lstStyle/>
          <a:p>
            <a:r>
              <a:rPr lang="en-US" sz="1800"/>
              <a:t>Prebivalište </a:t>
            </a:r>
            <a:r>
              <a:rPr lang="en-US" sz="1800"/>
              <a:t>je </a:t>
            </a:r>
            <a:r>
              <a:rPr lang="en-US" sz="1800" smtClean="0"/>
              <a:t>m</a:t>
            </a:r>
            <a:r>
              <a:rPr lang="sr-Latn-BA" sz="1800" smtClean="0"/>
              <a:t>j</a:t>
            </a:r>
            <a:r>
              <a:rPr lang="en-US" sz="1800" smtClean="0"/>
              <a:t>esto gd</a:t>
            </a:r>
            <a:r>
              <a:rPr lang="sr-Latn-BA" sz="1800" smtClean="0"/>
              <a:t>j</a:t>
            </a:r>
            <a:r>
              <a:rPr lang="en-US" sz="1800" smtClean="0"/>
              <a:t>e </a:t>
            </a:r>
            <a:r>
              <a:rPr lang="en-US" sz="1800"/>
              <a:t>agenti jedne zajednice žive, donose hranu i vraćaju se kada postanu </a:t>
            </a:r>
            <a:r>
              <a:rPr lang="en-US" sz="1800"/>
              <a:t>umorni</a:t>
            </a:r>
            <a:r>
              <a:rPr lang="en-US" sz="1800" smtClean="0"/>
              <a:t>.</a:t>
            </a:r>
            <a:endParaRPr lang="sr-Latn-BA" sz="1800" smtClean="0"/>
          </a:p>
          <a:p>
            <a:r>
              <a:rPr lang="sr-Latn-BA" sz="1800" smtClean="0"/>
              <a:t>Povratkom u prebivalište, agenti mogu da obnove energiju radi nastavka rada.</a:t>
            </a:r>
          </a:p>
          <a:p>
            <a:r>
              <a:rPr lang="sr-Latn-BA" sz="1800" smtClean="0"/>
              <a:t>Nakon akumulacije određene količine hrane, može da se stvori nova jedinka zajednice.</a:t>
            </a:r>
          </a:p>
          <a:p>
            <a:r>
              <a:rPr lang="sr-Latn-BA" sz="1800" smtClean="0"/>
              <a:t>Višak hrane se pretvara u </a:t>
            </a:r>
            <a:r>
              <a:rPr lang="sr-Latn-BA" sz="1800" b="1" smtClean="0"/>
              <a:t>prosperitet </a:t>
            </a:r>
            <a:r>
              <a:rPr lang="sr-Latn-BA" sz="1800" smtClean="0"/>
              <a:t>zajednice.</a:t>
            </a:r>
            <a:endParaRPr lang="sr-Latn-BA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953" y="2778025"/>
            <a:ext cx="4318848" cy="25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3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Skup podataka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591301" cy="4447761"/>
          </a:xfrm>
        </p:spPr>
        <p:txBody>
          <a:bodyPr anchor="ctr">
            <a:normAutofit/>
          </a:bodyPr>
          <a:lstStyle/>
          <a:p>
            <a:r>
              <a:rPr lang="en-US" sz="1800"/>
              <a:t>Agent je pojedinačni član zajednice koji se </a:t>
            </a:r>
            <a:r>
              <a:rPr lang="en-US" sz="1800"/>
              <a:t>kreće </a:t>
            </a:r>
            <a:r>
              <a:rPr lang="sr-Latn-BA" sz="1800" smtClean="0"/>
              <a:t>kroz zajednički </a:t>
            </a:r>
            <a:r>
              <a:rPr lang="en-US" sz="1800" smtClean="0"/>
              <a:t>prostor </a:t>
            </a:r>
            <a:r>
              <a:rPr lang="en-US" sz="1800"/>
              <a:t>u potrazi za hranom.</a:t>
            </a:r>
          </a:p>
          <a:p>
            <a:r>
              <a:rPr lang="en-US" sz="1800"/>
              <a:t>Prilikom razmnožavanja, potomak </a:t>
            </a:r>
            <a:r>
              <a:rPr lang="en-US" sz="1800"/>
              <a:t>kopira </a:t>
            </a:r>
            <a:r>
              <a:rPr lang="en-US" sz="1800" smtClean="0"/>
              <a:t>vr</a:t>
            </a:r>
            <a:r>
              <a:rPr lang="sr-Latn-BA" sz="1800" smtClean="0"/>
              <a:t>ij</a:t>
            </a:r>
            <a:r>
              <a:rPr lang="en-US" sz="1800" smtClean="0"/>
              <a:t>ednosti </a:t>
            </a:r>
            <a:r>
              <a:rPr lang="en-US" sz="1800"/>
              <a:t>atributa svog pretka, </a:t>
            </a:r>
            <a:r>
              <a:rPr lang="en-US" sz="1800"/>
              <a:t>uz </a:t>
            </a:r>
            <a:r>
              <a:rPr lang="en-US" sz="1800" smtClean="0"/>
              <a:t>mogućnost</a:t>
            </a:r>
            <a:r>
              <a:rPr lang="sr-Latn-BA" sz="1800" smtClean="0"/>
              <a:t> mutacije</a:t>
            </a:r>
            <a:r>
              <a:rPr lang="en-US" sz="1800" smtClean="0"/>
              <a:t> neki</a:t>
            </a:r>
            <a:r>
              <a:rPr lang="sr-Latn-BA" sz="1800" smtClean="0"/>
              <a:t>h</a:t>
            </a:r>
            <a:r>
              <a:rPr lang="en-US" sz="1800" smtClean="0"/>
              <a:t> atribut</a:t>
            </a:r>
            <a:r>
              <a:rPr lang="sr-Latn-BA" sz="1800" smtClean="0"/>
              <a:t>a</a:t>
            </a:r>
            <a:r>
              <a:rPr lang="en-US" sz="1800" smtClean="0"/>
              <a:t>.</a:t>
            </a:r>
            <a:endParaRPr lang="sr-Latn-BA" sz="1800" smtClean="0"/>
          </a:p>
          <a:p>
            <a:r>
              <a:rPr lang="sr-Latn-BA" sz="1800" smtClean="0"/>
              <a:t>Ukoliko dva agenta pokušaju da pokupe istu hranu istovremeno, dolazi do borbe, koja može da se odvija na više načina, u zavisnosti od njihove „naravi“.</a:t>
            </a:r>
            <a:endParaRPr lang="sr-Latn-BA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14524"/>
            <a:ext cx="3352801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6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Skup podataka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6591301" cy="4447761"/>
          </a:xfrm>
        </p:spPr>
        <p:txBody>
          <a:bodyPr anchor="ctr">
            <a:normAutofit/>
          </a:bodyPr>
          <a:lstStyle/>
          <a:p>
            <a:r>
              <a:rPr lang="en-US" sz="1800"/>
              <a:t>Agent je pojedinačni član zajednice koji se </a:t>
            </a:r>
            <a:r>
              <a:rPr lang="en-US" sz="1800"/>
              <a:t>kreće </a:t>
            </a:r>
            <a:r>
              <a:rPr lang="sr-Latn-BA" sz="1800" smtClean="0"/>
              <a:t>kroz zajednički </a:t>
            </a:r>
            <a:r>
              <a:rPr lang="en-US" sz="1800" smtClean="0"/>
              <a:t>prostor </a:t>
            </a:r>
            <a:r>
              <a:rPr lang="en-US" sz="1800"/>
              <a:t>u potrazi za hranom.</a:t>
            </a:r>
          </a:p>
          <a:p>
            <a:r>
              <a:rPr lang="en-US" sz="1800"/>
              <a:t>Prilikom razmnožavanja, potomak </a:t>
            </a:r>
            <a:r>
              <a:rPr lang="en-US" sz="1800"/>
              <a:t>kopira </a:t>
            </a:r>
            <a:r>
              <a:rPr lang="en-US" sz="1800" smtClean="0"/>
              <a:t>vr</a:t>
            </a:r>
            <a:r>
              <a:rPr lang="sr-Latn-BA" sz="1800" smtClean="0"/>
              <a:t>ij</a:t>
            </a:r>
            <a:r>
              <a:rPr lang="en-US" sz="1800" smtClean="0"/>
              <a:t>ednosti </a:t>
            </a:r>
            <a:r>
              <a:rPr lang="en-US" sz="1800"/>
              <a:t>atributa svog pretka, </a:t>
            </a:r>
            <a:r>
              <a:rPr lang="en-US" sz="1800"/>
              <a:t>uz </a:t>
            </a:r>
            <a:r>
              <a:rPr lang="en-US" sz="1800" smtClean="0"/>
              <a:t>mogućnost</a:t>
            </a:r>
            <a:r>
              <a:rPr lang="sr-Latn-BA" sz="1800" smtClean="0"/>
              <a:t> mutacije</a:t>
            </a:r>
            <a:r>
              <a:rPr lang="en-US" sz="1800" smtClean="0"/>
              <a:t> neki</a:t>
            </a:r>
            <a:r>
              <a:rPr lang="sr-Latn-BA" sz="1800" smtClean="0"/>
              <a:t>h</a:t>
            </a:r>
            <a:r>
              <a:rPr lang="en-US" sz="1800" smtClean="0"/>
              <a:t> atribut</a:t>
            </a:r>
            <a:r>
              <a:rPr lang="sr-Latn-BA" sz="1800" smtClean="0"/>
              <a:t>a</a:t>
            </a:r>
            <a:r>
              <a:rPr lang="en-US" sz="1800" smtClean="0"/>
              <a:t>.</a:t>
            </a:r>
            <a:endParaRPr lang="sr-Latn-BA" sz="1800" smtClean="0"/>
          </a:p>
          <a:p>
            <a:r>
              <a:rPr lang="sr-Latn-BA" sz="1800" smtClean="0"/>
              <a:t>Ukoliko dva agenta pokušaju da pokupe istu hranu istovremeno, dolazi do borbe, koja može da se odvija na više načina, u zavisnosti od njihove „naravi“.</a:t>
            </a:r>
            <a:endParaRPr lang="sr-Latn-BA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400" y="1685924"/>
            <a:ext cx="2946401" cy="47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7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>
        <p:pull dir="u"/>
      </p:transition>
    </mc:Choice>
    <mc:Fallback>
      <p:transition>
        <p:pull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867</Words>
  <Application>Microsoft Office PowerPoint</Application>
  <PresentationFormat>Widescreen</PresentationFormat>
  <Paragraphs>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WelcomeDoc</vt:lpstr>
      <vt:lpstr>Simulacija evoluirajućih zajednica u kompetitivnom okruženju</vt:lpstr>
      <vt:lpstr>Motivacija i opis problema</vt:lpstr>
      <vt:lpstr>Skup podataka</vt:lpstr>
      <vt:lpstr>Skup podataka</vt:lpstr>
      <vt:lpstr>Skup podataka</vt:lpstr>
      <vt:lpstr>Skup podataka</vt:lpstr>
      <vt:lpstr>Skup podataka</vt:lpstr>
      <vt:lpstr>Skup podataka</vt:lpstr>
      <vt:lpstr>Skup podataka</vt:lpstr>
      <vt:lpstr>Način upravljanja simulacijom</vt:lpstr>
      <vt:lpstr>Metodologija – Koraci obrade stanja simulacije</vt:lpstr>
      <vt:lpstr>Metodologija – Koraci obrade stanja simulacije</vt:lpstr>
      <vt:lpstr>Metodologija – Koraci obrade stanja simulacije</vt:lpstr>
      <vt:lpstr>Metodologija – Koraci obrade stanja simulacije</vt:lpstr>
      <vt:lpstr>Evaluacija uspješnosti modela</vt:lpstr>
      <vt:lpstr>PowerPoint Presentation</vt:lpstr>
      <vt:lpstr>PowerPoint Presentation</vt:lpstr>
    </vt:vector>
  </TitlesOfParts>
  <Company>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Simulacija evoluirajućih zajednica u kompetitivnom okruženju</dc:title>
  <dc:creator>Korisnik</dc:creator>
  <cp:keywords/>
  <cp:lastModifiedBy>Korisnik</cp:lastModifiedBy>
  <cp:revision>11</cp:revision>
  <dcterms:created xsi:type="dcterms:W3CDTF">2025-10-18T06:27:23Z</dcterms:created>
  <dcterms:modified xsi:type="dcterms:W3CDTF">2025-10-18T08:23:12Z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