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7" r:id="rId9"/>
    <p:sldId id="260" r:id="rId10"/>
    <p:sldId id="268" r:id="rId11"/>
    <p:sldId id="269" r:id="rId12"/>
    <p:sldId id="261" r:id="rId13"/>
    <p:sldId id="262" r:id="rId14"/>
    <p:sldId id="263" r:id="rId15"/>
    <p:sldId id="273" r:id="rId16"/>
    <p:sldId id="271" r:id="rId17"/>
    <p:sldId id="272" r:id="rId18"/>
    <p:sldId id="265" r:id="rId19"/>
    <p:sldId id="266" r:id="rId20"/>
    <p:sldId id="275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6A6A6"/>
    <a:srgbClr val="DCE7FD"/>
    <a:srgbClr val="7EAF59"/>
    <a:srgbClr val="F2A365"/>
    <a:srgbClr val="BED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EA9DB-AE0B-42AF-A187-CD9B4949D438}" v="312" vWet="314" dt="2021-04-25T09:01:08.225"/>
    <p1510:client id="{3C870E8C-37F4-3BAD-FD40-E25CAD65EE64}" v="1125" dt="2021-04-25T09:59:05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1589" autoAdjust="0"/>
  </p:normalViewPr>
  <p:slideViewPr>
    <p:cSldViewPr snapToGrid="0">
      <p:cViewPr varScale="1">
        <p:scale>
          <a:sx n="52" d="100"/>
          <a:sy n="52" d="100"/>
        </p:scale>
        <p:origin x="1136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640" y="-1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7F0A8-88A9-4AEC-85D9-F55B5959D754}" type="datetimeFigureOut">
              <a:rPr lang="pt-PT" smtClean="0"/>
              <a:t>25/04/2021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069C7-4935-4882-BA2C-FF7DFA37476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02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900"/>
              <a:t>[Sofia]</a:t>
            </a:r>
          </a:p>
          <a:p>
            <a:r>
              <a:rPr lang="en-GB" sz="900"/>
              <a:t>Include in the 1st slide: </a:t>
            </a:r>
          </a:p>
          <a:p>
            <a:pPr marL="171450" indent="-171450">
              <a:buFontTx/>
              <a:buChar char="-"/>
            </a:pPr>
            <a:r>
              <a:rPr lang="en-GB" sz="900"/>
              <a:t>The complete reference of the paper (authors, title, publication, date, pages)</a:t>
            </a:r>
          </a:p>
          <a:p>
            <a:pPr marL="171450" indent="-171450">
              <a:buFontTx/>
              <a:buChar char="-"/>
            </a:pPr>
            <a:r>
              <a:rPr lang="en-GB" sz="900"/>
              <a:t>Name, number, and study program of the presenter</a:t>
            </a:r>
          </a:p>
          <a:p>
            <a:pPr marL="171450" indent="-171450">
              <a:buFontTx/>
              <a:buChar char="-"/>
            </a:pPr>
            <a:r>
              <a:rPr lang="en-GB" sz="900"/>
              <a:t>Name of the course and date of presentation</a:t>
            </a:r>
          </a:p>
          <a:p>
            <a:pPr marL="171450" indent="-171450">
              <a:buFontTx/>
              <a:buChar char="-"/>
            </a:pPr>
            <a:r>
              <a:rPr lang="en-GB" sz="900"/>
              <a:t>Add number to the slides except for first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8869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[Maria] – Experimental Factors (Cap 4.2)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776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/>
              <a:t>[Sofia]</a:t>
            </a:r>
            <a:r>
              <a:rPr lang="pt-PT"/>
              <a:t> – Measures (Cap 4.5)</a:t>
            </a:r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1473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[Sofia]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8859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[Maria] – Results (Cap 5)</a:t>
            </a:r>
          </a:p>
          <a:p>
            <a:r>
              <a:rPr lang="en-US"/>
              <a:t> - </a:t>
            </a:r>
            <a:r>
              <a:rPr lang="en-US" err="1"/>
              <a:t>falar</a:t>
            </a:r>
            <a:r>
              <a:rPr lang="en-US"/>
              <a:t> das research questions</a:t>
            </a:r>
          </a:p>
          <a:p>
            <a:r>
              <a:rPr lang="en-US"/>
              <a:t> - </a:t>
            </a:r>
            <a:r>
              <a:rPr lang="pt-PT"/>
              <a:t>É preciso de explicar que valores aparecem no grafico?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9643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[Maria] – Results (Cap 5)</a:t>
            </a:r>
          </a:p>
          <a:p>
            <a:r>
              <a:rPr lang="en-US"/>
              <a:t> - </a:t>
            </a:r>
            <a:r>
              <a:rPr lang="en-US" err="1"/>
              <a:t>falar</a:t>
            </a:r>
            <a:r>
              <a:rPr lang="en-US"/>
              <a:t> das research questions</a:t>
            </a:r>
          </a:p>
          <a:p>
            <a:r>
              <a:rPr lang="en-US"/>
              <a:t> - </a:t>
            </a:r>
            <a:r>
              <a:rPr lang="pt-PT"/>
              <a:t>É preciso de explicar que valores aparecem no grafico?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5972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[Maria]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/>
              <a:t>[Sofia]</a:t>
            </a:r>
            <a:r>
              <a:rPr lang="pt-PT"/>
              <a:t> – Discussion (Cap 6)</a:t>
            </a:r>
            <a:endParaRPr lang="en-PT"/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517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900"/>
              <a:t>[Sofia]</a:t>
            </a:r>
          </a:p>
          <a:p>
            <a:r>
              <a:rPr lang="en-GB" sz="900"/>
              <a:t>Include in the 1st slide: </a:t>
            </a:r>
          </a:p>
          <a:p>
            <a:pPr marL="171450" indent="-171450">
              <a:buFontTx/>
              <a:buChar char="-"/>
            </a:pPr>
            <a:r>
              <a:rPr lang="en-GB" sz="900"/>
              <a:t>The complete reference of the paper (authors, title, publication, date, pages)</a:t>
            </a:r>
          </a:p>
          <a:p>
            <a:pPr marL="171450" indent="-171450">
              <a:buFontTx/>
              <a:buChar char="-"/>
            </a:pPr>
            <a:r>
              <a:rPr lang="en-GB" sz="900"/>
              <a:t>Name, number, and study program of the presenter</a:t>
            </a:r>
          </a:p>
          <a:p>
            <a:pPr marL="171450" indent="-171450">
              <a:buFontTx/>
              <a:buChar char="-"/>
            </a:pPr>
            <a:r>
              <a:rPr lang="en-GB" sz="900"/>
              <a:t>Name of the course and date of presentation</a:t>
            </a:r>
          </a:p>
          <a:p>
            <a:pPr marL="171450" indent="-171450">
              <a:buFontTx/>
              <a:buChar char="-"/>
            </a:pPr>
            <a:r>
              <a:rPr lang="en-GB" sz="900"/>
              <a:t>Add number to the slides except for first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364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/>
              <a:t>[Sofia]</a:t>
            </a:r>
            <a:r>
              <a:rPr lang="pt-PT"/>
              <a:t> – Why did we choose this?</a:t>
            </a:r>
            <a:endParaRPr lang="en-PT"/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142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[Maria] – </a:t>
            </a:r>
            <a:r>
              <a:rPr lang="en-US" err="1"/>
              <a:t>Introdução</a:t>
            </a:r>
            <a:r>
              <a:rPr lang="en-US"/>
              <a:t> – Why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43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/>
              <a:t>[Sofia]</a:t>
            </a:r>
            <a:r>
              <a:rPr lang="pt-PT"/>
              <a:t> – Related work (Cap2)</a:t>
            </a:r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152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/>
              <a:t>[Sofia]</a:t>
            </a:r>
            <a:r>
              <a:rPr lang="pt-PT"/>
              <a:t> – Related work (Cap2)</a:t>
            </a:r>
            <a:endParaRPr lang="en-PT"/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273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[Maria] – Method and System (Cap3)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Comment Mapping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Motion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683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[Maria] – Method and System (Cap3)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Comment Mapping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Motion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53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[Maria] – Method and System (Cap3)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Comment Mapping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Motion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280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/>
              <a:t>[Sofia]</a:t>
            </a:r>
            <a:r>
              <a:rPr lang="pt-PT"/>
              <a:t> – Research Questions (Cap 4.1)</a:t>
            </a:r>
            <a:endParaRPr lang="en-PT"/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069C7-4935-4882-BA2C-FF7DFA37476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19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E6D3-C049-40E9-AC1B-EF9FA33070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0">
                <a:latin typeface="Fira Sans SemiBold"/>
                <a:ea typeface="Fira Sans SemiBold"/>
                <a:cs typeface="Fira Sans SemiBold"/>
                <a:sym typeface="Fira Sans SemiBold"/>
              </a:rPr>
              <a:t>Technology Infographics</a:t>
            </a:r>
            <a:endParaRPr lang="pt-PT" sz="540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27421-6218-43E8-A5A2-546BB6F6F6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Fira Sans"/>
                <a:ea typeface="Fira Sans"/>
                <a:cs typeface="Fira Sans"/>
                <a:sym typeface="Fira Sans"/>
              </a:rPr>
              <a:t>Here is where this template begins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6700B-D3E1-4F62-B957-02332553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31D5-CFF8-4586-986C-80614B2447F3}" type="datetime1">
              <a:rPr lang="pt-PT" smtClean="0"/>
              <a:t>25/04/2021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13A5-8921-4E0D-A161-D264F0D2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04D51-1CDD-4CA5-9A8C-39856C2F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780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CE68-E435-432D-9F24-B094E310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7A860-1B14-4B71-ACEF-58CF34824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6AB71-1072-4863-9D4C-B62C7A9C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9CBC-3431-4D9E-8A6F-BFBB9D7D225C}" type="datetime1">
              <a:rPr lang="pt-PT" smtClean="0"/>
              <a:t>25/04/2021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F4724-68A6-4D96-96F1-5BC220DE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8AD50-B228-486E-938F-2FD7FC23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484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495AA-B65B-49E9-9FC2-F619C8FC7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C4063-C71F-4357-9F7E-267A8E9E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492B2-9490-40B5-86AF-E97CA760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F97F-C2D3-4F3F-86E0-C97A726F6580}" type="datetime1">
              <a:rPr lang="pt-PT" smtClean="0"/>
              <a:t>25/04/2021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5A0A0-677E-4EB7-B64E-7D77A61E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7FC45-5873-4982-A4E8-255BEBA2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030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2EE9-84E8-4C38-8C5F-A999A8BC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BD28-8EA9-4210-9907-C7E95A35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073A-C07D-46AF-BADD-245022E3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1275-CD6A-4B14-9798-A9E998028733}" type="datetime1">
              <a:rPr lang="pt-PT" smtClean="0"/>
              <a:t>25/04/2021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B7767-ECD5-4A4E-8ABA-5BA9273A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4503D-9C04-417A-844E-BD2E6676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655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AF98-09AE-49E9-9E36-45FB6C7D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77216-E914-4FCC-BD33-9D17B73E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B9F18-4FA0-48B3-9490-BFA039C1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BC06-E6F6-4AD7-A990-4C161DBC86CA}" type="datetime1">
              <a:rPr lang="pt-PT" smtClean="0"/>
              <a:t>25/04/2021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E183-31D6-4607-BD95-18E3D340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B0D68-DAA9-4A6A-AE0D-1A965150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0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7179-23B7-4658-8380-53C3C520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0965-EF39-4D45-BF60-11782C960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DA43B-BB5A-4F0E-BBED-07652FA4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02007-4F7B-4A99-B7A5-AC4B4481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80D4-1B0C-4860-A6B0-0CEA678A8B98}" type="datetime1">
              <a:rPr lang="pt-PT" smtClean="0"/>
              <a:t>25/04/2021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86752-6BAD-4896-8DE0-9647053E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F77B3-EFF1-4044-8D6F-264C8300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270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B63A-CAA7-46AB-8839-EA182548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5176-E4B5-4CA8-90FB-19FBF3F81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21C97-A0A9-4F55-B541-E4DCF377B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FF563-1D42-4FFD-9E3A-AC9997C47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07446-7D1B-47F0-B2A1-819576844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D4035-B30B-4A18-8EE6-E353233B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F3F7-B5AD-494F-9989-C2FC9E0BF520}" type="datetime1">
              <a:rPr lang="pt-PT" smtClean="0"/>
              <a:t>25/04/2021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851F3-AC05-4A90-8774-F7EE0D95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DDA31-68FB-4286-A139-BDD0E127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027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5;p5">
            <a:extLst>
              <a:ext uri="{FF2B5EF4-FFF2-40B4-BE49-F238E27FC236}">
                <a16:creationId xmlns:a16="http://schemas.microsoft.com/office/drawing/2014/main" id="{9E1D969B-26F7-49AE-B73E-22E25518FA6F}"/>
              </a:ext>
            </a:extLst>
          </p:cNvPr>
          <p:cNvSpPr/>
          <p:nvPr userDrawn="1"/>
        </p:nvSpPr>
        <p:spPr>
          <a:xfrm rot="20894821">
            <a:off x="9728627" y="5026794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70F91-141C-4F24-B11F-25BBC0DA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4763E-84BC-4D6E-BA91-03B7FE81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F4AF-DFC0-4F74-A740-F59D0DC101EF}" type="datetime1">
              <a:rPr lang="pt-PT" smtClean="0"/>
              <a:t>25/04/2021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E4853-9C4C-409A-8CFC-0EF09C69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7AD60-6B6F-48F5-8349-12C52256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8117" y="6310312"/>
            <a:ext cx="2743200" cy="365125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fld id="{24156B9C-235A-4E9A-AEC9-F1BED11C3B6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E7AB1E96-DED7-4D65-8B10-656730F1ABB8}"/>
              </a:ext>
            </a:extLst>
          </p:cNvPr>
          <p:cNvSpPr/>
          <p:nvPr userDrawn="1"/>
        </p:nvSpPr>
        <p:spPr>
          <a:xfrm rot="482722" flipH="1">
            <a:off x="-243563" y="-195425"/>
            <a:ext cx="1761515" cy="1121102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ED1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AF9142FC-6FA8-4980-916B-7A30A463DC2D}"/>
              </a:ext>
            </a:extLst>
          </p:cNvPr>
          <p:cNvSpPr/>
          <p:nvPr userDrawn="1"/>
        </p:nvSpPr>
        <p:spPr>
          <a:xfrm rot="486729">
            <a:off x="1624617" y="399927"/>
            <a:ext cx="406063" cy="406063"/>
          </a:xfrm>
          <a:prstGeom prst="ellipse">
            <a:avLst/>
          </a:prstGeom>
          <a:solidFill>
            <a:srgbClr val="BED1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F1ED75B5-792C-4BAA-85FE-3A104E3CB685}"/>
              </a:ext>
            </a:extLst>
          </p:cNvPr>
          <p:cNvSpPr/>
          <p:nvPr userDrawn="1"/>
        </p:nvSpPr>
        <p:spPr>
          <a:xfrm rot="20431699" flipH="1">
            <a:off x="-345165" y="-232050"/>
            <a:ext cx="1849569" cy="1177175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6;p5">
            <a:extLst>
              <a:ext uri="{FF2B5EF4-FFF2-40B4-BE49-F238E27FC236}">
                <a16:creationId xmlns:a16="http://schemas.microsoft.com/office/drawing/2014/main" id="{A799F465-ECC8-4BEB-A6BE-58F1DF62237D}"/>
              </a:ext>
            </a:extLst>
          </p:cNvPr>
          <p:cNvSpPr/>
          <p:nvPr userDrawn="1"/>
        </p:nvSpPr>
        <p:spPr>
          <a:xfrm rot="20819696">
            <a:off x="9874001" y="5062220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F590D-67F4-47B3-B19D-2A5B7012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A74D-1DB4-4638-965E-F32C372ACAF3}" type="datetime1">
              <a:rPr lang="pt-PT" smtClean="0"/>
              <a:t>25/04/2021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E6B1A-4312-4CA3-9571-E0016416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72A66-A4A4-4D40-84C3-EF951658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05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97B3-50EF-48BF-BFB8-8FE4F52E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24F2-20D0-46FF-A57B-5648FE1E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06009-7009-4C02-A4CA-8663D849D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5CB71-E8CB-4867-8B57-C1527EC5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8F74-E4AA-403A-9E8D-5374E9785E7B}" type="datetime1">
              <a:rPr lang="pt-PT" smtClean="0"/>
              <a:t>25/04/2021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1ECF7-91B8-4F42-BD82-12AC4A71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12135-706F-4461-8F4A-9BBB9570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657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3845-4DF6-479B-AD45-8A28F9D2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09B8D-6D25-4616-A238-00AC201F1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CCC2C-63A3-401C-BDC8-E8E83F62E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FB19B-2D57-40B1-B49A-DD97C8D9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9307-0A4B-4D48-905E-9ECAF25133D7}" type="datetime1">
              <a:rPr lang="pt-PT" smtClean="0"/>
              <a:t>25/04/2021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D6AC7-47BC-4574-BBAF-4279094C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14B2D-3299-4928-B1EB-567D3931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34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6FDE-3C16-4C0B-8D96-2A9C8B07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8C7BA-E553-4173-8A34-C70215C2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89125-1E0B-40AB-AFFB-C284D2A99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173F-444D-4222-857D-1304CBA4CB6D}" type="datetime1">
              <a:rPr lang="pt-PT" smtClean="0"/>
              <a:t>25/04/2021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C20F3-BAB8-41E6-984E-CFC4E9265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096FB-9147-4518-8CCE-BE2235176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6B9C-235A-4E9A-AEC9-F1BED11C3B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203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desks in a room&#10;&#10;Description automatically generated with low confidence">
            <a:extLst>
              <a:ext uri="{FF2B5EF4-FFF2-40B4-BE49-F238E27FC236}">
                <a16:creationId xmlns:a16="http://schemas.microsoft.com/office/drawing/2014/main" id="{847C69A1-1D64-4D29-9EFD-B8CD11D9A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11624" y="1516722"/>
            <a:ext cx="6080376" cy="3824556"/>
          </a:xfrm>
          <a:prstGeom prst="rect">
            <a:avLst/>
          </a:prstGeom>
          <a:ln>
            <a:noFill/>
          </a:ln>
        </p:spPr>
      </p:pic>
      <p:sp>
        <p:nvSpPr>
          <p:cNvPr id="4" name="Google Shape;164;p13">
            <a:extLst>
              <a:ext uri="{FF2B5EF4-FFF2-40B4-BE49-F238E27FC236}">
                <a16:creationId xmlns:a16="http://schemas.microsoft.com/office/drawing/2014/main" id="{9F79A553-26B6-41E8-8454-06CF62128A70}"/>
              </a:ext>
            </a:extLst>
          </p:cNvPr>
          <p:cNvSpPr txBox="1"/>
          <p:nvPr/>
        </p:nvSpPr>
        <p:spPr>
          <a:xfrm>
            <a:off x="1014152" y="1094787"/>
            <a:ext cx="7090757" cy="340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Fira Sans SemiBold"/>
                <a:ea typeface="Fira Sans SemiBold"/>
                <a:cs typeface="Fira Sans SemiBold"/>
                <a:sym typeface="Fira Sans SemiBold"/>
              </a:rPr>
              <a:t>Virtual Classmates: Embodying Historical Learners' Messages as Learning Companions in a VR Classroom through Comment Mapping</a:t>
            </a:r>
            <a:endParaRPr sz="3600" b="1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5" name="Google Shape;165;p13">
            <a:extLst>
              <a:ext uri="{FF2B5EF4-FFF2-40B4-BE49-F238E27FC236}">
                <a16:creationId xmlns:a16="http://schemas.microsoft.com/office/drawing/2014/main" id="{F5C9BC32-EC60-483F-A3E3-69BBD7399A00}"/>
              </a:ext>
            </a:extLst>
          </p:cNvPr>
          <p:cNvSpPr txBox="1"/>
          <p:nvPr/>
        </p:nvSpPr>
        <p:spPr>
          <a:xfrm>
            <a:off x="1014152" y="5016358"/>
            <a:ext cx="4569807" cy="152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/>
              <a:t>Maria Cunha (93089)</a:t>
            </a:r>
          </a:p>
          <a:p>
            <a:pPr algn="l"/>
            <a:r>
              <a:rPr lang="en-US" sz="2000"/>
              <a:t>Sofia Vaz (92968)</a:t>
            </a:r>
          </a:p>
          <a:p>
            <a:r>
              <a:rPr lang="en-US" sz="2000"/>
              <a:t>Human Computer Interaction</a:t>
            </a:r>
          </a:p>
          <a:p>
            <a:r>
              <a:rPr lang="en-US" sz="2000"/>
              <a:t>28th April 2021</a:t>
            </a:r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8D065F35-0B0B-4C7F-AA18-2A01A5AD2FA6}"/>
              </a:ext>
            </a:extLst>
          </p:cNvPr>
          <p:cNvSpPr/>
          <p:nvPr/>
        </p:nvSpPr>
        <p:spPr>
          <a:xfrm flipH="1">
            <a:off x="9475066" y="5855960"/>
            <a:ext cx="2208527" cy="1153121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;p2">
            <a:extLst>
              <a:ext uri="{FF2B5EF4-FFF2-40B4-BE49-F238E27FC236}">
                <a16:creationId xmlns:a16="http://schemas.microsoft.com/office/drawing/2014/main" id="{068FC1F2-9F10-47FB-B657-17BD8B07AAD6}"/>
              </a:ext>
            </a:extLst>
          </p:cNvPr>
          <p:cNvSpPr/>
          <p:nvPr/>
        </p:nvSpPr>
        <p:spPr>
          <a:xfrm rot="486435">
            <a:off x="10049177" y="5805024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;p2">
            <a:extLst>
              <a:ext uri="{FF2B5EF4-FFF2-40B4-BE49-F238E27FC236}">
                <a16:creationId xmlns:a16="http://schemas.microsoft.com/office/drawing/2014/main" id="{7B10F6D0-7EDB-4235-9675-60D6DEB79BDB}"/>
              </a:ext>
            </a:extLst>
          </p:cNvPr>
          <p:cNvSpPr/>
          <p:nvPr/>
        </p:nvSpPr>
        <p:spPr>
          <a:xfrm rot="482722" flipH="1">
            <a:off x="4086" y="-473710"/>
            <a:ext cx="1761515" cy="1121102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ED1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;p2">
            <a:extLst>
              <a:ext uri="{FF2B5EF4-FFF2-40B4-BE49-F238E27FC236}">
                <a16:creationId xmlns:a16="http://schemas.microsoft.com/office/drawing/2014/main" id="{6DF6D1B5-C279-4ACC-83B7-F39BF4623C0F}"/>
              </a:ext>
            </a:extLst>
          </p:cNvPr>
          <p:cNvSpPr/>
          <p:nvPr/>
        </p:nvSpPr>
        <p:spPr>
          <a:xfrm rot="486729">
            <a:off x="1872266" y="121642"/>
            <a:ext cx="406063" cy="406063"/>
          </a:xfrm>
          <a:prstGeom prst="ellipse">
            <a:avLst/>
          </a:prstGeom>
          <a:solidFill>
            <a:srgbClr val="BED1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5;p2">
            <a:extLst>
              <a:ext uri="{FF2B5EF4-FFF2-40B4-BE49-F238E27FC236}">
                <a16:creationId xmlns:a16="http://schemas.microsoft.com/office/drawing/2014/main" id="{EC79806C-D31A-4FC4-9594-44C9B44D3E43}"/>
              </a:ext>
            </a:extLst>
          </p:cNvPr>
          <p:cNvSpPr/>
          <p:nvPr/>
        </p:nvSpPr>
        <p:spPr>
          <a:xfrm rot="20431699" flipH="1">
            <a:off x="-97516" y="-510335"/>
            <a:ext cx="1849569" cy="1177175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1DD59-197D-4508-B4CE-3CDE8A322B88}"/>
              </a:ext>
            </a:extLst>
          </p:cNvPr>
          <p:cNvSpPr txBox="1"/>
          <p:nvPr/>
        </p:nvSpPr>
        <p:spPr>
          <a:xfrm>
            <a:off x="1018307" y="4043219"/>
            <a:ext cx="58373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M. -Y. Liao, C. -Y. Sung, H. -C. Wang and W. -C. Lin, 2019 IEEE Conference on Virtual Reality and 3D User Interfaces (VR),  pp. 163-171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68"/>
    </mc:Choice>
    <mc:Fallback>
      <p:transition spd="slow" advTm="47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A8B9F161-3930-4255-9935-B2F1BA455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42876"/>
              </p:ext>
            </p:extLst>
          </p:nvPr>
        </p:nvGraphicFramePr>
        <p:xfrm>
          <a:off x="1577102" y="1860139"/>
          <a:ext cx="9037790" cy="4013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7558">
                  <a:extLst>
                    <a:ext uri="{9D8B030D-6E8A-4147-A177-3AD203B41FA5}">
                      <a16:colId xmlns:a16="http://schemas.microsoft.com/office/drawing/2014/main" val="71755898"/>
                    </a:ext>
                  </a:extLst>
                </a:gridCol>
                <a:gridCol w="1807558">
                  <a:extLst>
                    <a:ext uri="{9D8B030D-6E8A-4147-A177-3AD203B41FA5}">
                      <a16:colId xmlns:a16="http://schemas.microsoft.com/office/drawing/2014/main" val="2961998817"/>
                    </a:ext>
                  </a:extLst>
                </a:gridCol>
                <a:gridCol w="1807558">
                  <a:extLst>
                    <a:ext uri="{9D8B030D-6E8A-4147-A177-3AD203B41FA5}">
                      <a16:colId xmlns:a16="http://schemas.microsoft.com/office/drawing/2014/main" val="2516507008"/>
                    </a:ext>
                  </a:extLst>
                </a:gridCol>
                <a:gridCol w="1807558">
                  <a:extLst>
                    <a:ext uri="{9D8B030D-6E8A-4147-A177-3AD203B41FA5}">
                      <a16:colId xmlns:a16="http://schemas.microsoft.com/office/drawing/2014/main" val="1020395690"/>
                    </a:ext>
                  </a:extLst>
                </a:gridCol>
                <a:gridCol w="1807558">
                  <a:extLst>
                    <a:ext uri="{9D8B030D-6E8A-4147-A177-3AD203B41FA5}">
                      <a16:colId xmlns:a16="http://schemas.microsoft.com/office/drawing/2014/main" val="3189516807"/>
                    </a:ext>
                  </a:extLst>
                </a:gridCol>
              </a:tblGrid>
              <a:tr h="32180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C1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C5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314391"/>
                  </a:ext>
                </a:extLst>
              </a:tr>
              <a:tr h="10502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5 virtual classmates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5 virtual classmates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20 virtual classmates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>
                          <a:latin typeface="+mn-lt"/>
                        </a:rPr>
                        <a:t>20 virtual classmates</a:t>
                      </a:r>
                      <a:endParaRPr lang="en-US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Non-VR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083721"/>
                  </a:ext>
                </a:extLst>
              </a:tr>
              <a:tr h="166794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With comment mapping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Without comment mapping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>
                          <a:latin typeface="+mn-lt"/>
                        </a:rPr>
                        <a:t>With comment mapping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>
                          <a:latin typeface="+mn-lt"/>
                        </a:rPr>
                        <a:t>Without comment mapping</a:t>
                      </a:r>
                    </a:p>
                    <a:p>
                      <a:pPr lvl="0" algn="ctr">
                        <a:buNone/>
                      </a:pP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Time anchored 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63619"/>
                  </a:ext>
                </a:extLst>
              </a:tr>
              <a:tr h="9294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18 participants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19 participants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19 participants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18 participants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20 participants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033313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8FC88E-4EBE-4CC0-BB0E-024D7BDC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7" name="Google Shape;176;p14">
            <a:extLst>
              <a:ext uri="{FF2B5EF4-FFF2-40B4-BE49-F238E27FC236}">
                <a16:creationId xmlns:a16="http://schemas.microsoft.com/office/drawing/2014/main" id="{082E1097-1EB4-4580-A113-13DB61477CFB}"/>
              </a:ext>
            </a:extLst>
          </p:cNvPr>
          <p:cNvSpPr txBox="1"/>
          <p:nvPr/>
        </p:nvSpPr>
        <p:spPr>
          <a:xfrm>
            <a:off x="825422" y="739495"/>
            <a:ext cx="10541150" cy="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Fira Sans Medium"/>
                <a:ea typeface="Fira Sans Medium"/>
                <a:cs typeface="Fira Sans Medium"/>
                <a:sym typeface="Fira Sans Medium"/>
              </a:rPr>
              <a:t>EXPERIMENTAL FACTORS</a:t>
            </a:r>
          </a:p>
        </p:txBody>
      </p:sp>
    </p:spTree>
    <p:extLst>
      <p:ext uri="{BB962C8B-B14F-4D97-AF65-F5344CB8AC3E}">
        <p14:creationId xmlns:p14="http://schemas.microsoft.com/office/powerpoint/2010/main" val="223176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6C88C4F-8872-4D8F-9237-08290407C882}"/>
              </a:ext>
            </a:extLst>
          </p:cNvPr>
          <p:cNvSpPr txBox="1">
            <a:spLocks/>
          </p:cNvSpPr>
          <p:nvPr/>
        </p:nvSpPr>
        <p:spPr>
          <a:xfrm>
            <a:off x="6701896" y="3974175"/>
            <a:ext cx="5624055" cy="200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/>
              <a:t>Survey</a:t>
            </a:r>
          </a:p>
          <a:p>
            <a:pPr algn="l"/>
            <a:r>
              <a:rPr lang="en-US" b="0"/>
              <a:t>   14 questions</a:t>
            </a:r>
          </a:p>
          <a:p>
            <a:pPr algn="l"/>
            <a:r>
              <a:rPr lang="en-US" b="0"/>
              <a:t>   Scale of 1-5</a:t>
            </a:r>
          </a:p>
          <a:p>
            <a:pPr algn="l"/>
            <a:r>
              <a:rPr lang="en-US" b="0"/>
              <a:t>   Used to measure social and attitudinal influences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A6191E1-5C01-45A6-8BAB-C5A0BB54D9CE}"/>
              </a:ext>
            </a:extLst>
          </p:cNvPr>
          <p:cNvSpPr txBox="1">
            <a:spLocks/>
          </p:cNvSpPr>
          <p:nvPr/>
        </p:nvSpPr>
        <p:spPr>
          <a:xfrm>
            <a:off x="6567945" y="2150205"/>
            <a:ext cx="5624055" cy="12787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/>
              <a:t>Interview</a:t>
            </a:r>
          </a:p>
          <a:p>
            <a:pPr algn="l"/>
            <a:r>
              <a:rPr lang="en-US" b="0"/>
              <a:t>   Supplement survey data</a:t>
            </a:r>
          </a:p>
          <a:p>
            <a:pPr algn="l"/>
            <a:r>
              <a:rPr lang="en-US" b="0"/>
              <a:t>   User experience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F151DEE-47AB-4E30-A31D-B959699045B0}"/>
              </a:ext>
            </a:extLst>
          </p:cNvPr>
          <p:cNvSpPr txBox="1">
            <a:spLocks/>
          </p:cNvSpPr>
          <p:nvPr/>
        </p:nvSpPr>
        <p:spPr>
          <a:xfrm>
            <a:off x="1067714" y="2150205"/>
            <a:ext cx="5624055" cy="3437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/>
              <a:t>Learning outcomes</a:t>
            </a:r>
          </a:p>
          <a:p>
            <a:pPr algn="l"/>
            <a:r>
              <a:rPr lang="en-US" b="0" dirty="0"/>
              <a:t>   Post test – pre test</a:t>
            </a:r>
          </a:p>
          <a:p>
            <a:pPr algn="l"/>
            <a:r>
              <a:rPr lang="en-US" b="0" dirty="0">
                <a:ea typeface="+mn-lt"/>
                <a:cs typeface="+mn-lt"/>
              </a:rPr>
              <a:t>    "what is a normal good?"</a:t>
            </a:r>
          </a:p>
          <a:p>
            <a:pPr algn="l"/>
            <a:r>
              <a:rPr lang="en-US" b="0" dirty="0">
                <a:ea typeface="+mn-lt"/>
                <a:cs typeface="+mn-lt"/>
              </a:rPr>
              <a:t>   "After the increase in income, what changes do we usually make to the consumption of normal, neutral, and inferior good?"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32CEE2-6020-4038-A9CD-812AEED3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8" name="Google Shape;176;p14">
            <a:extLst>
              <a:ext uri="{FF2B5EF4-FFF2-40B4-BE49-F238E27FC236}">
                <a16:creationId xmlns:a16="http://schemas.microsoft.com/office/drawing/2014/main" id="{91008065-A516-4422-8D48-9621577332D9}"/>
              </a:ext>
            </a:extLst>
          </p:cNvPr>
          <p:cNvSpPr txBox="1"/>
          <p:nvPr/>
        </p:nvSpPr>
        <p:spPr>
          <a:xfrm>
            <a:off x="825422" y="739495"/>
            <a:ext cx="10541150" cy="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Fira Sans Medium"/>
                <a:ea typeface="Fira Sans Medium"/>
                <a:cs typeface="Fira Sans Medium"/>
                <a:sym typeface="Fira Sans Medium"/>
              </a:rPr>
              <a:t>MEASURES</a:t>
            </a:r>
          </a:p>
        </p:txBody>
      </p:sp>
    </p:spTree>
    <p:extLst>
      <p:ext uri="{BB962C8B-B14F-4D97-AF65-F5344CB8AC3E}">
        <p14:creationId xmlns:p14="http://schemas.microsoft.com/office/powerpoint/2010/main" val="26350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C386D-F9C8-4775-9A08-466C7E75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pPr/>
              <a:t>12</a:t>
            </a:fld>
            <a:endParaRPr lang="pt-PT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0CDC364-4BE8-48BF-9ADE-6F12BD18CA3F}"/>
              </a:ext>
            </a:extLst>
          </p:cNvPr>
          <p:cNvSpPr txBox="1">
            <a:spLocks/>
          </p:cNvSpPr>
          <p:nvPr/>
        </p:nvSpPr>
        <p:spPr>
          <a:xfrm>
            <a:off x="842739" y="1612939"/>
            <a:ext cx="10010059" cy="4092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/>
              <a:t>100 participants - 54 females aged 18-35 (mean=22.7)</a:t>
            </a:r>
            <a:endParaRPr lang="en-US"/>
          </a:p>
          <a:p>
            <a:pPr algn="l"/>
            <a:r>
              <a:rPr lang="en-US" b="0"/>
              <a:t>All the participants had prior experience with asynchronous online learning (Coursera, Udemy,…)</a:t>
            </a:r>
          </a:p>
          <a:p>
            <a:pPr algn="l"/>
            <a:r>
              <a:rPr lang="en-US" b="0"/>
              <a:t>93% scored less than 50/100 in the pretest</a:t>
            </a:r>
          </a:p>
          <a:p>
            <a:pPr algn="l"/>
            <a:endParaRPr lang="en-US" b="0"/>
          </a:p>
          <a:p>
            <a:pPr algn="l"/>
            <a:endParaRPr lang="en-US" b="0"/>
          </a:p>
          <a:p>
            <a:pPr algn="l"/>
            <a:endParaRPr lang="en-US" b="0"/>
          </a:p>
          <a:p>
            <a:pPr algn="l"/>
            <a:endParaRPr lang="en-US" b="0"/>
          </a:p>
          <a:p>
            <a:endParaRPr lang="en-US" b="0"/>
          </a:p>
          <a:p>
            <a:endParaRPr lang="en-US" b="0"/>
          </a:p>
        </p:txBody>
      </p:sp>
      <p:sp>
        <p:nvSpPr>
          <p:cNvPr id="7" name="Google Shape;176;p14">
            <a:extLst>
              <a:ext uri="{FF2B5EF4-FFF2-40B4-BE49-F238E27FC236}">
                <a16:creationId xmlns:a16="http://schemas.microsoft.com/office/drawing/2014/main" id="{B557900D-5DC0-4665-B733-184414BA74FC}"/>
              </a:ext>
            </a:extLst>
          </p:cNvPr>
          <p:cNvSpPr txBox="1"/>
          <p:nvPr/>
        </p:nvSpPr>
        <p:spPr>
          <a:xfrm>
            <a:off x="825422" y="739495"/>
            <a:ext cx="10541150" cy="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Fira Sans Medium"/>
                <a:ea typeface="Fira Sans Medium"/>
                <a:cs typeface="Fira Sans Medium"/>
                <a:sym typeface="Fira Sans Medium"/>
              </a:rPr>
              <a:t>PARTICIPANTS AND PROCEDURE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56428-46F9-4AE0-98CD-69738C027344}"/>
              </a:ext>
            </a:extLst>
          </p:cNvPr>
          <p:cNvGrpSpPr/>
          <p:nvPr/>
        </p:nvGrpSpPr>
        <p:grpSpPr>
          <a:xfrm>
            <a:off x="469614" y="3509416"/>
            <a:ext cx="11252766" cy="1997363"/>
            <a:chOff x="469617" y="3757828"/>
            <a:chExt cx="11252766" cy="199736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D3D7D9-4D65-406D-9D0B-3F21CE93BC88}"/>
                </a:ext>
              </a:extLst>
            </p:cNvPr>
            <p:cNvSpPr/>
            <p:nvPr/>
          </p:nvSpPr>
          <p:spPr>
            <a:xfrm>
              <a:off x="469617" y="3757829"/>
              <a:ext cx="2124363" cy="1997361"/>
            </a:xfrm>
            <a:custGeom>
              <a:avLst/>
              <a:gdLst>
                <a:gd name="connsiteX0" fmla="*/ 0 w 2124363"/>
                <a:gd name="connsiteY0" fmla="*/ 998681 h 1997361"/>
                <a:gd name="connsiteX1" fmla="*/ 1062182 w 2124363"/>
                <a:gd name="connsiteY1" fmla="*/ 0 h 1997361"/>
                <a:gd name="connsiteX2" fmla="*/ 2124364 w 2124363"/>
                <a:gd name="connsiteY2" fmla="*/ 998681 h 1997361"/>
                <a:gd name="connsiteX3" fmla="*/ 1062182 w 2124363"/>
                <a:gd name="connsiteY3" fmla="*/ 1997362 h 1997361"/>
                <a:gd name="connsiteX4" fmla="*/ 0 w 2124363"/>
                <a:gd name="connsiteY4" fmla="*/ 998681 h 199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4363" h="1997361" fill="none" extrusionOk="0">
                  <a:moveTo>
                    <a:pt x="0" y="998681"/>
                  </a:moveTo>
                  <a:cubicBezTo>
                    <a:pt x="75055" y="375788"/>
                    <a:pt x="588303" y="7440"/>
                    <a:pt x="1062182" y="0"/>
                  </a:cubicBezTo>
                  <a:cubicBezTo>
                    <a:pt x="1654615" y="9923"/>
                    <a:pt x="2069258" y="445941"/>
                    <a:pt x="2124364" y="998681"/>
                  </a:cubicBezTo>
                  <a:cubicBezTo>
                    <a:pt x="2224415" y="1564746"/>
                    <a:pt x="1635838" y="1991442"/>
                    <a:pt x="1062182" y="1997362"/>
                  </a:cubicBezTo>
                  <a:cubicBezTo>
                    <a:pt x="439871" y="2008010"/>
                    <a:pt x="42524" y="1492591"/>
                    <a:pt x="0" y="998681"/>
                  </a:cubicBezTo>
                  <a:close/>
                </a:path>
                <a:path w="2124363" h="1997361" stroke="0" extrusionOk="0">
                  <a:moveTo>
                    <a:pt x="0" y="998681"/>
                  </a:moveTo>
                  <a:cubicBezTo>
                    <a:pt x="-24516" y="490137"/>
                    <a:pt x="439023" y="-15086"/>
                    <a:pt x="1062182" y="0"/>
                  </a:cubicBezTo>
                  <a:cubicBezTo>
                    <a:pt x="1740343" y="-13513"/>
                    <a:pt x="2099272" y="492826"/>
                    <a:pt x="2124364" y="998681"/>
                  </a:cubicBezTo>
                  <a:cubicBezTo>
                    <a:pt x="2021897" y="1584485"/>
                    <a:pt x="1608318" y="2045243"/>
                    <a:pt x="1062182" y="1997362"/>
                  </a:cubicBezTo>
                  <a:cubicBezTo>
                    <a:pt x="516591" y="1970805"/>
                    <a:pt x="-74882" y="1567414"/>
                    <a:pt x="0" y="9986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</a:rPr>
                <a:t>Introduction of experiment procedure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82884A-8CE0-40C2-947D-6CF13A8E0FEC}"/>
                </a:ext>
              </a:extLst>
            </p:cNvPr>
            <p:cNvSpPr/>
            <p:nvPr/>
          </p:nvSpPr>
          <p:spPr>
            <a:xfrm>
              <a:off x="3512418" y="3757829"/>
              <a:ext cx="2124363" cy="1997362"/>
            </a:xfrm>
            <a:custGeom>
              <a:avLst/>
              <a:gdLst>
                <a:gd name="connsiteX0" fmla="*/ 0 w 2124363"/>
                <a:gd name="connsiteY0" fmla="*/ 998681 h 1997362"/>
                <a:gd name="connsiteX1" fmla="*/ 1062181 w 2124363"/>
                <a:gd name="connsiteY1" fmla="*/ 0 h 1997362"/>
                <a:gd name="connsiteX2" fmla="*/ 2124363 w 2124363"/>
                <a:gd name="connsiteY2" fmla="*/ 998681 h 1997362"/>
                <a:gd name="connsiteX3" fmla="*/ 1062181 w 2124363"/>
                <a:gd name="connsiteY3" fmla="*/ 1997363 h 1997362"/>
                <a:gd name="connsiteX4" fmla="*/ 0 w 2124363"/>
                <a:gd name="connsiteY4" fmla="*/ 998681 h 1997362"/>
                <a:gd name="connsiteX0" fmla="*/ 0 w 2124363"/>
                <a:gd name="connsiteY0" fmla="*/ 998681 h 1997362"/>
                <a:gd name="connsiteX1" fmla="*/ 1062181 w 2124363"/>
                <a:gd name="connsiteY1" fmla="*/ 0 h 1997362"/>
                <a:gd name="connsiteX2" fmla="*/ 2124363 w 2124363"/>
                <a:gd name="connsiteY2" fmla="*/ 998681 h 1997362"/>
                <a:gd name="connsiteX3" fmla="*/ 1062181 w 2124363"/>
                <a:gd name="connsiteY3" fmla="*/ 1997363 h 1997362"/>
                <a:gd name="connsiteX4" fmla="*/ 0 w 2124363"/>
                <a:gd name="connsiteY4" fmla="*/ 998681 h 199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4363" h="1997362" fill="none" extrusionOk="0">
                  <a:moveTo>
                    <a:pt x="0" y="998681"/>
                  </a:moveTo>
                  <a:cubicBezTo>
                    <a:pt x="143065" y="565471"/>
                    <a:pt x="370869" y="-130343"/>
                    <a:pt x="1062181" y="0"/>
                  </a:cubicBezTo>
                  <a:cubicBezTo>
                    <a:pt x="1511538" y="8465"/>
                    <a:pt x="2099490" y="547232"/>
                    <a:pt x="2124363" y="998681"/>
                  </a:cubicBezTo>
                  <a:cubicBezTo>
                    <a:pt x="2124867" y="1402583"/>
                    <a:pt x="1583554" y="2019289"/>
                    <a:pt x="1062181" y="1997363"/>
                  </a:cubicBezTo>
                  <a:cubicBezTo>
                    <a:pt x="413283" y="1917143"/>
                    <a:pt x="141489" y="1471868"/>
                    <a:pt x="0" y="998681"/>
                  </a:cubicBezTo>
                  <a:close/>
                </a:path>
                <a:path w="2124363" h="1997362" stroke="0" extrusionOk="0">
                  <a:moveTo>
                    <a:pt x="0" y="998681"/>
                  </a:moveTo>
                  <a:cubicBezTo>
                    <a:pt x="-68671" y="369350"/>
                    <a:pt x="546255" y="-92002"/>
                    <a:pt x="1062181" y="0"/>
                  </a:cubicBezTo>
                  <a:cubicBezTo>
                    <a:pt x="1659835" y="58021"/>
                    <a:pt x="2094334" y="533571"/>
                    <a:pt x="2124363" y="998681"/>
                  </a:cubicBezTo>
                  <a:cubicBezTo>
                    <a:pt x="2057167" y="1581883"/>
                    <a:pt x="1732885" y="1904042"/>
                    <a:pt x="1062181" y="1997363"/>
                  </a:cubicBezTo>
                  <a:cubicBezTo>
                    <a:pt x="421117" y="2006799"/>
                    <a:pt x="64669" y="1596754"/>
                    <a:pt x="0" y="998681"/>
                  </a:cubicBezTo>
                  <a:close/>
                </a:path>
                <a:path w="2124363" h="1997362" fill="none" stroke="0" extrusionOk="0">
                  <a:moveTo>
                    <a:pt x="0" y="998681"/>
                  </a:moveTo>
                  <a:cubicBezTo>
                    <a:pt x="45689" y="472259"/>
                    <a:pt x="533801" y="-75406"/>
                    <a:pt x="1062181" y="0"/>
                  </a:cubicBezTo>
                  <a:cubicBezTo>
                    <a:pt x="1557392" y="16123"/>
                    <a:pt x="2094863" y="474689"/>
                    <a:pt x="2124363" y="998681"/>
                  </a:cubicBezTo>
                  <a:cubicBezTo>
                    <a:pt x="2051445" y="1393125"/>
                    <a:pt x="1626930" y="2003714"/>
                    <a:pt x="1062181" y="1997363"/>
                  </a:cubicBezTo>
                  <a:cubicBezTo>
                    <a:pt x="415972" y="1932899"/>
                    <a:pt x="141413" y="1566533"/>
                    <a:pt x="0" y="9986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3978248048">
                    <a:custGeom>
                      <a:avLst/>
                      <a:gdLst>
                        <a:gd name="connsiteX0" fmla="*/ 0 w 1304636"/>
                        <a:gd name="connsiteY0" fmla="*/ 629227 h 1258453"/>
                        <a:gd name="connsiteX1" fmla="*/ 652318 w 1304636"/>
                        <a:gd name="connsiteY1" fmla="*/ 0 h 1258453"/>
                        <a:gd name="connsiteX2" fmla="*/ 1304636 w 1304636"/>
                        <a:gd name="connsiteY2" fmla="*/ 629227 h 1258453"/>
                        <a:gd name="connsiteX3" fmla="*/ 652318 w 1304636"/>
                        <a:gd name="connsiteY3" fmla="*/ 1258454 h 1258453"/>
                        <a:gd name="connsiteX4" fmla="*/ 0 w 1304636"/>
                        <a:gd name="connsiteY4" fmla="*/ 629227 h 12584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04636" h="1258453" fill="none" extrusionOk="0">
                          <a:moveTo>
                            <a:pt x="0" y="629227"/>
                          </a:moveTo>
                          <a:cubicBezTo>
                            <a:pt x="35268" y="311188"/>
                            <a:pt x="273857" y="-22819"/>
                            <a:pt x="652318" y="0"/>
                          </a:cubicBezTo>
                          <a:cubicBezTo>
                            <a:pt x="953478" y="3711"/>
                            <a:pt x="1302194" y="291584"/>
                            <a:pt x="1304636" y="629227"/>
                          </a:cubicBezTo>
                          <a:cubicBezTo>
                            <a:pt x="1304834" y="917793"/>
                            <a:pt x="983898" y="1268270"/>
                            <a:pt x="652318" y="1258454"/>
                          </a:cubicBezTo>
                          <a:cubicBezTo>
                            <a:pt x="285422" y="1249874"/>
                            <a:pt x="42777" y="952747"/>
                            <a:pt x="0" y="629227"/>
                          </a:cubicBezTo>
                          <a:close/>
                        </a:path>
                        <a:path w="1304636" h="1258453" stroke="0" extrusionOk="0">
                          <a:moveTo>
                            <a:pt x="0" y="629227"/>
                          </a:moveTo>
                          <a:cubicBezTo>
                            <a:pt x="-14597" y="254797"/>
                            <a:pt x="309878" y="-7949"/>
                            <a:pt x="652318" y="0"/>
                          </a:cubicBezTo>
                          <a:cubicBezTo>
                            <a:pt x="1024893" y="26097"/>
                            <a:pt x="1290988" y="288078"/>
                            <a:pt x="1304636" y="629227"/>
                          </a:cubicBezTo>
                          <a:cubicBezTo>
                            <a:pt x="1270814" y="947389"/>
                            <a:pt x="1078204" y="1234065"/>
                            <a:pt x="652318" y="1258454"/>
                          </a:cubicBezTo>
                          <a:cubicBezTo>
                            <a:pt x="278957" y="1244804"/>
                            <a:pt x="34963" y="1003232"/>
                            <a:pt x="0" y="629227"/>
                          </a:cubicBez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Pretest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B2A7467-49B6-48B1-8FAA-AFDB0DADECD8}"/>
                </a:ext>
              </a:extLst>
            </p:cNvPr>
            <p:cNvSpPr/>
            <p:nvPr/>
          </p:nvSpPr>
          <p:spPr>
            <a:xfrm>
              <a:off x="6555219" y="3757829"/>
              <a:ext cx="2124363" cy="1997361"/>
            </a:xfrm>
            <a:custGeom>
              <a:avLst/>
              <a:gdLst>
                <a:gd name="connsiteX0" fmla="*/ 0 w 2124363"/>
                <a:gd name="connsiteY0" fmla="*/ 998681 h 1997361"/>
                <a:gd name="connsiteX1" fmla="*/ 1062182 w 2124363"/>
                <a:gd name="connsiteY1" fmla="*/ 0 h 1997361"/>
                <a:gd name="connsiteX2" fmla="*/ 2124364 w 2124363"/>
                <a:gd name="connsiteY2" fmla="*/ 998681 h 1997361"/>
                <a:gd name="connsiteX3" fmla="*/ 1062182 w 2124363"/>
                <a:gd name="connsiteY3" fmla="*/ 1997362 h 1997361"/>
                <a:gd name="connsiteX4" fmla="*/ 0 w 2124363"/>
                <a:gd name="connsiteY4" fmla="*/ 998681 h 1997361"/>
                <a:gd name="connsiteX0" fmla="*/ 0 w 2124363"/>
                <a:gd name="connsiteY0" fmla="*/ 998681 h 1997361"/>
                <a:gd name="connsiteX1" fmla="*/ 1062182 w 2124363"/>
                <a:gd name="connsiteY1" fmla="*/ 0 h 1997361"/>
                <a:gd name="connsiteX2" fmla="*/ 2124364 w 2124363"/>
                <a:gd name="connsiteY2" fmla="*/ 998681 h 1997361"/>
                <a:gd name="connsiteX3" fmla="*/ 1062182 w 2124363"/>
                <a:gd name="connsiteY3" fmla="*/ 1997362 h 1997361"/>
                <a:gd name="connsiteX4" fmla="*/ 0 w 2124363"/>
                <a:gd name="connsiteY4" fmla="*/ 998681 h 199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4363" h="1997361" fill="none" extrusionOk="0">
                  <a:moveTo>
                    <a:pt x="0" y="998681"/>
                  </a:moveTo>
                  <a:cubicBezTo>
                    <a:pt x="-153731" y="385141"/>
                    <a:pt x="416415" y="106662"/>
                    <a:pt x="1062182" y="0"/>
                  </a:cubicBezTo>
                  <a:cubicBezTo>
                    <a:pt x="1718767" y="78961"/>
                    <a:pt x="2186747" y="509778"/>
                    <a:pt x="2124364" y="998681"/>
                  </a:cubicBezTo>
                  <a:cubicBezTo>
                    <a:pt x="2061420" y="1531333"/>
                    <a:pt x="1710231" y="2067715"/>
                    <a:pt x="1062182" y="1997362"/>
                  </a:cubicBezTo>
                  <a:cubicBezTo>
                    <a:pt x="357698" y="2154676"/>
                    <a:pt x="-100986" y="1458401"/>
                    <a:pt x="0" y="998681"/>
                  </a:cubicBezTo>
                  <a:close/>
                </a:path>
                <a:path w="2124363" h="1997361" stroke="0" extrusionOk="0">
                  <a:moveTo>
                    <a:pt x="0" y="998681"/>
                  </a:moveTo>
                  <a:cubicBezTo>
                    <a:pt x="-51371" y="446480"/>
                    <a:pt x="502862" y="56414"/>
                    <a:pt x="1062182" y="0"/>
                  </a:cubicBezTo>
                  <a:cubicBezTo>
                    <a:pt x="1628300" y="-36178"/>
                    <a:pt x="2099008" y="470099"/>
                    <a:pt x="2124364" y="998681"/>
                  </a:cubicBezTo>
                  <a:cubicBezTo>
                    <a:pt x="2166766" y="1451948"/>
                    <a:pt x="1672124" y="2093133"/>
                    <a:pt x="1062182" y="1997362"/>
                  </a:cubicBezTo>
                  <a:cubicBezTo>
                    <a:pt x="473037" y="1919939"/>
                    <a:pt x="113182" y="1620910"/>
                    <a:pt x="0" y="998681"/>
                  </a:cubicBezTo>
                  <a:close/>
                </a:path>
                <a:path w="2124363" h="1997361" fill="none" stroke="0" extrusionOk="0">
                  <a:moveTo>
                    <a:pt x="0" y="998681"/>
                  </a:moveTo>
                  <a:cubicBezTo>
                    <a:pt x="-80437" y="391173"/>
                    <a:pt x="482906" y="25644"/>
                    <a:pt x="1062182" y="0"/>
                  </a:cubicBezTo>
                  <a:cubicBezTo>
                    <a:pt x="1672420" y="-10076"/>
                    <a:pt x="2187765" y="501646"/>
                    <a:pt x="2124364" y="998681"/>
                  </a:cubicBezTo>
                  <a:cubicBezTo>
                    <a:pt x="2070752" y="1473848"/>
                    <a:pt x="1582900" y="2057314"/>
                    <a:pt x="1062182" y="1997362"/>
                  </a:cubicBezTo>
                  <a:cubicBezTo>
                    <a:pt x="412713" y="2046059"/>
                    <a:pt x="5054" y="1575627"/>
                    <a:pt x="0" y="9986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custGeom>
                      <a:avLst/>
                      <a:gdLst>
                        <a:gd name="connsiteX0" fmla="*/ 0 w 2008909"/>
                        <a:gd name="connsiteY0" fmla="*/ 969818 h 1939635"/>
                        <a:gd name="connsiteX1" fmla="*/ 1004455 w 2008909"/>
                        <a:gd name="connsiteY1" fmla="*/ 0 h 1939635"/>
                        <a:gd name="connsiteX2" fmla="*/ 2008910 w 2008909"/>
                        <a:gd name="connsiteY2" fmla="*/ 969818 h 1939635"/>
                        <a:gd name="connsiteX3" fmla="*/ 1004455 w 2008909"/>
                        <a:gd name="connsiteY3" fmla="*/ 1939636 h 1939635"/>
                        <a:gd name="connsiteX4" fmla="*/ 0 w 2008909"/>
                        <a:gd name="connsiteY4" fmla="*/ 969818 h 19396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08909" h="1939635" fill="none" extrusionOk="0">
                          <a:moveTo>
                            <a:pt x="0" y="969818"/>
                          </a:moveTo>
                          <a:cubicBezTo>
                            <a:pt x="-88126" y="398097"/>
                            <a:pt x="445696" y="7253"/>
                            <a:pt x="1004455" y="0"/>
                          </a:cubicBezTo>
                          <a:cubicBezTo>
                            <a:pt x="1602241" y="49422"/>
                            <a:pt x="2048414" y="474586"/>
                            <a:pt x="2008910" y="969818"/>
                          </a:cubicBezTo>
                          <a:cubicBezTo>
                            <a:pt x="1963593" y="1491547"/>
                            <a:pt x="1577372" y="1960623"/>
                            <a:pt x="1004455" y="1939636"/>
                          </a:cubicBezTo>
                          <a:cubicBezTo>
                            <a:pt x="395548" y="2012864"/>
                            <a:pt x="-31189" y="1476826"/>
                            <a:pt x="0" y="969818"/>
                          </a:cubicBezTo>
                          <a:close/>
                        </a:path>
                        <a:path w="2008909" h="1939635" stroke="0" extrusionOk="0">
                          <a:moveTo>
                            <a:pt x="0" y="969818"/>
                          </a:moveTo>
                          <a:cubicBezTo>
                            <a:pt x="18296" y="407273"/>
                            <a:pt x="480054" y="47562"/>
                            <a:pt x="1004455" y="0"/>
                          </a:cubicBezTo>
                          <a:cubicBezTo>
                            <a:pt x="1526765" y="-90285"/>
                            <a:pt x="2024555" y="443560"/>
                            <a:pt x="2008910" y="969818"/>
                          </a:cubicBezTo>
                          <a:cubicBezTo>
                            <a:pt x="2006713" y="1481463"/>
                            <a:pt x="1531351" y="1952179"/>
                            <a:pt x="1004455" y="1939636"/>
                          </a:cubicBezTo>
                          <a:cubicBezTo>
                            <a:pt x="435282" y="1870416"/>
                            <a:pt x="58792" y="1590214"/>
                            <a:pt x="0" y="969818"/>
                          </a:cubicBez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Explanation of system interface</a:t>
              </a:r>
            </a:p>
          </p:txBody>
        </p:sp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7978C648-50BF-438C-AC70-20CA8A1DA39E}"/>
                </a:ext>
              </a:extLst>
            </p:cNvPr>
            <p:cNvSpPr/>
            <p:nvPr/>
          </p:nvSpPr>
          <p:spPr>
            <a:xfrm>
              <a:off x="9598020" y="3757828"/>
              <a:ext cx="2124363" cy="1997362"/>
            </a:xfrm>
            <a:custGeom>
              <a:avLst/>
              <a:gdLst>
                <a:gd name="connsiteX0" fmla="*/ 0 w 2124363"/>
                <a:gd name="connsiteY0" fmla="*/ 998681 h 1997362"/>
                <a:gd name="connsiteX1" fmla="*/ 1062181 w 2124363"/>
                <a:gd name="connsiteY1" fmla="*/ 0 h 1997362"/>
                <a:gd name="connsiteX2" fmla="*/ 2124363 w 2124363"/>
                <a:gd name="connsiteY2" fmla="*/ 998681 h 1997362"/>
                <a:gd name="connsiteX3" fmla="*/ 1062181 w 2124363"/>
                <a:gd name="connsiteY3" fmla="*/ 1997362 h 1997362"/>
                <a:gd name="connsiteX4" fmla="*/ 0 w 2124363"/>
                <a:gd name="connsiteY4" fmla="*/ 998681 h 1997362"/>
                <a:gd name="connsiteX0" fmla="*/ 0 w 2124363"/>
                <a:gd name="connsiteY0" fmla="*/ 998681 h 1997362"/>
                <a:gd name="connsiteX1" fmla="*/ 1062181 w 2124363"/>
                <a:gd name="connsiteY1" fmla="*/ 0 h 1997362"/>
                <a:gd name="connsiteX2" fmla="*/ 2124363 w 2124363"/>
                <a:gd name="connsiteY2" fmla="*/ 998681 h 1997362"/>
                <a:gd name="connsiteX3" fmla="*/ 1062181 w 2124363"/>
                <a:gd name="connsiteY3" fmla="*/ 1997362 h 1997362"/>
                <a:gd name="connsiteX4" fmla="*/ 0 w 2124363"/>
                <a:gd name="connsiteY4" fmla="*/ 998681 h 199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4363" h="1997362" fill="none" extrusionOk="0">
                  <a:moveTo>
                    <a:pt x="0" y="998681"/>
                  </a:moveTo>
                  <a:cubicBezTo>
                    <a:pt x="56102" y="416764"/>
                    <a:pt x="674377" y="-16275"/>
                    <a:pt x="1062181" y="0"/>
                  </a:cubicBezTo>
                  <a:cubicBezTo>
                    <a:pt x="1562398" y="52447"/>
                    <a:pt x="2297246" y="472128"/>
                    <a:pt x="2124363" y="998681"/>
                  </a:cubicBezTo>
                  <a:cubicBezTo>
                    <a:pt x="2186251" y="1485168"/>
                    <a:pt x="1492505" y="1947625"/>
                    <a:pt x="1062181" y="1997362"/>
                  </a:cubicBezTo>
                  <a:cubicBezTo>
                    <a:pt x="374641" y="2058734"/>
                    <a:pt x="91633" y="1721659"/>
                    <a:pt x="0" y="998681"/>
                  </a:cubicBezTo>
                  <a:close/>
                </a:path>
                <a:path w="2124363" h="1997362" stroke="0" extrusionOk="0">
                  <a:moveTo>
                    <a:pt x="0" y="998681"/>
                  </a:moveTo>
                  <a:cubicBezTo>
                    <a:pt x="29491" y="333126"/>
                    <a:pt x="591340" y="85798"/>
                    <a:pt x="1062181" y="0"/>
                  </a:cubicBezTo>
                  <a:cubicBezTo>
                    <a:pt x="1561394" y="-49633"/>
                    <a:pt x="2081596" y="515062"/>
                    <a:pt x="2124363" y="998681"/>
                  </a:cubicBezTo>
                  <a:cubicBezTo>
                    <a:pt x="2235372" y="1666042"/>
                    <a:pt x="1683647" y="1957839"/>
                    <a:pt x="1062181" y="1997362"/>
                  </a:cubicBezTo>
                  <a:cubicBezTo>
                    <a:pt x="589626" y="2056831"/>
                    <a:pt x="-3414" y="1559916"/>
                    <a:pt x="0" y="998681"/>
                  </a:cubicBezTo>
                  <a:close/>
                </a:path>
                <a:path w="2124363" h="1997362" fill="none" stroke="0" extrusionOk="0">
                  <a:moveTo>
                    <a:pt x="0" y="998681"/>
                  </a:moveTo>
                  <a:cubicBezTo>
                    <a:pt x="43762" y="412459"/>
                    <a:pt x="591520" y="13232"/>
                    <a:pt x="1062181" y="0"/>
                  </a:cubicBezTo>
                  <a:cubicBezTo>
                    <a:pt x="1490926" y="-9163"/>
                    <a:pt x="2203314" y="466348"/>
                    <a:pt x="2124363" y="998681"/>
                  </a:cubicBezTo>
                  <a:cubicBezTo>
                    <a:pt x="2245259" y="1536502"/>
                    <a:pt x="1549135" y="2018115"/>
                    <a:pt x="1062181" y="1997362"/>
                  </a:cubicBezTo>
                  <a:cubicBezTo>
                    <a:pt x="464611" y="2105507"/>
                    <a:pt x="9150" y="1663612"/>
                    <a:pt x="0" y="9986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808761005">
                    <a:custGeom>
                      <a:avLst/>
                      <a:gdLst>
                        <a:gd name="connsiteX0" fmla="*/ 0 w 1731818"/>
                        <a:gd name="connsiteY0" fmla="*/ 860136 h 1720272"/>
                        <a:gd name="connsiteX1" fmla="*/ 865909 w 1731818"/>
                        <a:gd name="connsiteY1" fmla="*/ 0 h 1720272"/>
                        <a:gd name="connsiteX2" fmla="*/ 1731818 w 1731818"/>
                        <a:gd name="connsiteY2" fmla="*/ 860136 h 1720272"/>
                        <a:gd name="connsiteX3" fmla="*/ 865909 w 1731818"/>
                        <a:gd name="connsiteY3" fmla="*/ 1720272 h 1720272"/>
                        <a:gd name="connsiteX4" fmla="*/ 0 w 1731818"/>
                        <a:gd name="connsiteY4" fmla="*/ 860136 h 17202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31818" h="1720272" fill="none" extrusionOk="0">
                          <a:moveTo>
                            <a:pt x="0" y="860136"/>
                          </a:moveTo>
                          <a:cubicBezTo>
                            <a:pt x="10760" y="379199"/>
                            <a:pt x="475214" y="-7378"/>
                            <a:pt x="865909" y="0"/>
                          </a:cubicBezTo>
                          <a:cubicBezTo>
                            <a:pt x="1288864" y="35018"/>
                            <a:pt x="1810033" y="396754"/>
                            <a:pt x="1731818" y="860136"/>
                          </a:cubicBezTo>
                          <a:cubicBezTo>
                            <a:pt x="1765791" y="1298123"/>
                            <a:pt x="1289523" y="1702486"/>
                            <a:pt x="865909" y="1720272"/>
                          </a:cubicBezTo>
                          <a:cubicBezTo>
                            <a:pt x="319197" y="1763862"/>
                            <a:pt x="40280" y="1412767"/>
                            <a:pt x="0" y="860136"/>
                          </a:cubicBezTo>
                          <a:close/>
                        </a:path>
                        <a:path w="1731818" h="1720272" stroke="0" extrusionOk="0">
                          <a:moveTo>
                            <a:pt x="0" y="860136"/>
                          </a:moveTo>
                          <a:cubicBezTo>
                            <a:pt x="45856" y="343360"/>
                            <a:pt x="403526" y="40204"/>
                            <a:pt x="865909" y="0"/>
                          </a:cubicBezTo>
                          <a:cubicBezTo>
                            <a:pt x="1265323" y="-43590"/>
                            <a:pt x="1674096" y="404418"/>
                            <a:pt x="1731818" y="860136"/>
                          </a:cubicBezTo>
                          <a:cubicBezTo>
                            <a:pt x="1804599" y="1362080"/>
                            <a:pt x="1323395" y="1746552"/>
                            <a:pt x="865909" y="1720272"/>
                          </a:cubicBezTo>
                          <a:cubicBezTo>
                            <a:pt x="452390" y="1771228"/>
                            <a:pt x="-28534" y="1351679"/>
                            <a:pt x="0" y="860136"/>
                          </a:cubicBez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Help with setting up headset</a:t>
              </a: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FE3C0CF6-8068-4879-9D62-5B259442DB4F}"/>
              </a:ext>
            </a:extLst>
          </p:cNvPr>
          <p:cNvSpPr txBox="1">
            <a:spLocks/>
          </p:cNvSpPr>
          <p:nvPr/>
        </p:nvSpPr>
        <p:spPr>
          <a:xfrm>
            <a:off x="611829" y="5977121"/>
            <a:ext cx="10471876" cy="8137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/>
              <a:t>Oculus Rift DK2 with 960 x 1080 resolution per eye and 72Hz refresh rate + PC with </a:t>
            </a:r>
            <a:r>
              <a:rPr lang="en-US" b="0" err="1"/>
              <a:t>microsoft</a:t>
            </a:r>
            <a:r>
              <a:rPr lang="en-US" b="0"/>
              <a:t> windows 10 operating system, Intel Core i7-6700K processor, 32GB RAM and NVIDIA GEFORCE GTX 1070</a:t>
            </a:r>
            <a:endParaRPr lang="en-US"/>
          </a:p>
          <a:p>
            <a:endParaRPr lang="en-US" b="0"/>
          </a:p>
          <a:p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2994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62C211-BB21-4750-BD64-D9D60D8F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52" y="1894314"/>
            <a:ext cx="6603039" cy="37025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38A7C-B4F6-446F-B95C-0D03C489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pPr/>
              <a:t>13</a:t>
            </a:fld>
            <a:endParaRPr lang="pt-PT"/>
          </a:p>
        </p:txBody>
      </p:sp>
      <p:sp>
        <p:nvSpPr>
          <p:cNvPr id="9" name="Google Shape;176;p14">
            <a:extLst>
              <a:ext uri="{FF2B5EF4-FFF2-40B4-BE49-F238E27FC236}">
                <a16:creationId xmlns:a16="http://schemas.microsoft.com/office/drawing/2014/main" id="{5B83DE05-052C-44C1-BDE4-1C0AF7690006}"/>
              </a:ext>
            </a:extLst>
          </p:cNvPr>
          <p:cNvSpPr txBox="1"/>
          <p:nvPr/>
        </p:nvSpPr>
        <p:spPr>
          <a:xfrm>
            <a:off x="825422" y="739495"/>
            <a:ext cx="10541150" cy="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Fira Sans Medium"/>
                <a:ea typeface="Fira Sans Medium"/>
                <a:cs typeface="Fira Sans Medium"/>
                <a:sym typeface="Fira Sans Medium"/>
              </a:rPr>
              <a:t>RESULTS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F30B695-7878-4D83-A012-CB69E6076359}"/>
              </a:ext>
            </a:extLst>
          </p:cNvPr>
          <p:cNvSpPr txBox="1">
            <a:spLocks/>
          </p:cNvSpPr>
          <p:nvPr/>
        </p:nvSpPr>
        <p:spPr>
          <a:xfrm>
            <a:off x="3283968" y="1423395"/>
            <a:ext cx="5624055" cy="1278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0"/>
              <a:t>- LEARNING OUTCOMES -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1343EF4-6FC9-492F-BDC4-3ECFFF1E6C52}"/>
              </a:ext>
            </a:extLst>
          </p:cNvPr>
          <p:cNvSpPr txBox="1">
            <a:spLocks/>
          </p:cNvSpPr>
          <p:nvPr/>
        </p:nvSpPr>
        <p:spPr>
          <a:xfrm>
            <a:off x="8415867" y="2679919"/>
            <a:ext cx="3485450" cy="1216352"/>
          </a:xfrm>
          <a:custGeom>
            <a:avLst/>
            <a:gdLst>
              <a:gd name="connsiteX0" fmla="*/ 0 w 3485450"/>
              <a:gd name="connsiteY0" fmla="*/ 0 h 1216352"/>
              <a:gd name="connsiteX1" fmla="*/ 3485450 w 3485450"/>
              <a:gd name="connsiteY1" fmla="*/ 0 h 1216352"/>
              <a:gd name="connsiteX2" fmla="*/ 3485450 w 3485450"/>
              <a:gd name="connsiteY2" fmla="*/ 1216352 h 1216352"/>
              <a:gd name="connsiteX3" fmla="*/ 0 w 3485450"/>
              <a:gd name="connsiteY3" fmla="*/ 1216352 h 1216352"/>
              <a:gd name="connsiteX4" fmla="*/ 0 w 3485450"/>
              <a:gd name="connsiteY4" fmla="*/ 0 h 121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5450" h="1216352" fill="none" extrusionOk="0">
                <a:moveTo>
                  <a:pt x="0" y="0"/>
                </a:moveTo>
                <a:cubicBezTo>
                  <a:pt x="1053446" y="-33775"/>
                  <a:pt x="2041105" y="138873"/>
                  <a:pt x="3485450" y="0"/>
                </a:cubicBezTo>
                <a:cubicBezTo>
                  <a:pt x="3407719" y="319701"/>
                  <a:pt x="3474292" y="795132"/>
                  <a:pt x="3485450" y="1216352"/>
                </a:cubicBezTo>
                <a:cubicBezTo>
                  <a:pt x="2954834" y="1079022"/>
                  <a:pt x="476317" y="1078496"/>
                  <a:pt x="0" y="1216352"/>
                </a:cubicBezTo>
                <a:cubicBezTo>
                  <a:pt x="-74695" y="1001368"/>
                  <a:pt x="-64884" y="344121"/>
                  <a:pt x="0" y="0"/>
                </a:cubicBezTo>
                <a:close/>
              </a:path>
              <a:path w="3485450" h="1216352" stroke="0" extrusionOk="0">
                <a:moveTo>
                  <a:pt x="0" y="0"/>
                </a:moveTo>
                <a:cubicBezTo>
                  <a:pt x="1455532" y="-101487"/>
                  <a:pt x="3047805" y="-162162"/>
                  <a:pt x="3485450" y="0"/>
                </a:cubicBezTo>
                <a:cubicBezTo>
                  <a:pt x="3575567" y="287912"/>
                  <a:pt x="3383383" y="1083781"/>
                  <a:pt x="3485450" y="1216352"/>
                </a:cubicBezTo>
                <a:cubicBezTo>
                  <a:pt x="2315954" y="1266417"/>
                  <a:pt x="1235783" y="1057903"/>
                  <a:pt x="0" y="1216352"/>
                </a:cubicBezTo>
                <a:cubicBezTo>
                  <a:pt x="-68509" y="673742"/>
                  <a:pt x="47654" y="325677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/>
              <a:t>C1 has better learning outcomes than c2 and c3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DFFCBF0-26BC-465E-9C64-C772963E9CF6}"/>
              </a:ext>
            </a:extLst>
          </p:cNvPr>
          <p:cNvSpPr txBox="1">
            <a:spLocks/>
          </p:cNvSpPr>
          <p:nvPr/>
        </p:nvSpPr>
        <p:spPr>
          <a:xfrm>
            <a:off x="8415867" y="4255752"/>
            <a:ext cx="3485450" cy="820478"/>
          </a:xfrm>
          <a:custGeom>
            <a:avLst/>
            <a:gdLst>
              <a:gd name="connsiteX0" fmla="*/ 0 w 3485450"/>
              <a:gd name="connsiteY0" fmla="*/ 0 h 820478"/>
              <a:gd name="connsiteX1" fmla="*/ 3485450 w 3485450"/>
              <a:gd name="connsiteY1" fmla="*/ 0 h 820478"/>
              <a:gd name="connsiteX2" fmla="*/ 3485450 w 3485450"/>
              <a:gd name="connsiteY2" fmla="*/ 820478 h 820478"/>
              <a:gd name="connsiteX3" fmla="*/ 0 w 3485450"/>
              <a:gd name="connsiteY3" fmla="*/ 820478 h 820478"/>
              <a:gd name="connsiteX4" fmla="*/ 0 w 3485450"/>
              <a:gd name="connsiteY4" fmla="*/ 0 h 82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5450" h="820478" fill="none" extrusionOk="0">
                <a:moveTo>
                  <a:pt x="0" y="0"/>
                </a:moveTo>
                <a:cubicBezTo>
                  <a:pt x="1710235" y="-109175"/>
                  <a:pt x="2473370" y="-48220"/>
                  <a:pt x="3485450" y="0"/>
                </a:cubicBezTo>
                <a:cubicBezTo>
                  <a:pt x="3459576" y="217872"/>
                  <a:pt x="3535087" y="710348"/>
                  <a:pt x="3485450" y="820478"/>
                </a:cubicBezTo>
                <a:cubicBezTo>
                  <a:pt x="3020509" y="787656"/>
                  <a:pt x="747676" y="795918"/>
                  <a:pt x="0" y="820478"/>
                </a:cubicBezTo>
                <a:cubicBezTo>
                  <a:pt x="14580" y="567394"/>
                  <a:pt x="3201" y="115953"/>
                  <a:pt x="0" y="0"/>
                </a:cubicBezTo>
                <a:close/>
              </a:path>
              <a:path w="3485450" h="820478" stroke="0" extrusionOk="0">
                <a:moveTo>
                  <a:pt x="0" y="0"/>
                </a:moveTo>
                <a:cubicBezTo>
                  <a:pt x="1457657" y="56275"/>
                  <a:pt x="2428043" y="-36696"/>
                  <a:pt x="3485450" y="0"/>
                </a:cubicBezTo>
                <a:cubicBezTo>
                  <a:pt x="3417911" y="191565"/>
                  <a:pt x="3535626" y="593871"/>
                  <a:pt x="3485450" y="820478"/>
                </a:cubicBezTo>
                <a:cubicBezTo>
                  <a:pt x="2159263" y="761024"/>
                  <a:pt x="488106" y="844573"/>
                  <a:pt x="0" y="820478"/>
                </a:cubicBezTo>
                <a:cubicBezTo>
                  <a:pt x="-37391" y="473769"/>
                  <a:pt x="-48490" y="395778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/>
              <a:t>C1 has better learning outcomes than c5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8D46805-69DA-417D-823F-F819FB4AC306}"/>
              </a:ext>
            </a:extLst>
          </p:cNvPr>
          <p:cNvSpPr txBox="1">
            <a:spLocks/>
          </p:cNvSpPr>
          <p:nvPr/>
        </p:nvSpPr>
        <p:spPr>
          <a:xfrm>
            <a:off x="4952634" y="5510329"/>
            <a:ext cx="6363650" cy="1216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/>
              <a:t>With only 5 classmates, comment mapping would be more helpful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C224A5-1CCA-4869-82CF-3A3160D7878C}"/>
              </a:ext>
            </a:extLst>
          </p:cNvPr>
          <p:cNvCxnSpPr>
            <a:cxnSpLocks/>
          </p:cNvCxnSpPr>
          <p:nvPr/>
        </p:nvCxnSpPr>
        <p:spPr>
          <a:xfrm>
            <a:off x="8257363" y="4554098"/>
            <a:ext cx="317008" cy="0"/>
          </a:xfrm>
          <a:prstGeom prst="line">
            <a:avLst/>
          </a:prstGeom>
          <a:ln w="762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D4C076-82E0-46B6-96E0-D7D17628F5B0}"/>
              </a:ext>
            </a:extLst>
          </p:cNvPr>
          <p:cNvCxnSpPr>
            <a:cxnSpLocks/>
          </p:cNvCxnSpPr>
          <p:nvPr/>
        </p:nvCxnSpPr>
        <p:spPr>
          <a:xfrm>
            <a:off x="8257363" y="3005288"/>
            <a:ext cx="317008" cy="0"/>
          </a:xfrm>
          <a:prstGeom prst="line">
            <a:avLst/>
          </a:prstGeom>
          <a:ln w="76200">
            <a:solidFill>
              <a:srgbClr val="7EAF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6">
            <a:extLst>
              <a:ext uri="{FF2B5EF4-FFF2-40B4-BE49-F238E27FC236}">
                <a16:creationId xmlns:a16="http://schemas.microsoft.com/office/drawing/2014/main" id="{CB34C26D-23CF-46F9-B640-F05292CD7D5D}"/>
              </a:ext>
            </a:extLst>
          </p:cNvPr>
          <p:cNvSpPr txBox="1">
            <a:spLocks/>
          </p:cNvSpPr>
          <p:nvPr/>
        </p:nvSpPr>
        <p:spPr>
          <a:xfrm>
            <a:off x="8418692" y="837425"/>
            <a:ext cx="3485450" cy="1444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0" i="1"/>
              <a:t>"To know whom you should look at when you want to find the key points" -C1</a:t>
            </a:r>
          </a:p>
        </p:txBody>
      </p:sp>
    </p:spTree>
    <p:extLst>
      <p:ext uri="{BB962C8B-B14F-4D97-AF65-F5344CB8AC3E}">
        <p14:creationId xmlns:p14="http://schemas.microsoft.com/office/powerpoint/2010/main" val="186958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D429ECB-DE9B-4212-B63C-EEC99E8FE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28" y="2143157"/>
            <a:ext cx="6847823" cy="34030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38A7C-B4F6-446F-B95C-0D03C489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pPr/>
              <a:t>14</a:t>
            </a:fld>
            <a:endParaRPr lang="pt-PT"/>
          </a:p>
        </p:txBody>
      </p:sp>
      <p:sp>
        <p:nvSpPr>
          <p:cNvPr id="9" name="Google Shape;176;p14">
            <a:extLst>
              <a:ext uri="{FF2B5EF4-FFF2-40B4-BE49-F238E27FC236}">
                <a16:creationId xmlns:a16="http://schemas.microsoft.com/office/drawing/2014/main" id="{5B83DE05-052C-44C1-BDE4-1C0AF7690006}"/>
              </a:ext>
            </a:extLst>
          </p:cNvPr>
          <p:cNvSpPr txBox="1"/>
          <p:nvPr/>
        </p:nvSpPr>
        <p:spPr>
          <a:xfrm>
            <a:off x="825422" y="739495"/>
            <a:ext cx="10541150" cy="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Fira Sans Medium"/>
                <a:ea typeface="Fira Sans Medium"/>
                <a:cs typeface="Fira Sans Medium"/>
                <a:sym typeface="Fira Sans Medium"/>
              </a:rPr>
              <a:t>RESULTS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1343EF4-6FC9-492F-BDC4-3ECFFF1E6C52}"/>
              </a:ext>
            </a:extLst>
          </p:cNvPr>
          <p:cNvSpPr txBox="1">
            <a:spLocks/>
          </p:cNvSpPr>
          <p:nvPr/>
        </p:nvSpPr>
        <p:spPr>
          <a:xfrm>
            <a:off x="8415866" y="3429000"/>
            <a:ext cx="3485450" cy="1216352"/>
          </a:xfrm>
          <a:custGeom>
            <a:avLst/>
            <a:gdLst>
              <a:gd name="connsiteX0" fmla="*/ 0 w 3485450"/>
              <a:gd name="connsiteY0" fmla="*/ 0 h 1216352"/>
              <a:gd name="connsiteX1" fmla="*/ 3485450 w 3485450"/>
              <a:gd name="connsiteY1" fmla="*/ 0 h 1216352"/>
              <a:gd name="connsiteX2" fmla="*/ 3485450 w 3485450"/>
              <a:gd name="connsiteY2" fmla="*/ 1216352 h 1216352"/>
              <a:gd name="connsiteX3" fmla="*/ 0 w 3485450"/>
              <a:gd name="connsiteY3" fmla="*/ 1216352 h 1216352"/>
              <a:gd name="connsiteX4" fmla="*/ 0 w 3485450"/>
              <a:gd name="connsiteY4" fmla="*/ 0 h 121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5450" h="1216352" fill="none" extrusionOk="0">
                <a:moveTo>
                  <a:pt x="0" y="0"/>
                </a:moveTo>
                <a:cubicBezTo>
                  <a:pt x="1053446" y="-33775"/>
                  <a:pt x="2041105" y="138873"/>
                  <a:pt x="3485450" y="0"/>
                </a:cubicBezTo>
                <a:cubicBezTo>
                  <a:pt x="3407719" y="319701"/>
                  <a:pt x="3474292" y="795132"/>
                  <a:pt x="3485450" y="1216352"/>
                </a:cubicBezTo>
                <a:cubicBezTo>
                  <a:pt x="2954834" y="1079022"/>
                  <a:pt x="476317" y="1078496"/>
                  <a:pt x="0" y="1216352"/>
                </a:cubicBezTo>
                <a:cubicBezTo>
                  <a:pt x="-74695" y="1001368"/>
                  <a:pt x="-64884" y="344121"/>
                  <a:pt x="0" y="0"/>
                </a:cubicBezTo>
                <a:close/>
              </a:path>
              <a:path w="3485450" h="1216352" stroke="0" extrusionOk="0">
                <a:moveTo>
                  <a:pt x="0" y="0"/>
                </a:moveTo>
                <a:cubicBezTo>
                  <a:pt x="1455532" y="-101487"/>
                  <a:pt x="3047805" y="-162162"/>
                  <a:pt x="3485450" y="0"/>
                </a:cubicBezTo>
                <a:cubicBezTo>
                  <a:pt x="3575567" y="287912"/>
                  <a:pt x="3383383" y="1083781"/>
                  <a:pt x="3485450" y="1216352"/>
                </a:cubicBezTo>
                <a:cubicBezTo>
                  <a:pt x="2315954" y="1266417"/>
                  <a:pt x="1235783" y="1057903"/>
                  <a:pt x="0" y="1216352"/>
                </a:cubicBezTo>
                <a:cubicBezTo>
                  <a:pt x="-68509" y="673742"/>
                  <a:pt x="47654" y="325677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/>
              <a:t>C1 has lower social interactivity than c4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8D46805-69DA-417D-823F-F819FB4AC306}"/>
              </a:ext>
            </a:extLst>
          </p:cNvPr>
          <p:cNvSpPr txBox="1">
            <a:spLocks/>
          </p:cNvSpPr>
          <p:nvPr/>
        </p:nvSpPr>
        <p:spPr>
          <a:xfrm>
            <a:off x="7040973" y="4730925"/>
            <a:ext cx="4234288" cy="2198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/>
              <a:t>20r has more social interactivity than 5m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D4C076-82E0-46B6-96E0-D7D17628F5B0}"/>
              </a:ext>
            </a:extLst>
          </p:cNvPr>
          <p:cNvCxnSpPr>
            <a:cxnSpLocks/>
          </p:cNvCxnSpPr>
          <p:nvPr/>
        </p:nvCxnSpPr>
        <p:spPr>
          <a:xfrm>
            <a:off x="8495047" y="3923898"/>
            <a:ext cx="317008" cy="0"/>
          </a:xfrm>
          <a:prstGeom prst="line">
            <a:avLst/>
          </a:prstGeom>
          <a:ln w="76200">
            <a:solidFill>
              <a:srgbClr val="7EAF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CDCF2A62-968B-454A-9928-BAF14715989A}"/>
              </a:ext>
            </a:extLst>
          </p:cNvPr>
          <p:cNvSpPr txBox="1">
            <a:spLocks/>
          </p:cNvSpPr>
          <p:nvPr/>
        </p:nvSpPr>
        <p:spPr>
          <a:xfrm>
            <a:off x="3283968" y="1423395"/>
            <a:ext cx="5624055" cy="1278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0"/>
              <a:t>- SOCIAL OUTCOMES -</a:t>
            </a:r>
          </a:p>
        </p:txBody>
      </p:sp>
      <p:sp>
        <p:nvSpPr>
          <p:cNvPr id="19" name="Subtitle 6">
            <a:extLst>
              <a:ext uri="{FF2B5EF4-FFF2-40B4-BE49-F238E27FC236}">
                <a16:creationId xmlns:a16="http://schemas.microsoft.com/office/drawing/2014/main" id="{EBB2B563-2A03-4DA6-BBB1-26BF7C8D6097}"/>
              </a:ext>
            </a:extLst>
          </p:cNvPr>
          <p:cNvSpPr txBox="1">
            <a:spLocks/>
          </p:cNvSpPr>
          <p:nvPr/>
        </p:nvSpPr>
        <p:spPr>
          <a:xfrm>
            <a:off x="8274586" y="1889343"/>
            <a:ext cx="3768009" cy="12163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/>
              <a:t>"it made me feel less alone like a general online course where I was alone" -C5</a:t>
            </a:r>
          </a:p>
        </p:txBody>
      </p:sp>
    </p:spTree>
    <p:extLst>
      <p:ext uri="{BB962C8B-B14F-4D97-AF65-F5344CB8AC3E}">
        <p14:creationId xmlns:p14="http://schemas.microsoft.com/office/powerpoint/2010/main" val="99596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AF7FA7-1818-4464-B9B9-FE35462E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93" y="2188508"/>
            <a:ext cx="7020251" cy="3400643"/>
          </a:xfrm>
          <a:prstGeom prst="rect">
            <a:avLst/>
          </a:prstGeom>
        </p:spPr>
      </p:pic>
      <p:sp>
        <p:nvSpPr>
          <p:cNvPr id="13" name="Subtitle 6">
            <a:extLst>
              <a:ext uri="{FF2B5EF4-FFF2-40B4-BE49-F238E27FC236}">
                <a16:creationId xmlns:a16="http://schemas.microsoft.com/office/drawing/2014/main" id="{EAB4535E-C49D-4AA5-B16A-8382D53B0335}"/>
              </a:ext>
            </a:extLst>
          </p:cNvPr>
          <p:cNvSpPr txBox="1">
            <a:spLocks/>
          </p:cNvSpPr>
          <p:nvPr/>
        </p:nvSpPr>
        <p:spPr>
          <a:xfrm>
            <a:off x="8263117" y="1571702"/>
            <a:ext cx="3790950" cy="16213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/>
              <a:t>"The classmates' comments were sometimes too dense, and then I didn't know where to look" -C2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7E70B5-6674-4419-9A51-F4664913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pPr/>
              <a:t>15</a:t>
            </a:fld>
            <a:endParaRPr lang="pt-PT"/>
          </a:p>
        </p:txBody>
      </p:sp>
      <p:sp>
        <p:nvSpPr>
          <p:cNvPr id="10" name="Google Shape;176;p14">
            <a:extLst>
              <a:ext uri="{FF2B5EF4-FFF2-40B4-BE49-F238E27FC236}">
                <a16:creationId xmlns:a16="http://schemas.microsoft.com/office/drawing/2014/main" id="{1CD3E92C-3BFC-402C-9488-218B924BCB02}"/>
              </a:ext>
            </a:extLst>
          </p:cNvPr>
          <p:cNvSpPr txBox="1"/>
          <p:nvPr/>
        </p:nvSpPr>
        <p:spPr>
          <a:xfrm>
            <a:off x="825422" y="739495"/>
            <a:ext cx="10541150" cy="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Fira Sans Medium"/>
                <a:ea typeface="Fira Sans Medium"/>
                <a:cs typeface="Fira Sans Medium"/>
                <a:sym typeface="Fira Sans Medium"/>
              </a:rPr>
              <a:t>RESULTS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9464DF3-09E6-4201-BB29-13D1CE1A8938}"/>
              </a:ext>
            </a:extLst>
          </p:cNvPr>
          <p:cNvSpPr txBox="1">
            <a:spLocks/>
          </p:cNvSpPr>
          <p:nvPr/>
        </p:nvSpPr>
        <p:spPr>
          <a:xfrm>
            <a:off x="3283968" y="1423395"/>
            <a:ext cx="5624055" cy="1278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0"/>
              <a:t>- FOCUS ATTENTION -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6FB4CE7-CAA7-4E79-80F0-956DEC7039AF}"/>
              </a:ext>
            </a:extLst>
          </p:cNvPr>
          <p:cNvSpPr txBox="1">
            <a:spLocks/>
          </p:cNvSpPr>
          <p:nvPr/>
        </p:nvSpPr>
        <p:spPr>
          <a:xfrm>
            <a:off x="8415867" y="3537494"/>
            <a:ext cx="3485450" cy="1216352"/>
          </a:xfrm>
          <a:custGeom>
            <a:avLst/>
            <a:gdLst>
              <a:gd name="connsiteX0" fmla="*/ 0 w 3485450"/>
              <a:gd name="connsiteY0" fmla="*/ 0 h 1216352"/>
              <a:gd name="connsiteX1" fmla="*/ 3485450 w 3485450"/>
              <a:gd name="connsiteY1" fmla="*/ 0 h 1216352"/>
              <a:gd name="connsiteX2" fmla="*/ 3485450 w 3485450"/>
              <a:gd name="connsiteY2" fmla="*/ 1216352 h 1216352"/>
              <a:gd name="connsiteX3" fmla="*/ 0 w 3485450"/>
              <a:gd name="connsiteY3" fmla="*/ 1216352 h 1216352"/>
              <a:gd name="connsiteX4" fmla="*/ 0 w 3485450"/>
              <a:gd name="connsiteY4" fmla="*/ 0 h 121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5450" h="1216352" fill="none" extrusionOk="0">
                <a:moveTo>
                  <a:pt x="0" y="0"/>
                </a:moveTo>
                <a:cubicBezTo>
                  <a:pt x="1053446" y="-33775"/>
                  <a:pt x="2041105" y="138873"/>
                  <a:pt x="3485450" y="0"/>
                </a:cubicBezTo>
                <a:cubicBezTo>
                  <a:pt x="3407719" y="319701"/>
                  <a:pt x="3474292" y="795132"/>
                  <a:pt x="3485450" y="1216352"/>
                </a:cubicBezTo>
                <a:cubicBezTo>
                  <a:pt x="2954834" y="1079022"/>
                  <a:pt x="476317" y="1078496"/>
                  <a:pt x="0" y="1216352"/>
                </a:cubicBezTo>
                <a:cubicBezTo>
                  <a:pt x="-74695" y="1001368"/>
                  <a:pt x="-64884" y="344121"/>
                  <a:pt x="0" y="0"/>
                </a:cubicBezTo>
                <a:close/>
              </a:path>
              <a:path w="3485450" h="1216352" stroke="0" extrusionOk="0">
                <a:moveTo>
                  <a:pt x="0" y="0"/>
                </a:moveTo>
                <a:cubicBezTo>
                  <a:pt x="1455532" y="-101487"/>
                  <a:pt x="3047805" y="-162162"/>
                  <a:pt x="3485450" y="0"/>
                </a:cubicBezTo>
                <a:cubicBezTo>
                  <a:pt x="3575567" y="287912"/>
                  <a:pt x="3383383" y="1083781"/>
                  <a:pt x="3485450" y="1216352"/>
                </a:cubicBezTo>
                <a:cubicBezTo>
                  <a:pt x="2315954" y="1266417"/>
                  <a:pt x="1235783" y="1057903"/>
                  <a:pt x="0" y="1216352"/>
                </a:cubicBezTo>
                <a:cubicBezTo>
                  <a:pt x="-68509" y="673742"/>
                  <a:pt x="47654" y="325677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/>
              <a:t>C3 has more focus attention than c5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A68597-84ED-4592-82D8-E396E67EFB46}"/>
              </a:ext>
            </a:extLst>
          </p:cNvPr>
          <p:cNvCxnSpPr>
            <a:cxnSpLocks/>
          </p:cNvCxnSpPr>
          <p:nvPr/>
        </p:nvCxnSpPr>
        <p:spPr>
          <a:xfrm>
            <a:off x="8591015" y="4032392"/>
            <a:ext cx="317008" cy="0"/>
          </a:xfrm>
          <a:prstGeom prst="line">
            <a:avLst/>
          </a:prstGeom>
          <a:ln w="76200">
            <a:solidFill>
              <a:srgbClr val="7EAF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0B121B63-2E1D-4B13-ABF8-C7A733D56189}"/>
              </a:ext>
            </a:extLst>
          </p:cNvPr>
          <p:cNvSpPr txBox="1">
            <a:spLocks/>
          </p:cNvSpPr>
          <p:nvPr/>
        </p:nvSpPr>
        <p:spPr>
          <a:xfrm>
            <a:off x="6665611" y="5012471"/>
            <a:ext cx="4484823" cy="1675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/>
              <a:t>20r has more focus attention than without </a:t>
            </a:r>
            <a:r>
              <a:rPr lang="en-US" b="0" err="1"/>
              <a:t>vr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40274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6C88C4F-8872-4D8F-9237-08290407C882}"/>
              </a:ext>
            </a:extLst>
          </p:cNvPr>
          <p:cNvSpPr txBox="1">
            <a:spLocks/>
          </p:cNvSpPr>
          <p:nvPr/>
        </p:nvSpPr>
        <p:spPr>
          <a:xfrm>
            <a:off x="1110407" y="4476381"/>
            <a:ext cx="5150549" cy="1658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0" u="sng"/>
              <a:t>Focus attention</a:t>
            </a:r>
          </a:p>
          <a:p>
            <a:r>
              <a:rPr lang="en-US" sz="1500" b="0"/>
              <a:t>Best in C3 (20M)</a:t>
            </a:r>
          </a:p>
          <a:p>
            <a:r>
              <a:rPr lang="en-US" sz="1500" b="0"/>
              <a:t>Results close to each other </a:t>
            </a:r>
          </a:p>
          <a:p>
            <a:endParaRPr lang="en-US" b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A6191E1-5C01-45A6-8BAB-C5A0BB54D9CE}"/>
              </a:ext>
            </a:extLst>
          </p:cNvPr>
          <p:cNvSpPr txBox="1">
            <a:spLocks/>
          </p:cNvSpPr>
          <p:nvPr/>
        </p:nvSpPr>
        <p:spPr>
          <a:xfrm>
            <a:off x="6096000" y="2150205"/>
            <a:ext cx="5624055" cy="12787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/>
              <a:t>Social interactivity</a:t>
            </a:r>
          </a:p>
          <a:p>
            <a:r>
              <a:rPr lang="en-US" b="0"/>
              <a:t>Best in c4 (20R)</a:t>
            </a:r>
          </a:p>
          <a:p>
            <a:r>
              <a:rPr lang="en-US" b="0"/>
              <a:t>More classmates always yields better results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F151DEE-47AB-4E30-A31D-B959699045B0}"/>
              </a:ext>
            </a:extLst>
          </p:cNvPr>
          <p:cNvSpPr txBox="1">
            <a:spLocks/>
          </p:cNvSpPr>
          <p:nvPr/>
        </p:nvSpPr>
        <p:spPr>
          <a:xfrm>
            <a:off x="945451" y="1941986"/>
            <a:ext cx="5150549" cy="200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/>
              <a:t>Learning outcomes</a:t>
            </a:r>
          </a:p>
          <a:p>
            <a:r>
              <a:rPr lang="en-US" b="0"/>
              <a:t>Best in C1 (5M)</a:t>
            </a:r>
          </a:p>
          <a:p>
            <a:r>
              <a:rPr lang="en-US" b="0"/>
              <a:t>With comment mapping -&gt; less classmates</a:t>
            </a:r>
          </a:p>
          <a:p>
            <a:r>
              <a:rPr lang="en-US" b="0"/>
              <a:t>w/o comment mapping -&gt; more classmates</a:t>
            </a:r>
          </a:p>
          <a:p>
            <a:endParaRPr lang="en-US" b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93BA646-E6E7-41BE-B3DD-92FE3148B25F}"/>
              </a:ext>
            </a:extLst>
          </p:cNvPr>
          <p:cNvSpPr txBox="1">
            <a:spLocks/>
          </p:cNvSpPr>
          <p:nvPr/>
        </p:nvSpPr>
        <p:spPr>
          <a:xfrm>
            <a:off x="7021211" y="4233196"/>
            <a:ext cx="3981450" cy="1278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0"/>
              <a:t>In conclusion...</a:t>
            </a:r>
          </a:p>
          <a:p>
            <a:r>
              <a:rPr lang="en-US" sz="1500" b="0"/>
              <a:t>You can't have your cake and eat it too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90ECE-7CD9-444C-976C-13523195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pPr/>
              <a:t>16</a:t>
            </a:fld>
            <a:endParaRPr lang="pt-PT"/>
          </a:p>
        </p:txBody>
      </p:sp>
      <p:sp>
        <p:nvSpPr>
          <p:cNvPr id="12" name="Google Shape;176;p14">
            <a:extLst>
              <a:ext uri="{FF2B5EF4-FFF2-40B4-BE49-F238E27FC236}">
                <a16:creationId xmlns:a16="http://schemas.microsoft.com/office/drawing/2014/main" id="{DCF7E0E3-87BA-40DA-AEAD-B3E563CF914E}"/>
              </a:ext>
            </a:extLst>
          </p:cNvPr>
          <p:cNvSpPr txBox="1"/>
          <p:nvPr/>
        </p:nvSpPr>
        <p:spPr>
          <a:xfrm>
            <a:off x="825422" y="739495"/>
            <a:ext cx="10541150" cy="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Fira Sans Medium"/>
                <a:ea typeface="Fira Sans Medium"/>
                <a:cs typeface="Fira Sans Medium"/>
                <a:sym typeface="Fira Sans Medium"/>
              </a:rPr>
              <a:t>DISCUSSION AND ACQUIRED KNOWLEDGE</a:t>
            </a:r>
          </a:p>
        </p:txBody>
      </p:sp>
    </p:spTree>
    <p:extLst>
      <p:ext uri="{BB962C8B-B14F-4D97-AF65-F5344CB8AC3E}">
        <p14:creationId xmlns:p14="http://schemas.microsoft.com/office/powerpoint/2010/main" val="167720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desks in a room&#10;&#10;Description automatically generated with low confidence">
            <a:extLst>
              <a:ext uri="{FF2B5EF4-FFF2-40B4-BE49-F238E27FC236}">
                <a16:creationId xmlns:a16="http://schemas.microsoft.com/office/drawing/2014/main" id="{847C69A1-1D64-4D29-9EFD-B8CD11D9A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11624" y="1516722"/>
            <a:ext cx="6080376" cy="3824556"/>
          </a:xfrm>
          <a:prstGeom prst="rect">
            <a:avLst/>
          </a:prstGeom>
          <a:ln>
            <a:noFill/>
          </a:ln>
        </p:spPr>
      </p:pic>
      <p:sp>
        <p:nvSpPr>
          <p:cNvPr id="4" name="Google Shape;164;p13">
            <a:extLst>
              <a:ext uri="{FF2B5EF4-FFF2-40B4-BE49-F238E27FC236}">
                <a16:creationId xmlns:a16="http://schemas.microsoft.com/office/drawing/2014/main" id="{9F79A553-26B6-41E8-8454-06CF62128A70}"/>
              </a:ext>
            </a:extLst>
          </p:cNvPr>
          <p:cNvSpPr txBox="1"/>
          <p:nvPr/>
        </p:nvSpPr>
        <p:spPr>
          <a:xfrm>
            <a:off x="1014152" y="1094787"/>
            <a:ext cx="7090757" cy="340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Fira Sans SemiBold"/>
                <a:ea typeface="Fira Sans SemiBold"/>
                <a:cs typeface="Fira Sans SemiBold"/>
                <a:sym typeface="Fira Sans SemiBold"/>
              </a:rPr>
              <a:t>Virtual Classmates: Embodying Historical Learners' Messages as Learning Companions in a VR Classroom through Comment Mapping</a:t>
            </a:r>
            <a:endParaRPr sz="3600" b="1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5" name="Google Shape;165;p13">
            <a:extLst>
              <a:ext uri="{FF2B5EF4-FFF2-40B4-BE49-F238E27FC236}">
                <a16:creationId xmlns:a16="http://schemas.microsoft.com/office/drawing/2014/main" id="{F5C9BC32-EC60-483F-A3E3-69BBD7399A00}"/>
              </a:ext>
            </a:extLst>
          </p:cNvPr>
          <p:cNvSpPr txBox="1"/>
          <p:nvPr/>
        </p:nvSpPr>
        <p:spPr>
          <a:xfrm>
            <a:off x="1014152" y="5016358"/>
            <a:ext cx="4569807" cy="152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/>
              <a:t>Maria Cunha (93089)</a:t>
            </a:r>
          </a:p>
          <a:p>
            <a:pPr algn="l"/>
            <a:r>
              <a:rPr lang="en-US" sz="2000"/>
              <a:t>Sofia Vaz (92968)</a:t>
            </a:r>
          </a:p>
          <a:p>
            <a:r>
              <a:rPr lang="en-US" sz="2000"/>
              <a:t>Human Computer Interaction</a:t>
            </a:r>
          </a:p>
          <a:p>
            <a:r>
              <a:rPr lang="en-US" sz="2000"/>
              <a:t>28th April 2021</a:t>
            </a:r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8D065F35-0B0B-4C7F-AA18-2A01A5AD2FA6}"/>
              </a:ext>
            </a:extLst>
          </p:cNvPr>
          <p:cNvSpPr/>
          <p:nvPr/>
        </p:nvSpPr>
        <p:spPr>
          <a:xfrm flipH="1">
            <a:off x="9475066" y="5855960"/>
            <a:ext cx="2208527" cy="1153121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;p2">
            <a:extLst>
              <a:ext uri="{FF2B5EF4-FFF2-40B4-BE49-F238E27FC236}">
                <a16:creationId xmlns:a16="http://schemas.microsoft.com/office/drawing/2014/main" id="{068FC1F2-9F10-47FB-B657-17BD8B07AAD6}"/>
              </a:ext>
            </a:extLst>
          </p:cNvPr>
          <p:cNvSpPr/>
          <p:nvPr/>
        </p:nvSpPr>
        <p:spPr>
          <a:xfrm rot="486435">
            <a:off x="10049177" y="5805024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;p2">
            <a:extLst>
              <a:ext uri="{FF2B5EF4-FFF2-40B4-BE49-F238E27FC236}">
                <a16:creationId xmlns:a16="http://schemas.microsoft.com/office/drawing/2014/main" id="{7B10F6D0-7EDB-4235-9675-60D6DEB79BDB}"/>
              </a:ext>
            </a:extLst>
          </p:cNvPr>
          <p:cNvSpPr/>
          <p:nvPr/>
        </p:nvSpPr>
        <p:spPr>
          <a:xfrm rot="482722" flipH="1">
            <a:off x="4086" y="-473710"/>
            <a:ext cx="1761515" cy="1121102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ED1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;p2">
            <a:extLst>
              <a:ext uri="{FF2B5EF4-FFF2-40B4-BE49-F238E27FC236}">
                <a16:creationId xmlns:a16="http://schemas.microsoft.com/office/drawing/2014/main" id="{6DF6D1B5-C279-4ACC-83B7-F39BF4623C0F}"/>
              </a:ext>
            </a:extLst>
          </p:cNvPr>
          <p:cNvSpPr/>
          <p:nvPr/>
        </p:nvSpPr>
        <p:spPr>
          <a:xfrm rot="486729">
            <a:off x="1872266" y="121642"/>
            <a:ext cx="406063" cy="406063"/>
          </a:xfrm>
          <a:prstGeom prst="ellipse">
            <a:avLst/>
          </a:prstGeom>
          <a:solidFill>
            <a:srgbClr val="BED1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5;p2">
            <a:extLst>
              <a:ext uri="{FF2B5EF4-FFF2-40B4-BE49-F238E27FC236}">
                <a16:creationId xmlns:a16="http://schemas.microsoft.com/office/drawing/2014/main" id="{EC79806C-D31A-4FC4-9594-44C9B44D3E43}"/>
              </a:ext>
            </a:extLst>
          </p:cNvPr>
          <p:cNvSpPr/>
          <p:nvPr/>
        </p:nvSpPr>
        <p:spPr>
          <a:xfrm rot="20431699" flipH="1">
            <a:off x="-97516" y="-510335"/>
            <a:ext cx="1849569" cy="1177175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1DD59-197D-4508-B4CE-3CDE8A322B88}"/>
              </a:ext>
            </a:extLst>
          </p:cNvPr>
          <p:cNvSpPr txBox="1"/>
          <p:nvPr/>
        </p:nvSpPr>
        <p:spPr>
          <a:xfrm>
            <a:off x="1018307" y="4043219"/>
            <a:ext cx="58373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M. -Y. Liao, C. -Y. Sung, H. -C. Wang and W. -C. Lin, 2019 IEEE Conference on Virtual Reality and 3D User Interfaces (VR),  pp. 163-171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74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68"/>
    </mc:Choice>
    <mc:Fallback>
      <p:transition spd="slow" advTm="47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raphic 5" descr="Books with solid fill">
            <a:extLst>
              <a:ext uri="{FF2B5EF4-FFF2-40B4-BE49-F238E27FC236}">
                <a16:creationId xmlns:a16="http://schemas.microsoft.com/office/drawing/2014/main" id="{84441371-5094-4BD6-BDB0-67EC81709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4884" y="2457310"/>
            <a:ext cx="1112728" cy="1112728"/>
          </a:xfrm>
          <a:prstGeom prst="rect">
            <a:avLst/>
          </a:prstGeom>
        </p:spPr>
      </p:pic>
      <p:pic>
        <p:nvPicPr>
          <p:cNvPr id="123" name="Graphic 6" descr="Surgical mask with solid fill">
            <a:extLst>
              <a:ext uri="{FF2B5EF4-FFF2-40B4-BE49-F238E27FC236}">
                <a16:creationId xmlns:a16="http://schemas.microsoft.com/office/drawing/2014/main" id="{2BFE8688-1EAA-40F6-BAF2-5816FD5BE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502" y="2396908"/>
            <a:ext cx="1114425" cy="1114425"/>
          </a:xfrm>
          <a:prstGeom prst="rect">
            <a:avLst/>
          </a:prstGeom>
        </p:spPr>
      </p:pic>
      <p:sp>
        <p:nvSpPr>
          <p:cNvPr id="124" name="Subtitle 2">
            <a:extLst>
              <a:ext uri="{FF2B5EF4-FFF2-40B4-BE49-F238E27FC236}">
                <a16:creationId xmlns:a16="http://schemas.microsoft.com/office/drawing/2014/main" id="{9F2EF3BD-808B-4344-B0B2-289CFBCDAC41}"/>
              </a:ext>
            </a:extLst>
          </p:cNvPr>
          <p:cNvSpPr txBox="1">
            <a:spLocks/>
          </p:cNvSpPr>
          <p:nvPr/>
        </p:nvSpPr>
        <p:spPr>
          <a:xfrm>
            <a:off x="5100906" y="3844325"/>
            <a:ext cx="1989616" cy="1362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Especially important right now</a:t>
            </a:r>
          </a:p>
        </p:txBody>
      </p:sp>
      <p:pic>
        <p:nvPicPr>
          <p:cNvPr id="125" name="Graphic 9" descr="Alien Face with solid fill">
            <a:extLst>
              <a:ext uri="{FF2B5EF4-FFF2-40B4-BE49-F238E27FC236}">
                <a16:creationId xmlns:a16="http://schemas.microsoft.com/office/drawing/2014/main" id="{8532FED8-3EFD-475C-81B9-AB5D3E522C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74388" y="2446871"/>
            <a:ext cx="1112728" cy="1123167"/>
          </a:xfrm>
          <a:prstGeom prst="rect">
            <a:avLst/>
          </a:prstGeom>
        </p:spPr>
      </p:pic>
      <p:sp>
        <p:nvSpPr>
          <p:cNvPr id="126" name="Subtitle 2">
            <a:extLst>
              <a:ext uri="{FF2B5EF4-FFF2-40B4-BE49-F238E27FC236}">
                <a16:creationId xmlns:a16="http://schemas.microsoft.com/office/drawing/2014/main" id="{54ADAAF4-74A4-4FB3-82F0-F2A38EE4E8D0}"/>
              </a:ext>
            </a:extLst>
          </p:cNvPr>
          <p:cNvSpPr txBox="1">
            <a:spLocks/>
          </p:cNvSpPr>
          <p:nvPr/>
        </p:nvSpPr>
        <p:spPr>
          <a:xfrm>
            <a:off x="8287189" y="3844325"/>
            <a:ext cx="1887125" cy="1362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bit weird</a:t>
            </a:r>
          </a:p>
        </p:txBody>
      </p:sp>
      <p:sp>
        <p:nvSpPr>
          <p:cNvPr id="127" name="Subtitle 2">
            <a:extLst>
              <a:ext uri="{FF2B5EF4-FFF2-40B4-BE49-F238E27FC236}">
                <a16:creationId xmlns:a16="http://schemas.microsoft.com/office/drawing/2014/main" id="{A1A3632C-81DE-40F9-9F09-0C9F47E12479}"/>
              </a:ext>
            </a:extLst>
          </p:cNvPr>
          <p:cNvSpPr txBox="1">
            <a:spLocks/>
          </p:cNvSpPr>
          <p:nvPr/>
        </p:nvSpPr>
        <p:spPr>
          <a:xfrm>
            <a:off x="1853307" y="3844325"/>
            <a:ext cx="2215881" cy="1362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Interesting area of study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B40483-8C63-49B9-B584-D15FB6AB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11" name="Google Shape;176;p14">
            <a:extLst>
              <a:ext uri="{FF2B5EF4-FFF2-40B4-BE49-F238E27FC236}">
                <a16:creationId xmlns:a16="http://schemas.microsoft.com/office/drawing/2014/main" id="{2C35AEF9-F80B-49CF-8729-E91FEAD834ED}"/>
              </a:ext>
            </a:extLst>
          </p:cNvPr>
          <p:cNvSpPr txBox="1"/>
          <p:nvPr/>
        </p:nvSpPr>
        <p:spPr>
          <a:xfrm>
            <a:off x="825422" y="739495"/>
            <a:ext cx="10541150" cy="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>
                <a:latin typeface="Fira Sans Medium"/>
                <a:ea typeface="Fira Sans Medium"/>
                <a:cs typeface="Fira Sans Medium"/>
                <a:sym typeface="Fira Sans Medium"/>
              </a:rPr>
              <a:t>OUR CHOICE</a:t>
            </a:r>
          </a:p>
        </p:txBody>
      </p:sp>
    </p:spTree>
    <p:extLst>
      <p:ext uri="{BB962C8B-B14F-4D97-AF65-F5344CB8AC3E}">
        <p14:creationId xmlns:p14="http://schemas.microsoft.com/office/powerpoint/2010/main" val="210856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3"/>
    </mc:Choice>
    <mc:Fallback>
      <p:transition spd="slow" advTm="25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E48FBF4-3D5E-4AA6-A951-D63424254052}"/>
              </a:ext>
            </a:extLst>
          </p:cNvPr>
          <p:cNvSpPr txBox="1">
            <a:spLocks/>
          </p:cNvSpPr>
          <p:nvPr/>
        </p:nvSpPr>
        <p:spPr>
          <a:xfrm>
            <a:off x="825140" y="2353274"/>
            <a:ext cx="7005352" cy="1633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/>
              <a:t>Self-paced learning is good, but...</a:t>
            </a:r>
          </a:p>
        </p:txBody>
      </p:sp>
      <p:pic>
        <p:nvPicPr>
          <p:cNvPr id="8" name="Graphic 8" descr="Bar graph with downward trend with solid fill">
            <a:extLst>
              <a:ext uri="{FF2B5EF4-FFF2-40B4-BE49-F238E27FC236}">
                <a16:creationId xmlns:a16="http://schemas.microsoft.com/office/drawing/2014/main" id="{D6551E9F-9C72-46F3-909A-1740AC7DE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139" y="3931181"/>
            <a:ext cx="1300619" cy="12901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56300C-5E52-46A0-9BC2-2B32B3B3151D}"/>
              </a:ext>
            </a:extLst>
          </p:cNvPr>
          <p:cNvSpPr txBox="1">
            <a:spLocks/>
          </p:cNvSpPr>
          <p:nvPr/>
        </p:nvSpPr>
        <p:spPr>
          <a:xfrm>
            <a:off x="2312605" y="3986973"/>
            <a:ext cx="4030421" cy="1289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Lower social connection</a:t>
            </a:r>
          </a:p>
          <a:p>
            <a:pPr algn="l"/>
            <a:r>
              <a:rPr lang="en-US"/>
              <a:t>Lower motivation</a:t>
            </a:r>
          </a:p>
          <a:p>
            <a:pPr algn="l"/>
            <a:r>
              <a:rPr lang="en-US"/>
              <a:t>Isolation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A78521-1FA6-493D-9E62-17292FFF54D6}"/>
              </a:ext>
            </a:extLst>
          </p:cNvPr>
          <p:cNvSpPr txBox="1">
            <a:spLocks/>
          </p:cNvSpPr>
          <p:nvPr/>
        </p:nvSpPr>
        <p:spPr>
          <a:xfrm>
            <a:off x="7706837" y="2826137"/>
            <a:ext cx="4427079" cy="1205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/>
              <a:t>Critical to enhance learners' interests, motivation and persistence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BDA11FC-3B57-4824-8247-38D703497AD1}"/>
              </a:ext>
            </a:extLst>
          </p:cNvPr>
          <p:cNvSpPr txBox="1">
            <a:spLocks/>
          </p:cNvSpPr>
          <p:nvPr/>
        </p:nvSpPr>
        <p:spPr>
          <a:xfrm>
            <a:off x="6095715" y="5235487"/>
            <a:ext cx="4427079" cy="1205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/>
              <a:t>Harder to reach goals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2E29F5-3867-4221-8484-75D27087B2D0}"/>
              </a:ext>
            </a:extLst>
          </p:cNvPr>
          <p:cNvCxnSpPr>
            <a:cxnSpLocks/>
          </p:cNvCxnSpPr>
          <p:nvPr/>
        </p:nvCxnSpPr>
        <p:spPr>
          <a:xfrm flipV="1">
            <a:off x="6009990" y="3481623"/>
            <a:ext cx="1563603" cy="105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54D61A-AFEC-4E8F-997D-C120DDCA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13" name="Google Shape;176;p14">
            <a:extLst>
              <a:ext uri="{FF2B5EF4-FFF2-40B4-BE49-F238E27FC236}">
                <a16:creationId xmlns:a16="http://schemas.microsoft.com/office/drawing/2014/main" id="{1569C0A4-DD50-49B0-8412-5DBA5D607629}"/>
              </a:ext>
            </a:extLst>
          </p:cNvPr>
          <p:cNvSpPr txBox="1"/>
          <p:nvPr/>
        </p:nvSpPr>
        <p:spPr>
          <a:xfrm>
            <a:off x="825422" y="739495"/>
            <a:ext cx="10541150" cy="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>
                <a:latin typeface="Fira Sans Medium"/>
                <a:ea typeface="Fira Sans Medium"/>
                <a:cs typeface="Fira Sans Medium"/>
                <a:sym typeface="Fira Sans Medium"/>
              </a:rPr>
              <a:t>REASONING BEHIND STUDY</a:t>
            </a:r>
          </a:p>
        </p:txBody>
      </p:sp>
    </p:spTree>
    <p:extLst>
      <p:ext uri="{BB962C8B-B14F-4D97-AF65-F5344CB8AC3E}">
        <p14:creationId xmlns:p14="http://schemas.microsoft.com/office/powerpoint/2010/main" val="384635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30"/>
    </mc:Choice>
    <mc:Fallback>
      <p:transition spd="slow" advTm="1303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6C88C4F-8872-4D8F-9237-08290407C882}"/>
              </a:ext>
            </a:extLst>
          </p:cNvPr>
          <p:cNvSpPr txBox="1">
            <a:spLocks/>
          </p:cNvSpPr>
          <p:nvPr/>
        </p:nvSpPr>
        <p:spPr>
          <a:xfrm>
            <a:off x="1504253" y="4067570"/>
            <a:ext cx="5624055" cy="12787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/>
              <a:t>VR platforms</a:t>
            </a:r>
          </a:p>
          <a:p>
            <a:pPr algn="l"/>
            <a:r>
              <a:rPr lang="en-US" b="0"/>
              <a:t> &gt; educational games</a:t>
            </a:r>
          </a:p>
          <a:p>
            <a:pPr algn="l"/>
            <a:r>
              <a:rPr lang="en-US" b="0"/>
              <a:t> - no social interaction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A6191E1-5C01-45A6-8BAB-C5A0BB54D9CE}"/>
              </a:ext>
            </a:extLst>
          </p:cNvPr>
          <p:cNvSpPr txBox="1">
            <a:spLocks/>
          </p:cNvSpPr>
          <p:nvPr/>
        </p:nvSpPr>
        <p:spPr>
          <a:xfrm>
            <a:off x="6994958" y="2464545"/>
            <a:ext cx="5624055" cy="1278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/>
              <a:t>Synchronous learning</a:t>
            </a:r>
          </a:p>
          <a:p>
            <a:pPr algn="l"/>
            <a:r>
              <a:rPr lang="en-US" b="0"/>
              <a:t> - not self-Paced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F151DEE-47AB-4E30-A31D-B959699045B0}"/>
              </a:ext>
            </a:extLst>
          </p:cNvPr>
          <p:cNvSpPr txBox="1">
            <a:spLocks/>
          </p:cNvSpPr>
          <p:nvPr/>
        </p:nvSpPr>
        <p:spPr>
          <a:xfrm>
            <a:off x="1504253" y="2387341"/>
            <a:ext cx="5624055" cy="1278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/>
              <a:t>Non-VR environments</a:t>
            </a:r>
          </a:p>
          <a:p>
            <a:pPr algn="l"/>
            <a:r>
              <a:rPr lang="en-US" b="0"/>
              <a:t>  &gt; Based in Second Life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4A3C8-8F9B-48A0-A0DE-B600112F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9" name="Google Shape;176;p14">
            <a:extLst>
              <a:ext uri="{FF2B5EF4-FFF2-40B4-BE49-F238E27FC236}">
                <a16:creationId xmlns:a16="http://schemas.microsoft.com/office/drawing/2014/main" id="{F8B03F62-BC5C-4506-A7AD-4FF342FB9CBB}"/>
              </a:ext>
            </a:extLst>
          </p:cNvPr>
          <p:cNvSpPr txBox="1"/>
          <p:nvPr/>
        </p:nvSpPr>
        <p:spPr>
          <a:xfrm>
            <a:off x="825422" y="739495"/>
            <a:ext cx="10541150" cy="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Fira Sans Medium"/>
                <a:ea typeface="Fira Sans Medium"/>
                <a:cs typeface="Fira Sans Medium"/>
                <a:sym typeface="Fira Sans Medium"/>
              </a:rPr>
              <a:t>HOW OTHERS TRIED TO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225238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;p14">
            <a:extLst>
              <a:ext uri="{FF2B5EF4-FFF2-40B4-BE49-F238E27FC236}">
                <a16:creationId xmlns:a16="http://schemas.microsoft.com/office/drawing/2014/main" id="{BBC05525-5544-449E-98D9-2AAE7B071C31}"/>
              </a:ext>
            </a:extLst>
          </p:cNvPr>
          <p:cNvSpPr txBox="1"/>
          <p:nvPr/>
        </p:nvSpPr>
        <p:spPr>
          <a:xfrm>
            <a:off x="825422" y="739495"/>
            <a:ext cx="10541150" cy="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Fira Sans Medium"/>
                <a:ea typeface="Fira Sans Medium"/>
                <a:cs typeface="Fira Sans Medium"/>
                <a:sym typeface="Fira Sans Medium"/>
              </a:rPr>
              <a:t>HOW OTHERS TRIED TO SOLVE THIS PROBLEM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F151DEE-47AB-4E30-A31D-B959699045B0}"/>
              </a:ext>
            </a:extLst>
          </p:cNvPr>
          <p:cNvSpPr txBox="1">
            <a:spLocks/>
          </p:cNvSpPr>
          <p:nvPr/>
        </p:nvSpPr>
        <p:spPr>
          <a:xfrm>
            <a:off x="2683243" y="1423395"/>
            <a:ext cx="6825506" cy="1278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0"/>
              <a:t>- Non-VR environments (Second Life) 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2CF225-5E20-410D-9498-E8E84409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243" y="2347514"/>
            <a:ext cx="6825506" cy="3583391"/>
          </a:xfrm>
          <a:custGeom>
            <a:avLst/>
            <a:gdLst>
              <a:gd name="connsiteX0" fmla="*/ 0 w 6825506"/>
              <a:gd name="connsiteY0" fmla="*/ 0 h 3583391"/>
              <a:gd name="connsiteX1" fmla="*/ 6825506 w 6825506"/>
              <a:gd name="connsiteY1" fmla="*/ 0 h 3583391"/>
              <a:gd name="connsiteX2" fmla="*/ 6825506 w 6825506"/>
              <a:gd name="connsiteY2" fmla="*/ 3583391 h 3583391"/>
              <a:gd name="connsiteX3" fmla="*/ 0 w 6825506"/>
              <a:gd name="connsiteY3" fmla="*/ 3583391 h 3583391"/>
              <a:gd name="connsiteX4" fmla="*/ 0 w 6825506"/>
              <a:gd name="connsiteY4" fmla="*/ 0 h 35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5506" h="3583391" fill="none" extrusionOk="0">
                <a:moveTo>
                  <a:pt x="0" y="0"/>
                </a:moveTo>
                <a:cubicBezTo>
                  <a:pt x="1650712" y="-77715"/>
                  <a:pt x="5828193" y="142358"/>
                  <a:pt x="6825506" y="0"/>
                </a:cubicBezTo>
                <a:cubicBezTo>
                  <a:pt x="6977421" y="1050790"/>
                  <a:pt x="6933069" y="2958304"/>
                  <a:pt x="6825506" y="3583391"/>
                </a:cubicBezTo>
                <a:cubicBezTo>
                  <a:pt x="5115340" y="3575918"/>
                  <a:pt x="686646" y="3659049"/>
                  <a:pt x="0" y="3583391"/>
                </a:cubicBezTo>
                <a:cubicBezTo>
                  <a:pt x="-135014" y="1983071"/>
                  <a:pt x="87683" y="763754"/>
                  <a:pt x="0" y="0"/>
                </a:cubicBezTo>
                <a:close/>
              </a:path>
              <a:path w="6825506" h="3583391" stroke="0" extrusionOk="0">
                <a:moveTo>
                  <a:pt x="0" y="0"/>
                </a:moveTo>
                <a:cubicBezTo>
                  <a:pt x="1176687" y="-57362"/>
                  <a:pt x="5500928" y="35275"/>
                  <a:pt x="6825506" y="0"/>
                </a:cubicBezTo>
                <a:cubicBezTo>
                  <a:pt x="6750906" y="1698243"/>
                  <a:pt x="6876555" y="2466200"/>
                  <a:pt x="6825506" y="3583391"/>
                </a:cubicBezTo>
                <a:cubicBezTo>
                  <a:pt x="4461720" y="3499337"/>
                  <a:pt x="869265" y="3531260"/>
                  <a:pt x="0" y="3583391"/>
                </a:cubicBezTo>
                <a:cubicBezTo>
                  <a:pt x="110336" y="2684312"/>
                  <a:pt x="-84475" y="681914"/>
                  <a:pt x="0" y="0"/>
                </a:cubicBezTo>
                <a:close/>
              </a:path>
            </a:pathLst>
          </a:custGeom>
          <a:ln w="28575">
            <a:solidFill>
              <a:srgbClr val="BED1F9"/>
            </a:solidFill>
            <a:extLst>
              <a:ext uri="{C807C97D-BFC1-408E-A445-0C87EB9F89A2}">
                <ask:lineSketchStyleProps xmlns:ask="http://schemas.microsoft.com/office/drawing/2018/sketchyshapes" sd="66096684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9272E9-3789-44FE-BF62-41F26E12B0B5}"/>
              </a:ext>
            </a:extLst>
          </p:cNvPr>
          <p:cNvSpPr txBox="1"/>
          <p:nvPr/>
        </p:nvSpPr>
        <p:spPr>
          <a:xfrm>
            <a:off x="2311106" y="6118505"/>
            <a:ext cx="756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RADIOLOGY EDUCATION GETS SECOND LIFE IN VIRTUAL WORLD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40A7E-8CF0-4B66-8829-0EA0214E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22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0375701-D562-448D-8037-4C5547BB5684}"/>
              </a:ext>
            </a:extLst>
          </p:cNvPr>
          <p:cNvSpPr txBox="1">
            <a:spLocks/>
          </p:cNvSpPr>
          <p:nvPr/>
        </p:nvSpPr>
        <p:spPr>
          <a:xfrm>
            <a:off x="958775" y="5577741"/>
            <a:ext cx="6117230" cy="734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Also... you can choose your seat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48014-8F40-43DA-B854-3FD4438F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pPr/>
              <a:t>6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F482E-6713-4F89-839F-D965D1ED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049" y="2236598"/>
            <a:ext cx="6117230" cy="2872633"/>
          </a:xfrm>
          <a:custGeom>
            <a:avLst/>
            <a:gdLst>
              <a:gd name="connsiteX0" fmla="*/ 0 w 6117230"/>
              <a:gd name="connsiteY0" fmla="*/ 0 h 2872633"/>
              <a:gd name="connsiteX1" fmla="*/ 6117230 w 6117230"/>
              <a:gd name="connsiteY1" fmla="*/ 0 h 2872633"/>
              <a:gd name="connsiteX2" fmla="*/ 6117230 w 6117230"/>
              <a:gd name="connsiteY2" fmla="*/ 2872633 h 2872633"/>
              <a:gd name="connsiteX3" fmla="*/ 0 w 6117230"/>
              <a:gd name="connsiteY3" fmla="*/ 2872633 h 2872633"/>
              <a:gd name="connsiteX4" fmla="*/ 0 w 6117230"/>
              <a:gd name="connsiteY4" fmla="*/ 0 h 287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7230" h="2872633" fill="none" extrusionOk="0">
                <a:moveTo>
                  <a:pt x="0" y="0"/>
                </a:moveTo>
                <a:cubicBezTo>
                  <a:pt x="870980" y="-33775"/>
                  <a:pt x="5118610" y="138873"/>
                  <a:pt x="6117230" y="0"/>
                </a:cubicBezTo>
                <a:cubicBezTo>
                  <a:pt x="6043459" y="1036592"/>
                  <a:pt x="5961347" y="2388666"/>
                  <a:pt x="6117230" y="2872633"/>
                </a:cubicBezTo>
                <a:cubicBezTo>
                  <a:pt x="4859063" y="2735303"/>
                  <a:pt x="962848" y="2734777"/>
                  <a:pt x="0" y="2872633"/>
                </a:cubicBezTo>
                <a:cubicBezTo>
                  <a:pt x="152408" y="1526713"/>
                  <a:pt x="73868" y="973533"/>
                  <a:pt x="0" y="0"/>
                </a:cubicBezTo>
                <a:close/>
              </a:path>
              <a:path w="6117230" h="2872633" stroke="0" extrusionOk="0">
                <a:moveTo>
                  <a:pt x="0" y="0"/>
                </a:moveTo>
                <a:cubicBezTo>
                  <a:pt x="1192408" y="-101487"/>
                  <a:pt x="4504050" y="-162162"/>
                  <a:pt x="6117230" y="0"/>
                </a:cubicBezTo>
                <a:cubicBezTo>
                  <a:pt x="6177943" y="1408950"/>
                  <a:pt x="6056158" y="2341196"/>
                  <a:pt x="6117230" y="2872633"/>
                </a:cubicBezTo>
                <a:cubicBezTo>
                  <a:pt x="5062736" y="2922698"/>
                  <a:pt x="1910234" y="2714184"/>
                  <a:pt x="0" y="2872633"/>
                </a:cubicBezTo>
                <a:cubicBezTo>
                  <a:pt x="-24452" y="1673953"/>
                  <a:pt x="-67663" y="1363456"/>
                  <a:pt x="0" y="0"/>
                </a:cubicBezTo>
                <a:close/>
              </a:path>
            </a:pathLst>
          </a:custGeom>
          <a:ln w="28575">
            <a:solidFill>
              <a:srgbClr val="BED1F9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D0D0E086-2C8C-4265-BD69-280A7F764111}"/>
              </a:ext>
            </a:extLst>
          </p:cNvPr>
          <p:cNvSpPr txBox="1">
            <a:spLocks/>
          </p:cNvSpPr>
          <p:nvPr/>
        </p:nvSpPr>
        <p:spPr>
          <a:xfrm>
            <a:off x="571426" y="2343696"/>
            <a:ext cx="4289624" cy="21706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/>
              <a:t>Virtual classmates</a:t>
            </a:r>
          </a:p>
          <a:p>
            <a:pPr algn="l"/>
            <a:r>
              <a:rPr lang="en-US" b="0"/>
              <a:t> &gt; time anchored comments</a:t>
            </a:r>
          </a:p>
          <a:p>
            <a:pPr algn="l"/>
            <a:endParaRPr lang="en-US" b="0"/>
          </a:p>
          <a:p>
            <a:pPr marL="285750" indent="-285750" algn="l">
              <a:buFontTx/>
              <a:buChar char="?"/>
            </a:pPr>
            <a:r>
              <a:rPr lang="en-US" b="0"/>
              <a:t>What are time anchored comments</a:t>
            </a:r>
          </a:p>
        </p:txBody>
      </p:sp>
      <p:sp>
        <p:nvSpPr>
          <p:cNvPr id="11" name="Google Shape;176;p14">
            <a:extLst>
              <a:ext uri="{FF2B5EF4-FFF2-40B4-BE49-F238E27FC236}">
                <a16:creationId xmlns:a16="http://schemas.microsoft.com/office/drawing/2014/main" id="{A1D04A85-6489-480F-9021-1772313AFE46}"/>
              </a:ext>
            </a:extLst>
          </p:cNvPr>
          <p:cNvSpPr txBox="1"/>
          <p:nvPr/>
        </p:nvSpPr>
        <p:spPr>
          <a:xfrm>
            <a:off x="825422" y="739495"/>
            <a:ext cx="10541150" cy="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Fira Sans Medium"/>
                <a:ea typeface="Fira Sans Medium"/>
                <a:cs typeface="Fira Sans Medium"/>
                <a:sym typeface="Fira Sans Medium"/>
              </a:rPr>
              <a:t>METHOD AND SYSTEM</a:t>
            </a:r>
          </a:p>
        </p:txBody>
      </p:sp>
    </p:spTree>
    <p:extLst>
      <p:ext uri="{BB962C8B-B14F-4D97-AF65-F5344CB8AC3E}">
        <p14:creationId xmlns:p14="http://schemas.microsoft.com/office/powerpoint/2010/main" val="48984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5F151DEE-47AB-4E30-A31D-B959699045B0}"/>
              </a:ext>
            </a:extLst>
          </p:cNvPr>
          <p:cNvSpPr txBox="1">
            <a:spLocks/>
          </p:cNvSpPr>
          <p:nvPr/>
        </p:nvSpPr>
        <p:spPr>
          <a:xfrm>
            <a:off x="825424" y="2393340"/>
            <a:ext cx="10541150" cy="31099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/>
              <a:t> Aggregation of comments by category: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/>
              <a:t>GENERAL CONVERSATION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/>
              <a:t>NOTES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/>
              <a:t>OPINION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/>
              <a:t>QUESTION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/>
              <a:t>COMPLAINT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/>
              <a:t>COMPLIMENT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/>
              <a:t>OTHERS</a:t>
            </a:r>
            <a:endParaRPr lang="en-US" sz="1800" b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48014-8F40-43DA-B854-3FD4438F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FE3FA5-AE67-4C14-B746-2A6E76AE1C8C}"/>
              </a:ext>
            </a:extLst>
          </p:cNvPr>
          <p:cNvSpPr txBox="1">
            <a:spLocks/>
          </p:cNvSpPr>
          <p:nvPr/>
        </p:nvSpPr>
        <p:spPr>
          <a:xfrm>
            <a:off x="5658101" y="3377922"/>
            <a:ext cx="5322071" cy="2927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EACH LEARNER Is classified</a:t>
            </a:r>
          </a:p>
          <a:p>
            <a:endParaRPr lang="en-US" sz="1800" b="0"/>
          </a:p>
          <a:p>
            <a:endParaRPr lang="en-US" sz="1800" b="0"/>
          </a:p>
          <a:p>
            <a:r>
              <a:rPr lang="en-US" b="0"/>
              <a:t>Similar Learners are mapped to the same virtual classmate </a:t>
            </a:r>
            <a:endParaRPr lang="en-US" sz="1800" b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1152FA-F018-454D-9602-8884E4E05135}"/>
              </a:ext>
            </a:extLst>
          </p:cNvPr>
          <p:cNvCxnSpPr>
            <a:cxnSpLocks/>
          </p:cNvCxnSpPr>
          <p:nvPr/>
        </p:nvCxnSpPr>
        <p:spPr>
          <a:xfrm>
            <a:off x="8319137" y="3928533"/>
            <a:ext cx="0" cy="6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0024C18-CEAC-4D64-9E1D-F655497D3BFC}"/>
              </a:ext>
            </a:extLst>
          </p:cNvPr>
          <p:cNvCxnSpPr>
            <a:cxnSpLocks/>
          </p:cNvCxnSpPr>
          <p:nvPr/>
        </p:nvCxnSpPr>
        <p:spPr>
          <a:xfrm>
            <a:off x="6891866" y="2598508"/>
            <a:ext cx="1427270" cy="588884"/>
          </a:xfrm>
          <a:prstGeom prst="bentConnector3">
            <a:avLst>
              <a:gd name="adj1" fmla="val 998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176;p14">
            <a:extLst>
              <a:ext uri="{FF2B5EF4-FFF2-40B4-BE49-F238E27FC236}">
                <a16:creationId xmlns:a16="http://schemas.microsoft.com/office/drawing/2014/main" id="{1EA2BD38-82A9-41D9-9018-117B7432F275}"/>
              </a:ext>
            </a:extLst>
          </p:cNvPr>
          <p:cNvSpPr txBox="1"/>
          <p:nvPr/>
        </p:nvSpPr>
        <p:spPr>
          <a:xfrm>
            <a:off x="825422" y="739495"/>
            <a:ext cx="10541150" cy="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Fira Sans Medium"/>
                <a:ea typeface="Fira Sans Medium"/>
                <a:cs typeface="Fira Sans Medium"/>
                <a:sym typeface="Fira Sans Medium"/>
              </a:rPr>
              <a:t>METHOD AND SYSTEM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22582F3-5B34-40FD-A9C7-39963B5C3485}"/>
              </a:ext>
            </a:extLst>
          </p:cNvPr>
          <p:cNvSpPr txBox="1">
            <a:spLocks/>
          </p:cNvSpPr>
          <p:nvPr/>
        </p:nvSpPr>
        <p:spPr>
          <a:xfrm>
            <a:off x="3283968" y="1423395"/>
            <a:ext cx="5624055" cy="1278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0"/>
              <a:t>- COMMENT MAPPING -</a:t>
            </a:r>
          </a:p>
        </p:txBody>
      </p:sp>
    </p:spTree>
    <p:extLst>
      <p:ext uri="{BB962C8B-B14F-4D97-AF65-F5344CB8AC3E}">
        <p14:creationId xmlns:p14="http://schemas.microsoft.com/office/powerpoint/2010/main" val="102056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>
            <a:extLst>
              <a:ext uri="{FF2B5EF4-FFF2-40B4-BE49-F238E27FC236}">
                <a16:creationId xmlns:a16="http://schemas.microsoft.com/office/drawing/2014/main" id="{307CB8B6-B026-4B4D-99BD-8B4F5350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455" y="2965151"/>
            <a:ext cx="3818152" cy="28248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48014-8F40-43DA-B854-3FD4438F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9" name="Google Shape;176;p14">
            <a:extLst>
              <a:ext uri="{FF2B5EF4-FFF2-40B4-BE49-F238E27FC236}">
                <a16:creationId xmlns:a16="http://schemas.microsoft.com/office/drawing/2014/main" id="{515C8439-0F8B-45F6-9BCC-B3B7B6D8C31F}"/>
              </a:ext>
            </a:extLst>
          </p:cNvPr>
          <p:cNvSpPr txBox="1"/>
          <p:nvPr/>
        </p:nvSpPr>
        <p:spPr>
          <a:xfrm>
            <a:off x="825422" y="739495"/>
            <a:ext cx="10541150" cy="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Fira Sans Medium"/>
                <a:ea typeface="Fira Sans Medium"/>
                <a:cs typeface="Fira Sans Medium"/>
                <a:sym typeface="Fira Sans Medium"/>
              </a:rPr>
              <a:t>METHOD AND SYSTEM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CED5D0D-5CEF-40FE-B7DD-5113495973E8}"/>
              </a:ext>
            </a:extLst>
          </p:cNvPr>
          <p:cNvSpPr txBox="1">
            <a:spLocks/>
          </p:cNvSpPr>
          <p:nvPr/>
        </p:nvSpPr>
        <p:spPr>
          <a:xfrm>
            <a:off x="3283968" y="1423395"/>
            <a:ext cx="5624055" cy="1278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0"/>
              <a:t>- motion MAPPING -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4EF5F91-70B5-4428-9D04-2D4FF6E120F8}"/>
              </a:ext>
            </a:extLst>
          </p:cNvPr>
          <p:cNvSpPr txBox="1">
            <a:spLocks/>
          </p:cNvSpPr>
          <p:nvPr/>
        </p:nvSpPr>
        <p:spPr>
          <a:xfrm>
            <a:off x="825424" y="2393341"/>
            <a:ext cx="10541150" cy="24665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/>
              <a:t> CLASSIFICATION of THE comments’ EMOTION by category: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/>
              <a:t>ANGRY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/>
              <a:t>SADNESS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/>
              <a:t>JOY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/>
              <a:t>RELAXED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3F02699-5306-476A-899C-29313E866A78}"/>
              </a:ext>
            </a:extLst>
          </p:cNvPr>
          <p:cNvSpPr txBox="1">
            <a:spLocks/>
          </p:cNvSpPr>
          <p:nvPr/>
        </p:nvSpPr>
        <p:spPr>
          <a:xfrm>
            <a:off x="994404" y="5044697"/>
            <a:ext cx="5322071" cy="779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MAPPED A SUITABLE BEHAVIOR TO EACH COMMENT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B199E-6FEF-4344-A49C-3DE2745409DF}"/>
              </a:ext>
            </a:extLst>
          </p:cNvPr>
          <p:cNvCxnSpPr>
            <a:cxnSpLocks/>
          </p:cNvCxnSpPr>
          <p:nvPr/>
        </p:nvCxnSpPr>
        <p:spPr>
          <a:xfrm>
            <a:off x="3476203" y="4227370"/>
            <a:ext cx="0" cy="6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17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5F151DEE-47AB-4E30-A31D-B959699045B0}"/>
              </a:ext>
            </a:extLst>
          </p:cNvPr>
          <p:cNvSpPr txBox="1">
            <a:spLocks/>
          </p:cNvSpPr>
          <p:nvPr/>
        </p:nvSpPr>
        <p:spPr>
          <a:xfrm>
            <a:off x="825425" y="2217280"/>
            <a:ext cx="10541150" cy="2891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/>
              <a:t>1-Would virtual classmates with comment mapping techniques influence the learning experiences of learners? </a:t>
            </a:r>
          </a:p>
          <a:p>
            <a:pPr algn="l"/>
            <a:r>
              <a:rPr lang="en-US" b="0"/>
              <a:t>2-Whether and how the number of virtual classmates influence the learning experiences of learners?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0B517-BBA3-4F95-9AC7-4E59A90E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6B9C-235A-4E9A-AEC9-F1BED11C3B6B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7" name="Google Shape;176;p14">
            <a:extLst>
              <a:ext uri="{FF2B5EF4-FFF2-40B4-BE49-F238E27FC236}">
                <a16:creationId xmlns:a16="http://schemas.microsoft.com/office/drawing/2014/main" id="{0DCA4B1A-5DA7-4362-A64A-65FF50209BA9}"/>
              </a:ext>
            </a:extLst>
          </p:cNvPr>
          <p:cNvSpPr txBox="1"/>
          <p:nvPr/>
        </p:nvSpPr>
        <p:spPr>
          <a:xfrm>
            <a:off x="825422" y="739495"/>
            <a:ext cx="10541150" cy="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>
                <a:latin typeface="Univers"/>
              </a:rPr>
              <a:t>RESEARCH QUESTIONS</a:t>
            </a:r>
            <a:endParaRPr lang="en-US" sz="36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8540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ira Sans">
      <a:majorFont>
        <a:latin typeface="Fira Sans SemiBold"/>
        <a:ea typeface=""/>
        <a:cs typeface=""/>
      </a:majorFont>
      <a:minorFont>
        <a:latin typeface="F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4C125C0B92D44CB67AC551F540B4C3" ma:contentTypeVersion="11" ma:contentTypeDescription="Create a new document." ma:contentTypeScope="" ma:versionID="3c6533cf8a642f7bd692b19377dff5a1">
  <xsd:schema xmlns:xsd="http://www.w3.org/2001/XMLSchema" xmlns:xs="http://www.w3.org/2001/XMLSchema" xmlns:p="http://schemas.microsoft.com/office/2006/metadata/properties" xmlns:ns3="adbd8ff4-dc4f-44ff-b43a-3e655b05273c" xmlns:ns4="596c9a97-c3d0-428b-90c3-cee61908c2a1" targetNamespace="http://schemas.microsoft.com/office/2006/metadata/properties" ma:root="true" ma:fieldsID="5aaa2d5b55e023b6fcd0da68ff3b5b11" ns3:_="" ns4:_="">
    <xsd:import namespace="adbd8ff4-dc4f-44ff-b43a-3e655b05273c"/>
    <xsd:import namespace="596c9a97-c3d0-428b-90c3-cee61908c2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bd8ff4-dc4f-44ff-b43a-3e655b0527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c9a97-c3d0-428b-90c3-cee61908c2a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99E06D-ECA5-4CBF-95D4-F2C118EDBB95}">
  <ds:schemaRefs>
    <ds:schemaRef ds:uri="596c9a97-c3d0-428b-90c3-cee61908c2a1"/>
    <ds:schemaRef ds:uri="adbd8ff4-dc4f-44ff-b43a-3e655b0527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FBCA1D5-380C-4BB9-8A83-12BC9D9655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66DE10-D906-4DC7-994B-77895C0D6A53}">
  <ds:schemaRefs>
    <ds:schemaRef ds:uri="http://schemas.microsoft.com/office/2006/documentManagement/types"/>
    <ds:schemaRef ds:uri="http://schemas.microsoft.com/office/2006/metadata/properties"/>
    <ds:schemaRef ds:uri="596c9a97-c3d0-428b-90c3-cee61908c2a1"/>
    <ds:schemaRef ds:uri="adbd8ff4-dc4f-44ff-b43a-3e655b05273c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Widescreen</PresentationFormat>
  <Paragraphs>181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Cunha</dc:creator>
  <cp:lastModifiedBy>Maria Cunha</cp:lastModifiedBy>
  <cp:revision>463</cp:revision>
  <dcterms:created xsi:type="dcterms:W3CDTF">2021-04-15T16:39:16Z</dcterms:created>
  <dcterms:modified xsi:type="dcterms:W3CDTF">2021-04-25T10:02:04Z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0x010100C64C125C0B92D44CB67AC551F540B4C3</vt:lpwstr>
  </property>
</Properties>
</file>