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78" r:id="rId1"/>
  </p:sldMasterIdLst>
  <p:sldIdLst>
    <p:sldId id="262" r:id="rId2"/>
    <p:sldId id="261" r:id="rId3"/>
    <p:sldId id="263" r:id="rId4"/>
    <p:sldId id="264" r:id="rId5"/>
    <p:sldId id="267" r:id="rId6"/>
    <p:sldId id="282" r:id="rId7"/>
    <p:sldId id="268" r:id="rId8"/>
    <p:sldId id="276" r:id="rId9"/>
    <p:sldId id="277" r:id="rId10"/>
    <p:sldId id="274" r:id="rId11"/>
    <p:sldId id="275" r:id="rId12"/>
    <p:sldId id="278" r:id="rId13"/>
    <p:sldId id="272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9D8F"/>
    <a:srgbClr val="01408F"/>
    <a:srgbClr val="6E362A"/>
    <a:srgbClr val="F1E2A0"/>
    <a:srgbClr val="1584BB"/>
    <a:srgbClr val="CDCDCD"/>
    <a:srgbClr val="1A3256"/>
    <a:srgbClr val="25CABF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9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55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38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3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4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3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42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5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9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4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02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AB80C44-9ACD-4D9F-89D9-44BDD6850332}" type="datetimeFigureOut">
              <a:rPr lang="ru-RU" smtClean="0"/>
              <a:t>30.06.2020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B176780-84DB-4D7A-8CA6-7C3CC20F0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702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79" r:id="rId1"/>
    <p:sldLayoutId id="2147485380" r:id="rId2"/>
    <p:sldLayoutId id="2147485381" r:id="rId3"/>
    <p:sldLayoutId id="2147485382" r:id="rId4"/>
    <p:sldLayoutId id="2147485383" r:id="rId5"/>
    <p:sldLayoutId id="2147485384" r:id="rId6"/>
    <p:sldLayoutId id="2147485385" r:id="rId7"/>
    <p:sldLayoutId id="2147485386" r:id="rId8"/>
    <p:sldLayoutId id="2147485387" r:id="rId9"/>
    <p:sldLayoutId id="2147485388" r:id="rId10"/>
    <p:sldLayoutId id="2147485389" r:id="rId11"/>
    <p:sldLayoutId id="2147485390" r:id="rId12"/>
    <p:sldLayoutId id="2147485391" r:id="rId13"/>
    <p:sldLayoutId id="21474853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0203" y="2036132"/>
            <a:ext cx="890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</a:rPr>
              <a:t>Выпускная квалификационная работа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0202" y="2746931"/>
            <a:ext cx="8906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Calibri" panose="020F0502020204030204" pitchFamily="34" charset="0"/>
              </a:rPr>
              <a:t>«Разработка </a:t>
            </a:r>
            <a:r>
              <a:rPr lang="en-US" sz="3200" b="1" dirty="0">
                <a:latin typeface="Calibri" panose="020F0502020204030204" pitchFamily="34" charset="0"/>
              </a:rPr>
              <a:t>web-</a:t>
            </a:r>
            <a:r>
              <a:rPr lang="ru-RU" sz="3200" b="1" dirty="0">
                <a:latin typeface="Calibri" panose="020F0502020204030204" pitchFamily="34" charset="0"/>
              </a:rPr>
              <a:t>приложения «Литература». Разработка алгоритма кластеризации данных. Комплексный проект»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0949" y="274966"/>
            <a:ext cx="907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Кубанский государственный технологический университет</a:t>
            </a:r>
          </a:p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Институт компьютерных систем и информационной безопасности</a:t>
            </a:r>
          </a:p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Кафедра информационных систем и программирования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0878" y="4615742"/>
            <a:ext cx="384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Автор работы:</a:t>
            </a:r>
          </a:p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студент группы 16-КБ-ПР1 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r>
              <a:rPr lang="ru-RU" sz="2400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Шелудько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Никита Олегович</a:t>
            </a:r>
            <a:endParaRPr lang="ru-RU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963" y="4615742"/>
            <a:ext cx="481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Руководитель:</a:t>
            </a:r>
          </a:p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д-р </a:t>
            </a:r>
            <a:r>
              <a:rPr lang="ru-RU" sz="2400" dirty="0" err="1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техн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.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н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аук, проф.</a:t>
            </a:r>
          </a:p>
          <a:p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Марков Виталий Николаевич </a:t>
            </a:r>
            <a:endParaRPr lang="ru-RU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9164" y="5958236"/>
            <a:ext cx="172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Краснодар</a:t>
            </a:r>
          </a:p>
          <a:p>
            <a:pPr algn="ctr"/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2020</a:t>
            </a:r>
            <a:endParaRPr lang="ru-RU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" y="95336"/>
            <a:ext cx="1670150" cy="16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558" y="206648"/>
            <a:ext cx="8869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Обра</a:t>
            </a:r>
            <a:r>
              <a:rPr lang="ru-RU" sz="6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б</a:t>
            </a:r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отка текста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36" y="1613709"/>
            <a:ext cx="9972675" cy="461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74016" y="0"/>
            <a:ext cx="81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10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558" y="206648"/>
            <a:ext cx="8869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Векторизация </a:t>
            </a:r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TF-IDF</a:t>
            </a:r>
            <a:endParaRPr lang="ru-RU" sz="60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9763" y="1912853"/>
            <a:ext cx="1015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TF (term frequency) 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– </a:t>
            </a: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характеризует </a:t>
            </a:r>
            <a:r>
              <a:rPr lang="ru-RU" sz="4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частоту появления того или иного </a:t>
            </a: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слова </a:t>
            </a:r>
            <a:r>
              <a:rPr lang="ru-RU" sz="4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в </a:t>
            </a: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книге</a:t>
            </a: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 </a:t>
            </a:r>
            <a:endParaRPr lang="ru-RU" sz="4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9763" y="4071334"/>
            <a:ext cx="10158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IDF (inverse document frequency) – </a:t>
            </a: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показывает значимость слова относительно всей коллекции книг</a:t>
            </a:r>
            <a:endParaRPr lang="ru-RU" sz="4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74016" y="0"/>
            <a:ext cx="81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11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558" y="206648"/>
            <a:ext cx="8869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Пример векторизации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22207"/>
          <a:stretch/>
        </p:blipFill>
        <p:spPr>
          <a:xfrm>
            <a:off x="809006" y="1890809"/>
            <a:ext cx="10600135" cy="4342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74016" y="0"/>
            <a:ext cx="81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12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4742" y="83046"/>
            <a:ext cx="804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Оценка эффективности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2519" y="1272626"/>
            <a:ext cx="10471600" cy="2699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2519" y="3971701"/>
            <a:ext cx="10471600" cy="25336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2518" y="1272626"/>
            <a:ext cx="10471601" cy="2699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2517" y="3971699"/>
            <a:ext cx="10471602" cy="2533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4016" y="0"/>
            <a:ext cx="81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13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5646" y="452907"/>
            <a:ext cx="693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Достоинства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0476" y="2174109"/>
            <a:ext cx="7083556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ts val="6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Удобный интерфейс</a:t>
            </a:r>
          </a:p>
          <a:p>
            <a:pPr marL="571500" indent="-571500" algn="just">
              <a:lnSpc>
                <a:spcPts val="6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Хорошая точность</a:t>
            </a:r>
          </a:p>
          <a:p>
            <a:pPr marL="571500" indent="-571500" algn="just">
              <a:lnSpc>
                <a:spcPts val="6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Тестовые наборы данных</a:t>
            </a:r>
          </a:p>
          <a:p>
            <a:pPr marL="571500" indent="-571500" algn="just">
              <a:lnSpc>
                <a:spcPts val="6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Библиотека </a:t>
            </a:r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ML.NET</a:t>
            </a:r>
            <a:endParaRPr lang="ru-RU" sz="40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16" y="590630"/>
            <a:ext cx="777093" cy="834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74016" y="0"/>
            <a:ext cx="81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14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5646" y="452907"/>
            <a:ext cx="693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Заключение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245" y="2174109"/>
            <a:ext cx="10978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Разработано ПО для кластеризации текстовых данных</a:t>
            </a:r>
          </a:p>
          <a:p>
            <a:pPr marL="571500" indent="-5715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Создан алгоритм первичной обработки текста</a:t>
            </a:r>
          </a:p>
          <a:p>
            <a:pPr marL="571500" indent="-5715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Программный продукт реализован на сайте «Литература»</a:t>
            </a:r>
          </a:p>
          <a:p>
            <a:pPr marL="571500" indent="-5715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Достигнуты поставленные цели и задачи</a:t>
            </a:r>
          </a:p>
          <a:p>
            <a:pPr marL="571500" indent="-5715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ru-RU" sz="32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Есть перспективы дальнейшего развития</a:t>
            </a:r>
            <a:endParaRPr lang="ru-RU" sz="32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94" y="480564"/>
            <a:ext cx="1047404" cy="960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74016" y="0"/>
            <a:ext cx="817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15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5646" y="452907"/>
            <a:ext cx="693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Цель проекта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2944" y="2892566"/>
            <a:ext cx="10158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Разработать алгоритм кластеризации текстовых данных, хранимых в электронной библиотеке сайта «Литература»</a:t>
            </a:r>
            <a:endParaRPr lang="ru-RU" sz="4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68351"/>
            <a:ext cx="2118049" cy="15847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81926" y="0"/>
            <a:ext cx="51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2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5646" y="452907"/>
            <a:ext cx="693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Задачи проекта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2873" y="2108795"/>
            <a:ext cx="9790484" cy="38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ts val="5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Анализ предметной области</a:t>
            </a:r>
          </a:p>
          <a:p>
            <a:pPr marL="571500" indent="-571500" algn="just">
              <a:lnSpc>
                <a:spcPts val="5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Обзор инструментария разработки ПО</a:t>
            </a:r>
          </a:p>
          <a:p>
            <a:pPr marL="571500" indent="-571500" algn="just">
              <a:lnSpc>
                <a:spcPts val="5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Разработка алгоритма кластеризации</a:t>
            </a:r>
          </a:p>
          <a:p>
            <a:pPr marL="571500" indent="-571500" algn="just">
              <a:lnSpc>
                <a:spcPts val="5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Обработка текстовых данных</a:t>
            </a:r>
          </a:p>
          <a:p>
            <a:pPr marL="571500" indent="-571500" algn="just">
              <a:lnSpc>
                <a:spcPts val="5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ru-RU" sz="4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Оценка эффективности</a:t>
            </a:r>
            <a:endParaRPr lang="ru-RU" sz="4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9" y="480564"/>
            <a:ext cx="1118656" cy="988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81926" y="0"/>
            <a:ext cx="51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3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2241" y="323931"/>
            <a:ext cx="1007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Анализ исследуемой области</a:t>
            </a:r>
            <a:endParaRPr lang="ru-RU" sz="5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4882" y="1931590"/>
            <a:ext cx="4863919" cy="4264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Сайт «Литература» – это электронная библиотека,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интернет ресурс, обладающий обширной, постоянно обновляющейся, коллекцией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электронных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документов со средствами поиска и навигации. Каждый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электронный документ представляет собой реально существующее художественное произведение русской литературы – книгу.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41" y="2071549"/>
            <a:ext cx="4095371" cy="31764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3" y="34902"/>
            <a:ext cx="1922107" cy="1501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81926" y="0"/>
            <a:ext cx="51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4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2241" y="323931"/>
            <a:ext cx="1007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Используемые технологии</a:t>
            </a:r>
            <a:endParaRPr lang="ru-RU" sz="5400" dirty="0">
              <a:solidFill>
                <a:schemeClr val="tx1">
                  <a:lumMod val="8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41" y="1871289"/>
            <a:ext cx="3371516" cy="13954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03" y="1610476"/>
            <a:ext cx="1939280" cy="2178307"/>
          </a:xfrm>
          <a:prstGeom prst="rect">
            <a:avLst/>
          </a:prstGeom>
        </p:spPr>
      </p:pic>
      <p:pic>
        <p:nvPicPr>
          <p:cNvPr id="2070" name="Picture 22" descr="ML.NET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798" y="3788783"/>
            <a:ext cx="2214401" cy="22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44" y="4151998"/>
            <a:ext cx="2855798" cy="174025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36" y="191406"/>
            <a:ext cx="1561676" cy="11883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81926" y="0"/>
            <a:ext cx="51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5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6318540" y="2248678"/>
            <a:ext cx="5431810" cy="33030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5136" y="2248678"/>
            <a:ext cx="5431810" cy="33030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118280" y="370674"/>
            <a:ext cx="10097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Теория машинного обучения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104" y="3153823"/>
            <a:ext cx="5883503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ts val="408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Обучение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с учителем</a:t>
            </a:r>
            <a:endParaRPr lang="ru-RU" sz="24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marL="571500" indent="-571500" algn="just">
              <a:lnSpc>
                <a:spcPts val="408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Требует наборов тестовых данных</a:t>
            </a:r>
          </a:p>
          <a:p>
            <a:pPr marL="571500" indent="-571500" algn="just">
              <a:lnSpc>
                <a:spcPts val="408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Плохо работает до обучения</a:t>
            </a:r>
          </a:p>
          <a:p>
            <a:pPr marL="571500" indent="-571500" algn="just">
              <a:lnSpc>
                <a:spcPts val="408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Высокая точность после обучения</a:t>
            </a:r>
          </a:p>
          <a:p>
            <a:pPr marL="571500" indent="-5715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ru-RU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280" y="2346741"/>
            <a:ext cx="324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Классификация</a:t>
            </a:r>
            <a:endParaRPr lang="ru-RU" sz="36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1014" y="2346741"/>
            <a:ext cx="324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Кластеризация</a:t>
            </a:r>
            <a:endParaRPr lang="ru-RU" sz="36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0607" y="3153823"/>
            <a:ext cx="5883503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ts val="408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Обучение </a:t>
            </a: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без учителя</a:t>
            </a:r>
            <a:endParaRPr lang="ru-RU" sz="2400" dirty="0" smtClean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  <a:p>
            <a:pPr marL="571500" indent="-571500" algn="just">
              <a:lnSpc>
                <a:spcPts val="408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Не требует тестовых данных</a:t>
            </a:r>
          </a:p>
          <a:p>
            <a:pPr marL="571500" indent="-571500" algn="just">
              <a:lnSpc>
                <a:spcPts val="408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Работает без обучения</a:t>
            </a:r>
          </a:p>
          <a:p>
            <a:pPr marL="571500" indent="-571500" algn="just">
              <a:lnSpc>
                <a:spcPts val="408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Всегда обладает средней точность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681926" y="0"/>
            <a:ext cx="51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6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967" y="66689"/>
            <a:ext cx="693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Кластеризация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32" name="Picture 8" descr="НОУ ИНТУИТ | Лекция | Машинное обуч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185" y="1082352"/>
            <a:ext cx="6963998" cy="549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81926" y="0"/>
            <a:ext cx="51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7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677" y="150664"/>
            <a:ext cx="693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Алгоритм </a:t>
            </a:r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k-means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642188"/>
            <a:ext cx="11912276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81926" y="0"/>
            <a:ext cx="51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8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818" y="206896"/>
            <a:ext cx="8794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Модификация </a:t>
            </a:r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k-means</a:t>
            </a:r>
            <a:r>
              <a:rPr lang="ru-RU" sz="60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++</a:t>
            </a:r>
            <a:endParaRPr lang="ru-RU" sz="60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3" y="1835797"/>
            <a:ext cx="11477341" cy="47796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2" y="1765526"/>
            <a:ext cx="11477341" cy="4849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81926" y="0"/>
            <a:ext cx="510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9</a:t>
            </a:r>
            <a:endParaRPr lang="ru-RU" sz="4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7">
      <a:dk1>
        <a:srgbClr val="FEAE02"/>
      </a:dk1>
      <a:lt1>
        <a:srgbClr val="6E362A"/>
      </a:lt1>
      <a:dk2>
        <a:srgbClr val="F1E2A0"/>
      </a:dk2>
      <a:lt2>
        <a:srgbClr val="200C25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1620</TotalTime>
  <Words>265</Words>
  <Application>Microsoft Office PowerPoint</Application>
  <PresentationFormat>Широкоэкранный</PresentationFormat>
  <Paragraphs>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Helvetica</vt:lpstr>
      <vt:lpstr>Wingdings</vt:lpstr>
      <vt:lpstr>Wingdings 2</vt:lpstr>
      <vt:lpstr>Цитаты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122</cp:revision>
  <dcterms:created xsi:type="dcterms:W3CDTF">2020-06-19T14:08:41Z</dcterms:created>
  <dcterms:modified xsi:type="dcterms:W3CDTF">2020-06-30T07:51:01Z</dcterms:modified>
</cp:coreProperties>
</file>