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3"/>
  </p:notesMasterIdLst>
  <p:sldIdLst>
    <p:sldId id="256" r:id="rId2"/>
    <p:sldId id="257" r:id="rId3"/>
    <p:sldId id="258" r:id="rId4"/>
    <p:sldId id="259" r:id="rId5"/>
    <p:sldId id="265" r:id="rId6"/>
    <p:sldId id="267" r:id="rId7"/>
    <p:sldId id="286" r:id="rId8"/>
    <p:sldId id="261" r:id="rId9"/>
    <p:sldId id="262" r:id="rId10"/>
    <p:sldId id="263" r:id="rId11"/>
    <p:sldId id="266" r:id="rId12"/>
    <p:sldId id="280" r:id="rId13"/>
    <p:sldId id="281" r:id="rId14"/>
    <p:sldId id="282" r:id="rId15"/>
    <p:sldId id="283" r:id="rId16"/>
    <p:sldId id="284" r:id="rId17"/>
    <p:sldId id="285" r:id="rId18"/>
    <p:sldId id="268" r:id="rId19"/>
    <p:sldId id="272" r:id="rId20"/>
    <p:sldId id="273" r:id="rId21"/>
    <p:sldId id="274" r:id="rId22"/>
    <p:sldId id="307" r:id="rId23"/>
    <p:sldId id="308" r:id="rId24"/>
    <p:sldId id="275" r:id="rId25"/>
    <p:sldId id="277" r:id="rId26"/>
    <p:sldId id="287" r:id="rId27"/>
    <p:sldId id="357" r:id="rId28"/>
    <p:sldId id="288" r:id="rId29"/>
    <p:sldId id="289" r:id="rId30"/>
    <p:sldId id="290" r:id="rId31"/>
    <p:sldId id="291" r:id="rId32"/>
    <p:sldId id="292" r:id="rId33"/>
    <p:sldId id="293" r:id="rId34"/>
    <p:sldId id="294" r:id="rId35"/>
    <p:sldId id="295" r:id="rId36"/>
    <p:sldId id="296" r:id="rId37"/>
    <p:sldId id="306" r:id="rId38"/>
    <p:sldId id="298" r:id="rId39"/>
    <p:sldId id="300" r:id="rId40"/>
    <p:sldId id="299" r:id="rId41"/>
    <p:sldId id="301" r:id="rId42"/>
    <p:sldId id="302" r:id="rId43"/>
    <p:sldId id="303" r:id="rId44"/>
    <p:sldId id="304" r:id="rId45"/>
    <p:sldId id="314" r:id="rId46"/>
    <p:sldId id="358" r:id="rId47"/>
    <p:sldId id="305" r:id="rId48"/>
    <p:sldId id="311"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10" r:id="rId69"/>
    <p:sldId id="336" r:id="rId70"/>
    <p:sldId id="337" r:id="rId71"/>
    <p:sldId id="341" r:id="rId72"/>
    <p:sldId id="342" r:id="rId73"/>
    <p:sldId id="343" r:id="rId74"/>
    <p:sldId id="338" r:id="rId75"/>
    <p:sldId id="339" r:id="rId76"/>
    <p:sldId id="340" r:id="rId77"/>
    <p:sldId id="344" r:id="rId78"/>
    <p:sldId id="345" r:id="rId79"/>
    <p:sldId id="346" r:id="rId80"/>
    <p:sldId id="347" r:id="rId81"/>
    <p:sldId id="348" r:id="rId82"/>
    <p:sldId id="349" r:id="rId83"/>
    <p:sldId id="350" r:id="rId84"/>
    <p:sldId id="352" r:id="rId85"/>
    <p:sldId id="353" r:id="rId86"/>
    <p:sldId id="354" r:id="rId87"/>
    <p:sldId id="355" r:id="rId88"/>
    <p:sldId id="351" r:id="rId89"/>
    <p:sldId id="359" r:id="rId90"/>
    <p:sldId id="360" r:id="rId91"/>
    <p:sldId id="356" r:id="rId92"/>
    <p:sldId id="367" r:id="rId93"/>
    <p:sldId id="313" r:id="rId94"/>
    <p:sldId id="361" r:id="rId95"/>
    <p:sldId id="365" r:id="rId96"/>
    <p:sldId id="362" r:id="rId97"/>
    <p:sldId id="364" r:id="rId98"/>
    <p:sldId id="363" r:id="rId99"/>
    <p:sldId id="366" r:id="rId100"/>
    <p:sldId id="315" r:id="rId101"/>
    <p:sldId id="31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8C13D-2B3F-42C3-B83D-5B01E1232990}" type="datetimeFigureOut">
              <a:rPr lang="en-US" smtClean="0"/>
              <a:t>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C6CAD-3638-4FCF-97B9-8FF04A76638B}" type="slidenum">
              <a:rPr lang="en-US" smtClean="0"/>
              <a:t>‹#›</a:t>
            </a:fld>
            <a:endParaRPr lang="en-US"/>
          </a:p>
        </p:txBody>
      </p:sp>
    </p:spTree>
    <p:extLst>
      <p:ext uri="{BB962C8B-B14F-4D97-AF65-F5344CB8AC3E}">
        <p14:creationId xmlns:p14="http://schemas.microsoft.com/office/powerpoint/2010/main" val="12528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 called me a fag”</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9</a:t>
            </a:fld>
            <a:endParaRPr lang="en-US"/>
          </a:p>
        </p:txBody>
      </p:sp>
    </p:spTree>
    <p:extLst>
      <p:ext uri="{BB962C8B-B14F-4D97-AF65-F5344CB8AC3E}">
        <p14:creationId xmlns:p14="http://schemas.microsoft.com/office/powerpoint/2010/main" val="39913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to talk about: Cribs – large indexes of what each person typically said</a:t>
            </a:r>
          </a:p>
          <a:p>
            <a:r>
              <a:rPr lang="en-US" baseline="0" dirty="0" smtClean="0"/>
              <a:t>Chit-chat in the clear from Enigma operators</a:t>
            </a:r>
          </a:p>
          <a:p>
            <a:r>
              <a:rPr lang="en-US" baseline="0" dirty="0" smtClean="0"/>
              <a:t>‘continuations’ and times</a:t>
            </a:r>
          </a:p>
          <a:p>
            <a:r>
              <a:rPr lang="en-US" baseline="0" dirty="0" smtClean="0"/>
              <a:t>Turned agent – Treasure – sent long messages that were enciphered in both Dockyard Cipher and Enigma – handy </a:t>
            </a:r>
          </a:p>
          <a:p>
            <a:r>
              <a:rPr lang="en-US" baseline="0" dirty="0" smtClean="0"/>
              <a:t>Initially broken because first three characters and next three characters were encrypted the same way</a:t>
            </a:r>
          </a:p>
          <a:p>
            <a:r>
              <a:rPr lang="en-US" baseline="0" dirty="0" smtClean="0"/>
              <a:t>“Gardening” – planting cribs during important events, </a:t>
            </a:r>
            <a:r>
              <a:rPr lang="en-US" baseline="0" dirty="0" err="1" smtClean="0"/>
              <a:t>eg</a:t>
            </a:r>
            <a:r>
              <a:rPr lang="en-US" baseline="0" dirty="0" smtClean="0"/>
              <a:t>, planting mines in a carefully chosen position such that the message about them would contain a needed word</a:t>
            </a:r>
          </a:p>
          <a:p>
            <a:r>
              <a:rPr lang="en-US" baseline="0" dirty="0" smtClean="0"/>
              <a:t>No letter would ever decrypt to itself</a:t>
            </a:r>
          </a:p>
          <a:p>
            <a:r>
              <a:rPr lang="en-US" baseline="0" dirty="0" smtClean="0"/>
              <a:t>The same rotor wheel couldn’t be used in adjacent positions</a:t>
            </a:r>
          </a:p>
          <a:p>
            <a:r>
              <a:rPr lang="en-US" baseline="0" dirty="0" smtClean="0"/>
              <a:t>Every German operative in Britain was either captured or turned</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10</a:t>
            </a:fld>
            <a:endParaRPr lang="en-US"/>
          </a:p>
        </p:txBody>
      </p:sp>
    </p:spTree>
    <p:extLst>
      <p:ext uri="{BB962C8B-B14F-4D97-AF65-F5344CB8AC3E}">
        <p14:creationId xmlns:p14="http://schemas.microsoft.com/office/powerpoint/2010/main" val="222525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8560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1350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933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147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3184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3F1F-ADBF-4FAE-A422-131859708330}" type="datetimeFigureOut">
              <a:rPr lang="en-US" smtClean="0"/>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4594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3F1F-ADBF-4FAE-A422-131859708330}" type="datetimeFigureOut">
              <a:rPr lang="en-US" smtClean="0"/>
              <a:t>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50750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3F1F-ADBF-4FAE-A422-131859708330}" type="datetimeFigureOut">
              <a:rPr lang="en-US" smtClean="0"/>
              <a:t>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26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3F1F-ADBF-4FAE-A422-131859708330}" type="datetimeFigureOut">
              <a:rPr lang="en-US" smtClean="0"/>
              <a:t>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57452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6665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5419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F1F-ADBF-4FAE-A422-131859708330}" type="datetimeFigureOut">
              <a:rPr lang="en-US" smtClean="0"/>
              <a:t>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8AB31-8220-4D97-9F5A-25BD6C1BEF9E}" type="slidenum">
              <a:rPr lang="en-US" smtClean="0"/>
              <a:t>‹#›</a:t>
            </a:fld>
            <a:endParaRPr lang="en-US"/>
          </a:p>
        </p:txBody>
      </p:sp>
    </p:spTree>
    <p:extLst>
      <p:ext uri="{BB962C8B-B14F-4D97-AF65-F5344CB8AC3E}">
        <p14:creationId xmlns:p14="http://schemas.microsoft.com/office/powerpoint/2010/main" val="26045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0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8" Type="http://schemas.openxmlformats.org/officeDocument/2006/relationships/hyperlink" Target="https://www.github.com/iagox86" TargetMode="External"/><Relationship Id="rId3" Type="http://schemas.openxmlformats.org/officeDocument/2006/relationships/hyperlink" Target="http://www.leviathansecurity.com/" TargetMode="External"/><Relationship Id="rId7" Type="http://schemas.openxmlformats.org/officeDocument/2006/relationships/hyperlink" Target="https://www.github.com/iagox86/unzipher" TargetMode="External"/><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 Id="rId6" Type="http://schemas.openxmlformats.org/officeDocument/2006/relationships/hyperlink" Target="https://www.github.com/iagox86/hash_extender" TargetMode="External"/><Relationship Id="rId5" Type="http://schemas.openxmlformats.org/officeDocument/2006/relationships/hyperlink" Target="https://www.github.com/iagox86/poracle" TargetMode="External"/><Relationship Id="rId4" Type="http://schemas.openxmlformats.org/officeDocument/2006/relationships/hyperlink" Target="https://www.github.com/iagox86/prephix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ithub.com/iagox86/prephixe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lstStyle/>
          <a:p>
            <a:r>
              <a:rPr lang="en-US" dirty="0" smtClean="0"/>
              <a:t>Crypto: You’re doing it wrong</a:t>
            </a:r>
            <a:endParaRPr lang="en-US" dirty="0"/>
          </a:p>
        </p:txBody>
      </p:sp>
      <p:sp>
        <p:nvSpPr>
          <p:cNvPr id="3" name="Subtitle 2"/>
          <p:cNvSpPr>
            <a:spLocks noGrp="1"/>
          </p:cNvSpPr>
          <p:nvPr>
            <p:ph type="subTitle" idx="1"/>
          </p:nvPr>
        </p:nvSpPr>
        <p:spPr>
          <a:xfrm>
            <a:off x="1371600" y="4727575"/>
            <a:ext cx="6400800" cy="1752600"/>
          </a:xfrm>
        </p:spPr>
        <p:txBody>
          <a:bodyPr>
            <a:normAutofit/>
          </a:bodyPr>
          <a:lstStyle/>
          <a:p>
            <a:r>
              <a:rPr lang="en-US" dirty="0" smtClean="0"/>
              <a:t>Ron Bowes, Leviathan Security Group</a:t>
            </a:r>
          </a:p>
          <a:p>
            <a:r>
              <a:rPr lang="en-US" dirty="0" err="1" smtClean="0"/>
              <a:t>Shmoocon</a:t>
            </a:r>
            <a:r>
              <a:rPr lang="en-US" dirty="0" smtClean="0"/>
              <a:t> 2013</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
            <a:ext cx="3733800" cy="2987040"/>
          </a:xfrm>
          <a:prstGeom prst="rect">
            <a:avLst/>
          </a:prstGeom>
        </p:spPr>
      </p:pic>
    </p:spTree>
    <p:extLst>
      <p:ext uri="{BB962C8B-B14F-4D97-AF65-F5344CB8AC3E}">
        <p14:creationId xmlns:p14="http://schemas.microsoft.com/office/powerpoint/2010/main" val="213321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War II: Enigma Machine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71237"/>
            <a:ext cx="4648200" cy="24839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71237"/>
            <a:ext cx="4646341" cy="24867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3770971"/>
            <a:ext cx="6019800" cy="3120664"/>
          </a:xfrm>
          <a:prstGeom prst="rect">
            <a:avLst/>
          </a:prstGeom>
        </p:spPr>
      </p:pic>
    </p:spTree>
    <p:extLst>
      <p:ext uri="{BB962C8B-B14F-4D97-AF65-F5344CB8AC3E}">
        <p14:creationId xmlns:p14="http://schemas.microsoft.com/office/powerpoint/2010/main" val="11952480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a:t>
            </a:r>
            <a:endParaRPr lang="en-US" dirty="0"/>
          </a:p>
        </p:txBody>
      </p:sp>
      <p:pic>
        <p:nvPicPr>
          <p:cNvPr id="9218" name="Picture 2" descr="http://fun-gallery.com/wp-content/uploads/2011/09/Fast-And-Funny-640x4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434" y="152400"/>
            <a:ext cx="5631366" cy="4126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24200" y="152400"/>
            <a:ext cx="17526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876800" y="152400"/>
            <a:ext cx="42857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1371600"/>
            <a:ext cx="1466385"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152400"/>
            <a:ext cx="14663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76801" y="1371600"/>
            <a:ext cx="4285784"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220" name="Picture 4" descr="http://fun-gallery.com/wp-content/uploads/2011/09/Running-Race-Finish-Line-Funny-Pi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585" y="3048000"/>
            <a:ext cx="4572000" cy="3048000"/>
          </a:xfrm>
          <a:prstGeom prst="rect">
            <a:avLst/>
          </a:prstGeom>
          <a:solidFill>
            <a:srgbClr val="FFFFFF">
              <a:shade val="85000"/>
            </a:srgbClr>
          </a:solidFill>
          <a:ln w="1905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657357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 Contact info</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Me:</a:t>
            </a:r>
          </a:p>
          <a:p>
            <a:pPr lvl="1"/>
            <a:r>
              <a:rPr lang="en-US" dirty="0" smtClean="0"/>
              <a:t>Ron Bowes </a:t>
            </a:r>
            <a:r>
              <a:rPr lang="en-US" smtClean="0"/>
              <a:t>&lt;ron.bowes@leviathansecurity.com&gt;</a:t>
            </a:r>
            <a:endParaRPr lang="en-US" dirty="0" smtClean="0"/>
          </a:p>
          <a:p>
            <a:pPr lvl="1"/>
            <a:r>
              <a:rPr lang="en-US" dirty="0" smtClean="0"/>
              <a:t>@iagox86</a:t>
            </a:r>
          </a:p>
          <a:p>
            <a:pPr lvl="1"/>
            <a:r>
              <a:rPr lang="en-US" dirty="0" smtClean="0">
                <a:hlinkClick r:id="rId2"/>
              </a:rPr>
              <a:t>http://www.skullsecurity.org</a:t>
            </a:r>
            <a:endParaRPr lang="en-US" dirty="0" smtClean="0"/>
          </a:p>
          <a:p>
            <a:pPr lvl="1"/>
            <a:r>
              <a:rPr lang="en-US" dirty="0" smtClean="0">
                <a:hlinkClick r:id="rId3"/>
              </a:rPr>
              <a:t>http://www.leviathansecurity.com</a:t>
            </a:r>
            <a:endParaRPr lang="en-US" dirty="0" smtClean="0"/>
          </a:p>
          <a:p>
            <a:r>
              <a:rPr lang="en-US" dirty="0" smtClean="0"/>
              <a:t>Tools released:</a:t>
            </a:r>
          </a:p>
          <a:p>
            <a:pPr lvl="1"/>
            <a:r>
              <a:rPr lang="en-US" dirty="0" smtClean="0">
                <a:hlinkClick r:id="rId4"/>
              </a:rPr>
              <a:t>https://www.github.com/iagox86/prephixer</a:t>
            </a:r>
            <a:r>
              <a:rPr lang="en-US" dirty="0" smtClean="0"/>
              <a:t> </a:t>
            </a:r>
          </a:p>
          <a:p>
            <a:pPr lvl="1"/>
            <a:r>
              <a:rPr lang="en-US" dirty="0">
                <a:hlinkClick r:id="rId5"/>
              </a:rPr>
              <a:t>https://</a:t>
            </a:r>
            <a:r>
              <a:rPr lang="en-US" dirty="0" smtClean="0">
                <a:hlinkClick r:id="rId5"/>
              </a:rPr>
              <a:t>www.github.com/iagox86/poracle</a:t>
            </a:r>
            <a:endParaRPr lang="en-US" dirty="0" smtClean="0"/>
          </a:p>
          <a:p>
            <a:pPr lvl="1"/>
            <a:r>
              <a:rPr lang="en-US" dirty="0">
                <a:hlinkClick r:id="rId6"/>
              </a:rPr>
              <a:t>https://</a:t>
            </a:r>
            <a:r>
              <a:rPr lang="en-US" dirty="0" smtClean="0">
                <a:hlinkClick r:id="rId6"/>
              </a:rPr>
              <a:t>www.github.com/iagox86/hash_extender</a:t>
            </a:r>
            <a:r>
              <a:rPr lang="en-US" dirty="0" smtClean="0"/>
              <a:t> </a:t>
            </a:r>
          </a:p>
          <a:p>
            <a:pPr lvl="1"/>
            <a:r>
              <a:rPr lang="en-US" dirty="0">
                <a:hlinkClick r:id="rId7"/>
              </a:rPr>
              <a:t>https://</a:t>
            </a:r>
            <a:r>
              <a:rPr lang="en-US" dirty="0" smtClean="0">
                <a:hlinkClick r:id="rId7"/>
              </a:rPr>
              <a:t>www.github.com/iagox86/unzipher</a:t>
            </a:r>
            <a:r>
              <a:rPr lang="en-US" dirty="0" smtClean="0"/>
              <a:t> </a:t>
            </a:r>
          </a:p>
          <a:p>
            <a:r>
              <a:rPr lang="en-US" dirty="0" smtClean="0"/>
              <a:t>This talk will be on </a:t>
            </a:r>
            <a:r>
              <a:rPr lang="en-US" dirty="0" smtClean="0">
                <a:hlinkClick r:id="rId8"/>
              </a:rPr>
              <a:t>https://www.github.com/iagox86</a:t>
            </a:r>
            <a:r>
              <a:rPr lang="en-US" dirty="0" smtClean="0"/>
              <a:t> as well</a:t>
            </a:r>
          </a:p>
          <a:p>
            <a:endParaRPr lang="en-US" dirty="0" smtClean="0"/>
          </a:p>
          <a:p>
            <a:endParaRPr lang="en-US" dirty="0"/>
          </a:p>
        </p:txBody>
      </p:sp>
    </p:spTree>
    <p:extLst>
      <p:ext uri="{BB962C8B-B14F-4D97-AF65-F5344CB8AC3E}">
        <p14:creationId xmlns:p14="http://schemas.microsoft.com/office/powerpoint/2010/main" val="4232121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get more modern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27200"/>
            <a:ext cx="6502400" cy="5130800"/>
          </a:xfrm>
          <a:prstGeom prst="rect">
            <a:avLst/>
          </a:prstGeom>
        </p:spPr>
      </p:pic>
    </p:spTree>
    <p:extLst>
      <p:ext uri="{BB962C8B-B14F-4D97-AF65-F5344CB8AC3E}">
        <p14:creationId xmlns:p14="http://schemas.microsoft.com/office/powerpoint/2010/main" val="104389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1970s: DES was invented!</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A symmetric-key block cipher</a:t>
            </a:r>
          </a:p>
          <a:p>
            <a:r>
              <a:rPr lang="en-US" dirty="0" smtClean="0"/>
              <a:t>Message could be decrypted by the intended recipient and everybody who’s stolen the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7" name="Picture 6"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9" name="Straight Arrow Connector 8"/>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16" name="TextBox 15"/>
          <p:cNvSpPr txBox="1"/>
          <p:nvPr/>
        </p:nvSpPr>
        <p:spPr>
          <a:xfrm>
            <a:off x="2611244" y="3821669"/>
            <a:ext cx="2514600" cy="369332"/>
          </a:xfrm>
          <a:prstGeom prst="rect">
            <a:avLst/>
          </a:prstGeom>
          <a:noFill/>
        </p:spPr>
        <p:txBody>
          <a:bodyPr wrap="square" rtlCol="0">
            <a:spAutoFit/>
          </a:bodyPr>
          <a:lstStyle/>
          <a:p>
            <a:r>
              <a:rPr lang="en-US" dirty="0" smtClean="0"/>
              <a:t>E(“This cereal sucks”)</a:t>
            </a:r>
            <a:endParaRPr lang="en-US" dirty="0"/>
          </a:p>
        </p:txBody>
      </p:sp>
      <p:sp>
        <p:nvSpPr>
          <p:cNvPr id="17" name="TextBox 16"/>
          <p:cNvSpPr txBox="1"/>
          <p:nvPr/>
        </p:nvSpPr>
        <p:spPr>
          <a:xfrm>
            <a:off x="6400800" y="5171791"/>
            <a:ext cx="838200" cy="369332"/>
          </a:xfrm>
          <a:prstGeom prst="rect">
            <a:avLst/>
          </a:prstGeom>
          <a:noFill/>
        </p:spPr>
        <p:txBody>
          <a:bodyPr wrap="square" rtlCol="0">
            <a:spAutoFit/>
          </a:bodyPr>
          <a:lstStyle/>
          <a:p>
            <a:r>
              <a:rPr lang="en-US" dirty="0" smtClean="0"/>
              <a:t>“Bob”</a:t>
            </a:r>
            <a:endParaRPr lang="en-US" dirty="0"/>
          </a:p>
        </p:txBody>
      </p:sp>
      <p:sp>
        <p:nvSpPr>
          <p:cNvPr id="18" name="TextBox 17"/>
          <p:cNvSpPr txBox="1"/>
          <p:nvPr/>
        </p:nvSpPr>
        <p:spPr>
          <a:xfrm>
            <a:off x="2286000" y="6475425"/>
            <a:ext cx="3429000" cy="369332"/>
          </a:xfrm>
          <a:prstGeom prst="rect">
            <a:avLst/>
          </a:prstGeom>
          <a:noFill/>
        </p:spPr>
        <p:txBody>
          <a:bodyPr wrap="square" rtlCol="0">
            <a:spAutoFit/>
          </a:bodyPr>
          <a:lstStyle/>
          <a:p>
            <a:r>
              <a:rPr lang="en-US" dirty="0" smtClean="0"/>
              <a:t>“Eve” (aka, guy who stole the key)</a:t>
            </a:r>
            <a:endParaRPr lang="en-US" dirty="0"/>
          </a:p>
        </p:txBody>
      </p:sp>
      <p:sp>
        <p:nvSpPr>
          <p:cNvPr id="19" name="TextBox 18"/>
          <p:cNvSpPr txBox="1"/>
          <p:nvPr/>
        </p:nvSpPr>
        <p:spPr>
          <a:xfrm>
            <a:off x="1219200" y="4987125"/>
            <a:ext cx="1295400" cy="369332"/>
          </a:xfrm>
          <a:prstGeom prst="rect">
            <a:avLst/>
          </a:prstGeom>
          <a:noFill/>
        </p:spPr>
        <p:txBody>
          <a:bodyPr wrap="square" rtlCol="0">
            <a:spAutoFit/>
          </a:bodyPr>
          <a:lstStyle/>
          <a:p>
            <a:r>
              <a:rPr lang="en-US" dirty="0" smtClean="0"/>
              <a:t>“Alice”</a:t>
            </a:r>
            <a:endParaRPr lang="en-US" dirty="0"/>
          </a:p>
        </p:txBody>
      </p:sp>
    </p:spTree>
    <p:extLst>
      <p:ext uri="{BB962C8B-B14F-4D97-AF65-F5344CB8AC3E}">
        <p14:creationId xmlns:p14="http://schemas.microsoft.com/office/powerpoint/2010/main" val="27576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1970s: Along came DH and RSA</a:t>
            </a:r>
            <a:endParaRPr lang="en-US" dirty="0"/>
          </a:p>
        </p:txBody>
      </p:sp>
      <p:sp>
        <p:nvSpPr>
          <p:cNvPr id="3" name="Content Placeholder 2"/>
          <p:cNvSpPr>
            <a:spLocks noGrp="1"/>
          </p:cNvSpPr>
          <p:nvPr>
            <p:ph idx="1"/>
          </p:nvPr>
        </p:nvSpPr>
        <p:spPr>
          <a:xfrm>
            <a:off x="457200" y="1600200"/>
            <a:ext cx="8229600" cy="1447799"/>
          </a:xfrm>
        </p:spPr>
        <p:txBody>
          <a:bodyPr>
            <a:normAutofit fontScale="92500" lnSpcReduction="10000"/>
          </a:bodyPr>
          <a:lstStyle/>
          <a:p>
            <a:r>
              <a:rPr lang="en-US" dirty="0" smtClean="0"/>
              <a:t>Now both parties have to exchange keys with “Eve” (or each other) before they can communicate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595977"/>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51" y="3562578"/>
            <a:ext cx="2183349" cy="1612767"/>
          </a:xfrm>
          <a:prstGeom prst="rect">
            <a:avLst/>
          </a:prstGeom>
        </p:spPr>
      </p:pic>
      <p:cxnSp>
        <p:nvCxnSpPr>
          <p:cNvPr id="6" name="Straight Arrow Connector 5"/>
          <p:cNvCxnSpPr/>
          <p:nvPr/>
        </p:nvCxnSpPr>
        <p:spPr>
          <a:xfrm>
            <a:off x="1676400" y="4132792"/>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676400" y="4595026"/>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901138"/>
            <a:ext cx="1447800" cy="904875"/>
          </a:xfrm>
          <a:prstGeom prst="rect">
            <a:avLst/>
          </a:prstGeom>
        </p:spPr>
      </p:pic>
      <p:sp>
        <p:nvSpPr>
          <p:cNvPr id="10" name="TextBox 9"/>
          <p:cNvSpPr txBox="1"/>
          <p:nvPr/>
        </p:nvSpPr>
        <p:spPr>
          <a:xfrm>
            <a:off x="7745451" y="5226848"/>
            <a:ext cx="838200" cy="369332"/>
          </a:xfrm>
          <a:prstGeom prst="rect">
            <a:avLst/>
          </a:prstGeom>
          <a:noFill/>
        </p:spPr>
        <p:txBody>
          <a:bodyPr wrap="square" rtlCol="0">
            <a:spAutoFit/>
          </a:bodyPr>
          <a:lstStyle/>
          <a:p>
            <a:r>
              <a:rPr lang="en-US" dirty="0" smtClean="0"/>
              <a:t>“Bob”</a:t>
            </a:r>
            <a:endParaRPr lang="en-US" dirty="0"/>
          </a:p>
        </p:txBody>
      </p:sp>
      <p:sp>
        <p:nvSpPr>
          <p:cNvPr id="11" name="TextBox 10"/>
          <p:cNvSpPr txBox="1"/>
          <p:nvPr/>
        </p:nvSpPr>
        <p:spPr>
          <a:xfrm>
            <a:off x="3721720" y="4975294"/>
            <a:ext cx="762000"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457200" y="4806013"/>
            <a:ext cx="1295400" cy="369332"/>
          </a:xfrm>
          <a:prstGeom prst="rect">
            <a:avLst/>
          </a:prstGeom>
          <a:noFill/>
        </p:spPr>
        <p:txBody>
          <a:bodyPr wrap="square" rtlCol="0">
            <a:spAutoFit/>
          </a:bodyPr>
          <a:lstStyle/>
          <a:p>
            <a:r>
              <a:rPr lang="en-US" dirty="0" smtClean="0"/>
              <a:t>“Alice”</a:t>
            </a:r>
            <a:endParaRPr lang="en-US" dirty="0"/>
          </a:p>
        </p:txBody>
      </p:sp>
      <p:cxnSp>
        <p:nvCxnSpPr>
          <p:cNvPr id="16" name="Straight Arrow Connector 15"/>
          <p:cNvCxnSpPr/>
          <p:nvPr/>
        </p:nvCxnSpPr>
        <p:spPr>
          <a:xfrm>
            <a:off x="4972050" y="4669607"/>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06898" y="4132792"/>
            <a:ext cx="1676400" cy="148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3757101"/>
            <a:ext cx="609600" cy="369332"/>
          </a:xfrm>
          <a:prstGeom prst="rect">
            <a:avLst/>
          </a:prstGeom>
          <a:noFill/>
        </p:spPr>
        <p:txBody>
          <a:bodyPr wrap="square" rtlCol="0">
            <a:spAutoFit/>
          </a:bodyPr>
          <a:lstStyle/>
          <a:p>
            <a:r>
              <a:rPr lang="en-US" dirty="0" err="1" smtClean="0"/>
              <a:t>K</a:t>
            </a:r>
            <a:r>
              <a:rPr lang="en-US" baseline="-25000" dirty="0" err="1" smtClean="0"/>
              <a:t>bob</a:t>
            </a:r>
            <a:endParaRPr lang="en-US" baseline="-25000" dirty="0"/>
          </a:p>
        </p:txBody>
      </p:sp>
      <p:sp>
        <p:nvSpPr>
          <p:cNvPr id="23" name="TextBox 22"/>
          <p:cNvSpPr txBox="1"/>
          <p:nvPr/>
        </p:nvSpPr>
        <p:spPr>
          <a:xfrm>
            <a:off x="2362200" y="4562784"/>
            <a:ext cx="609600"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4" name="TextBox 23"/>
          <p:cNvSpPr txBox="1"/>
          <p:nvPr/>
        </p:nvSpPr>
        <p:spPr>
          <a:xfrm>
            <a:off x="2324100" y="3758418"/>
            <a:ext cx="609600" cy="369332"/>
          </a:xfrm>
          <a:prstGeom prst="rect">
            <a:avLst/>
          </a:prstGeom>
          <a:noFill/>
        </p:spPr>
        <p:txBody>
          <a:bodyPr wrap="square" rtlCol="0">
            <a:spAutoFit/>
          </a:bodyPr>
          <a:lstStyle/>
          <a:p>
            <a:r>
              <a:rPr lang="en-US" dirty="0" err="1" smtClean="0"/>
              <a:t>K</a:t>
            </a:r>
            <a:r>
              <a:rPr lang="en-US" baseline="-25000" dirty="0" err="1" smtClean="0"/>
              <a:t>alice</a:t>
            </a:r>
            <a:endParaRPr lang="en-US" baseline="-25000" dirty="0"/>
          </a:p>
        </p:txBody>
      </p:sp>
      <p:sp>
        <p:nvSpPr>
          <p:cNvPr id="25" name="TextBox 24"/>
          <p:cNvSpPr txBox="1"/>
          <p:nvPr/>
        </p:nvSpPr>
        <p:spPr>
          <a:xfrm>
            <a:off x="5590478" y="4669607"/>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Tree>
    <p:extLst>
      <p:ext uri="{BB962C8B-B14F-4D97-AF65-F5344CB8AC3E}">
        <p14:creationId xmlns:p14="http://schemas.microsoft.com/office/powerpoint/2010/main" val="2277836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Certification Authorities</a:t>
            </a:r>
            <a:endParaRPr lang="en-US" dirty="0"/>
          </a:p>
        </p:txBody>
      </p:sp>
      <p:sp>
        <p:nvSpPr>
          <p:cNvPr id="3" name="Content Placeholder 2"/>
          <p:cNvSpPr>
            <a:spLocks noGrp="1"/>
          </p:cNvSpPr>
          <p:nvPr>
            <p:ph idx="1"/>
          </p:nvPr>
        </p:nvSpPr>
        <p:spPr>
          <a:xfrm>
            <a:off x="457200" y="1600201"/>
            <a:ext cx="8229600" cy="1207882"/>
          </a:xfrm>
        </p:spPr>
        <p:txBody>
          <a:bodyPr/>
          <a:lstStyle/>
          <a:p>
            <a:pPr algn="r"/>
            <a:r>
              <a:rPr lang="en-US" dirty="0" smtClean="0"/>
              <a:t>Now you can see if any of 100s of </a:t>
            </a:r>
            <a:r>
              <a:rPr lang="en-US" dirty="0" smtClean="0"/>
              <a:t>companies thinks </a:t>
            </a:r>
            <a:r>
              <a:rPr lang="en-US" dirty="0" smtClean="0"/>
              <a:t>the “Bob” is actually “Bob”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040" y="2808082"/>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272" y="5059527"/>
            <a:ext cx="2183349" cy="16127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976837"/>
            <a:ext cx="1447800" cy="904875"/>
          </a:xfrm>
          <a:prstGeom prst="rect">
            <a:avLst/>
          </a:prstGeom>
        </p:spPr>
      </p:pic>
      <p:sp>
        <p:nvSpPr>
          <p:cNvPr id="9" name="TextBox 8"/>
          <p:cNvSpPr txBox="1"/>
          <p:nvPr/>
        </p:nvSpPr>
        <p:spPr>
          <a:xfrm>
            <a:off x="3116940" y="6487628"/>
            <a:ext cx="838200" cy="369332"/>
          </a:xfrm>
          <a:prstGeom prst="rect">
            <a:avLst/>
          </a:prstGeom>
          <a:noFill/>
        </p:spPr>
        <p:txBody>
          <a:bodyPr wrap="square" rtlCol="0">
            <a:spAutoFit/>
          </a:bodyPr>
          <a:lstStyle/>
          <a:p>
            <a:r>
              <a:rPr lang="en-US" dirty="0" smtClean="0"/>
              <a:t>“Bob”</a:t>
            </a:r>
            <a:endParaRPr lang="en-US" dirty="0"/>
          </a:p>
        </p:txBody>
      </p:sp>
      <p:sp>
        <p:nvSpPr>
          <p:cNvPr id="10" name="TextBox 9"/>
          <p:cNvSpPr txBox="1"/>
          <p:nvPr/>
        </p:nvSpPr>
        <p:spPr>
          <a:xfrm>
            <a:off x="494371" y="3885368"/>
            <a:ext cx="762000" cy="369332"/>
          </a:xfrm>
          <a:prstGeom prst="rect">
            <a:avLst/>
          </a:prstGeom>
          <a:noFill/>
        </p:spPr>
        <p:txBody>
          <a:bodyPr wrap="square" rtlCol="0">
            <a:spAutoFit/>
          </a:bodyPr>
          <a:lstStyle/>
          <a:p>
            <a:r>
              <a:rPr lang="en-US" dirty="0" smtClean="0"/>
              <a:t>“Eve”</a:t>
            </a:r>
            <a:endParaRPr lang="en-US" dirty="0"/>
          </a:p>
        </p:txBody>
      </p:sp>
      <p:sp>
        <p:nvSpPr>
          <p:cNvPr id="11" name="TextBox 10"/>
          <p:cNvSpPr txBox="1"/>
          <p:nvPr/>
        </p:nvSpPr>
        <p:spPr>
          <a:xfrm>
            <a:off x="3711498" y="3896358"/>
            <a:ext cx="1295400" cy="369332"/>
          </a:xfrm>
          <a:prstGeom prst="rect">
            <a:avLst/>
          </a:prstGeom>
          <a:noFill/>
        </p:spPr>
        <p:txBody>
          <a:bodyPr wrap="square" rtlCol="0">
            <a:spAutoFit/>
          </a:bodyPr>
          <a:lstStyle/>
          <a:p>
            <a:r>
              <a:rPr lang="en-US" dirty="0" smtClean="0"/>
              <a:t>“Alice”</a:t>
            </a:r>
            <a:endParaRPr lang="en-US" dirty="0"/>
          </a:p>
        </p:txBody>
      </p:sp>
      <p:cxnSp>
        <p:nvCxnSpPr>
          <p:cNvPr id="12" name="Straight Arrow Connector 11"/>
          <p:cNvCxnSpPr/>
          <p:nvPr/>
        </p:nvCxnSpPr>
        <p:spPr>
          <a:xfrm>
            <a:off x="1638300" y="3366323"/>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5677" y="3366323"/>
            <a:ext cx="1979923"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34993" y="2986278"/>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0" name="TextBox 19"/>
          <p:cNvSpPr txBox="1"/>
          <p:nvPr/>
        </p:nvSpPr>
        <p:spPr>
          <a:xfrm>
            <a:off x="4725677" y="2976837"/>
            <a:ext cx="2437123" cy="368060"/>
          </a:xfrm>
          <a:prstGeom prst="rect">
            <a:avLst/>
          </a:prstGeom>
          <a:noFill/>
        </p:spPr>
        <p:txBody>
          <a:bodyPr wrap="square" rtlCol="0">
            <a:spAutoFit/>
          </a:bodyPr>
          <a:lstStyle/>
          <a:p>
            <a:r>
              <a:rPr lang="en-US" dirty="0" smtClean="0"/>
              <a:t>Is this </a:t>
            </a:r>
            <a:r>
              <a:rPr lang="en-US" dirty="0" err="1" smtClean="0"/>
              <a:t>K</a:t>
            </a:r>
            <a:r>
              <a:rPr lang="en-US" baseline="-25000" dirty="0" err="1" smtClean="0"/>
              <a:t>bob</a:t>
            </a:r>
            <a:r>
              <a:rPr lang="en-US" dirty="0" smtClean="0"/>
              <a:t>?</a:t>
            </a:r>
            <a:endParaRPr lang="en-US"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312" y="2667000"/>
            <a:ext cx="1819751" cy="2022348"/>
          </a:xfrm>
          <a:prstGeom prst="rect">
            <a:avLst/>
          </a:prstGeom>
        </p:spPr>
      </p:pic>
      <p:cxnSp>
        <p:nvCxnSpPr>
          <p:cNvPr id="23" name="Straight Arrow Connector 22"/>
          <p:cNvCxnSpPr/>
          <p:nvPr/>
        </p:nvCxnSpPr>
        <p:spPr>
          <a:xfrm flipH="1">
            <a:off x="4758436" y="3678174"/>
            <a:ext cx="187096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8076" y="3731011"/>
            <a:ext cx="2437123" cy="368060"/>
          </a:xfrm>
          <a:prstGeom prst="rect">
            <a:avLst/>
          </a:prstGeom>
          <a:noFill/>
        </p:spPr>
        <p:txBody>
          <a:bodyPr wrap="square" rtlCol="0">
            <a:spAutoFit/>
          </a:bodyPr>
          <a:lstStyle/>
          <a:p>
            <a:r>
              <a:rPr lang="en-US" dirty="0" smtClean="0"/>
              <a:t>Sure, whatever</a:t>
            </a:r>
            <a:endParaRPr lang="en-US" dirty="0"/>
          </a:p>
        </p:txBody>
      </p:sp>
      <p:sp>
        <p:nvSpPr>
          <p:cNvPr id="28" name="TextBox 27"/>
          <p:cNvSpPr txBox="1"/>
          <p:nvPr/>
        </p:nvSpPr>
        <p:spPr>
          <a:xfrm>
            <a:off x="2478357" y="4689348"/>
            <a:ext cx="10668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629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WEP</a:t>
            </a:r>
            <a:endParaRPr lang="en-US" dirty="0"/>
          </a:p>
        </p:txBody>
      </p:sp>
      <p:sp>
        <p:nvSpPr>
          <p:cNvPr id="3" name="Content Placeholder 2"/>
          <p:cNvSpPr>
            <a:spLocks noGrp="1"/>
          </p:cNvSpPr>
          <p:nvPr>
            <p:ph idx="1"/>
          </p:nvPr>
        </p:nvSpPr>
        <p:spPr/>
        <p:txBody>
          <a:bodyPr/>
          <a:lstStyle/>
          <a:p>
            <a:r>
              <a:rPr lang="en-US" dirty="0" smtClean="0"/>
              <a:t>While we’re talking about </a:t>
            </a:r>
            <a:r>
              <a:rPr lang="en-US" dirty="0" err="1" smtClean="0"/>
              <a:t>Goatse</a:t>
            </a:r>
            <a:r>
              <a:rPr lang="en-US" dirty="0" smtClean="0"/>
              <a:t>…</a:t>
            </a:r>
          </a:p>
          <a:p>
            <a:r>
              <a:rPr lang="en-US" dirty="0" smtClean="0"/>
              <a:t>RC4 w/ 24-bit IV</a:t>
            </a:r>
          </a:p>
          <a:p>
            <a:r>
              <a:rPr lang="en-US" dirty="0" smtClean="0"/>
              <a:t>Using RC4 all kinds of wrong led to total compromise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657600"/>
            <a:ext cx="4419600" cy="3314700"/>
          </a:xfrm>
          <a:prstGeom prst="rect">
            <a:avLst/>
          </a:prstGeom>
        </p:spPr>
      </p:pic>
    </p:spTree>
    <p:extLst>
      <p:ext uri="{BB962C8B-B14F-4D97-AF65-F5344CB8AC3E}">
        <p14:creationId xmlns:p14="http://schemas.microsoft.com/office/powerpoint/2010/main" val="461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2008: </a:t>
            </a:r>
            <a:r>
              <a:rPr lang="en-US" dirty="0" err="1" smtClean="0"/>
              <a:t>github</a:t>
            </a:r>
            <a:r>
              <a:rPr lang="en-US" dirty="0" smtClean="0"/>
              <a:t> (and other “Web 2.0” stuff)</a:t>
            </a:r>
            <a:endParaRPr lang="en-US" dirty="0"/>
          </a:p>
        </p:txBody>
      </p:sp>
      <p:sp>
        <p:nvSpPr>
          <p:cNvPr id="3" name="Content Placeholder 2"/>
          <p:cNvSpPr>
            <a:spLocks noGrp="1"/>
          </p:cNvSpPr>
          <p:nvPr>
            <p:ph idx="1"/>
          </p:nvPr>
        </p:nvSpPr>
        <p:spPr/>
        <p:txBody>
          <a:bodyPr/>
          <a:lstStyle/>
          <a:p>
            <a:r>
              <a:rPr lang="en-US" dirty="0" smtClean="0"/>
              <a:t>A new place for people to post private keys, passwords, and other confidential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90800"/>
            <a:ext cx="4306845" cy="4100117"/>
          </a:xfrm>
          <a:prstGeom prst="rect">
            <a:avLst/>
          </a:prstGeom>
        </p:spPr>
      </p:pic>
    </p:spTree>
    <p:extLst>
      <p:ext uri="{BB962C8B-B14F-4D97-AF65-F5344CB8AC3E}">
        <p14:creationId xmlns:p14="http://schemas.microsoft.com/office/powerpoint/2010/main" val="38300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a:t>
            </a:r>
            <a:endParaRPr lang="en-US" dirty="0"/>
          </a:p>
        </p:txBody>
      </p:sp>
      <p:sp>
        <p:nvSpPr>
          <p:cNvPr id="3" name="Content Placeholder 2"/>
          <p:cNvSpPr>
            <a:spLocks noGrp="1"/>
          </p:cNvSpPr>
          <p:nvPr>
            <p:ph idx="1"/>
          </p:nvPr>
        </p:nvSpPr>
        <p:spPr/>
        <p:txBody>
          <a:bodyPr>
            <a:normAutofit/>
          </a:bodyPr>
          <a:lstStyle/>
          <a:p>
            <a:r>
              <a:rPr lang="en-US" dirty="0" smtClean="0"/>
              <a:t>These days, encryption is rarely broken directly</a:t>
            </a:r>
          </a:p>
          <a:p>
            <a:r>
              <a:rPr lang="en-US" dirty="0" smtClean="0"/>
              <a:t>It’s broken by…</a:t>
            </a:r>
          </a:p>
          <a:p>
            <a:pPr lvl="1"/>
            <a:r>
              <a:rPr lang="en-US" dirty="0" smtClean="0"/>
              <a:t>Operator error</a:t>
            </a:r>
            <a:endParaRPr lang="en-US" dirty="0"/>
          </a:p>
          <a:p>
            <a:pPr lvl="1"/>
            <a:r>
              <a:rPr lang="en-US" dirty="0" smtClean="0"/>
              <a:t>Implementation errors</a:t>
            </a:r>
          </a:p>
          <a:p>
            <a:pPr lvl="1"/>
            <a:r>
              <a:rPr lang="en-US" dirty="0" smtClean="0"/>
              <a:t>Document, key, codebook theft/leakage</a:t>
            </a:r>
          </a:p>
          <a:p>
            <a:pPr lvl="1"/>
            <a:r>
              <a:rPr lang="en-US" dirty="0" smtClean="0"/>
              <a:t>Stupidity (aka, CAs)</a:t>
            </a:r>
          </a:p>
          <a:p>
            <a:r>
              <a:rPr lang="en-US" dirty="0" smtClean="0"/>
              <a:t>The rest of this talk will be about those errors!</a:t>
            </a:r>
          </a:p>
        </p:txBody>
      </p:sp>
    </p:spTree>
    <p:extLst>
      <p:ext uri="{BB962C8B-B14F-4D97-AF65-F5344CB8AC3E}">
        <p14:creationId xmlns:p14="http://schemas.microsoft.com/office/powerpoint/2010/main" val="43911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Important concepts</a:t>
            </a:r>
            <a:endParaRPr lang="en-US" dirty="0"/>
          </a:p>
        </p:txBody>
      </p:sp>
      <p:sp>
        <p:nvSpPr>
          <p:cNvPr id="8" name="Text Placeholder 7"/>
          <p:cNvSpPr>
            <a:spLocks noGrp="1"/>
          </p:cNvSpPr>
          <p:nvPr>
            <p:ph type="body" idx="1"/>
          </p:nvPr>
        </p:nvSpPr>
        <p:spPr/>
        <p:txBody>
          <a:bodyPr/>
          <a:lstStyle/>
          <a:p>
            <a:r>
              <a:rPr lang="en-US" dirty="0" smtClean="0"/>
              <a:t>Briefly, because this is </a:t>
            </a:r>
            <a:r>
              <a:rPr lang="en-US" dirty="0" err="1" smtClean="0"/>
              <a:t>Shmoocon</a:t>
            </a:r>
            <a:r>
              <a:rPr lang="en-US" dirty="0" smtClean="0"/>
              <a:t> and most of you probably know this…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76200"/>
            <a:ext cx="4419600" cy="3264611"/>
          </a:xfrm>
          <a:prstGeom prst="rect">
            <a:avLst/>
          </a:prstGeom>
        </p:spPr>
      </p:pic>
    </p:spTree>
    <p:extLst>
      <p:ext uri="{BB962C8B-B14F-4D97-AF65-F5344CB8AC3E}">
        <p14:creationId xmlns:p14="http://schemas.microsoft.com/office/powerpoint/2010/main" val="40156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r>
              <a:rPr lang="en-US" dirty="0" smtClean="0"/>
              <a:t>The act of obscuring data using a secret key, such that only the intended recipient – and anybody else who manages to steal the key – can read it</a:t>
            </a:r>
            <a:endParaRPr lang="en-US" dirty="0"/>
          </a:p>
        </p:txBody>
      </p:sp>
    </p:spTree>
    <p:extLst>
      <p:ext uri="{BB962C8B-B14F-4D97-AF65-F5344CB8AC3E}">
        <p14:creationId xmlns:p14="http://schemas.microsoft.com/office/powerpoint/2010/main" val="378672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6324600" cy="4525963"/>
          </a:xfrm>
        </p:spPr>
        <p:txBody>
          <a:bodyPr/>
          <a:lstStyle/>
          <a:p>
            <a:r>
              <a:rPr lang="en-US" dirty="0" smtClean="0"/>
              <a:t>Ron Bowes</a:t>
            </a:r>
          </a:p>
          <a:p>
            <a:pPr lvl="1"/>
            <a:r>
              <a:rPr lang="en-US" dirty="0" smtClean="0"/>
              <a:t>@iagox86</a:t>
            </a:r>
          </a:p>
          <a:p>
            <a:pPr lvl="1"/>
            <a:r>
              <a:rPr lang="en-US" dirty="0" smtClean="0">
                <a:hlinkClick r:id="rId2"/>
              </a:rPr>
              <a:t>http://www.skullsecurity.org</a:t>
            </a:r>
            <a:endParaRPr lang="en-US" dirty="0" smtClean="0"/>
          </a:p>
          <a:p>
            <a:pPr lvl="1"/>
            <a:r>
              <a:rPr lang="en-US" dirty="0"/>
              <a:t>r</a:t>
            </a:r>
            <a:r>
              <a:rPr lang="en-US" dirty="0" smtClean="0"/>
              <a:t>on.bowes@leviathansecurity.com</a:t>
            </a:r>
            <a:r>
              <a:rPr lang="en-US" dirty="0" smtClean="0"/>
              <a:t> </a:t>
            </a:r>
            <a:endParaRPr lang="en-US" dirty="0" smtClean="0"/>
          </a:p>
          <a:p>
            <a:r>
              <a:rPr lang="en-US" dirty="0" smtClean="0"/>
              <a:t>Security consultant for Leviathan Security Group</a:t>
            </a:r>
          </a:p>
          <a:p>
            <a:r>
              <a:rPr lang="en-US" dirty="0" smtClean="0"/>
              <a:t>Canadian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459" y="457200"/>
            <a:ext cx="3644852" cy="2819400"/>
          </a:xfrm>
          <a:prstGeom prst="rect">
            <a:avLst/>
          </a:prstGeom>
        </p:spPr>
      </p:pic>
      <p:sp>
        <p:nvSpPr>
          <p:cNvPr id="2" name="Title 1"/>
          <p:cNvSpPr>
            <a:spLocks noGrp="1"/>
          </p:cNvSpPr>
          <p:nvPr>
            <p:ph type="title"/>
          </p:nvPr>
        </p:nvSpPr>
        <p:spPr>
          <a:xfrm>
            <a:off x="3048000" y="274638"/>
            <a:ext cx="3048000" cy="1143000"/>
          </a:xfrm>
        </p:spPr>
        <p:txBody>
          <a:bodyPr/>
          <a:lstStyle/>
          <a:p>
            <a:r>
              <a:rPr lang="en-US" dirty="0" smtClean="0"/>
              <a:t>About me</a:t>
            </a:r>
            <a:endParaRPr lang="en-US" dirty="0"/>
          </a:p>
        </p:txBody>
      </p:sp>
    </p:spTree>
    <p:extLst>
      <p:ext uri="{BB962C8B-B14F-4D97-AF65-F5344CB8AC3E}">
        <p14:creationId xmlns:p14="http://schemas.microsoft.com/office/powerpoint/2010/main" val="314687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Stream cipher</a:t>
            </a:r>
            <a:endParaRPr lang="en-US" dirty="0"/>
          </a:p>
        </p:txBody>
      </p:sp>
      <p:sp>
        <p:nvSpPr>
          <p:cNvPr id="5" name="Content Placeholder 4"/>
          <p:cNvSpPr>
            <a:spLocks noGrp="1"/>
          </p:cNvSpPr>
          <p:nvPr>
            <p:ph idx="1"/>
          </p:nvPr>
        </p:nvSpPr>
        <p:spPr/>
        <p:txBody>
          <a:bodyPr/>
          <a:lstStyle/>
          <a:p>
            <a:r>
              <a:rPr lang="en-US" dirty="0" smtClean="0"/>
              <a:t>Each byte is encrypted by “</a:t>
            </a:r>
            <a:r>
              <a:rPr lang="en-US" dirty="0" err="1" smtClean="0"/>
              <a:t>XOR”ing</a:t>
            </a:r>
            <a:r>
              <a:rPr lang="en-US" dirty="0" smtClean="0"/>
              <a:t> it with a “</a:t>
            </a:r>
            <a:r>
              <a:rPr lang="en-US" dirty="0" err="1" smtClean="0"/>
              <a:t>keystream</a:t>
            </a:r>
            <a:r>
              <a:rPr lang="en-US" dirty="0" smtClean="0"/>
              <a:t>”</a:t>
            </a:r>
          </a:p>
          <a:p>
            <a:r>
              <a:rPr lang="en-US" dirty="0" err="1" smtClean="0"/>
              <a:t>Keystream</a:t>
            </a:r>
            <a:r>
              <a:rPr lang="en-US" dirty="0" smtClean="0"/>
              <a:t> is typically the output of a random number generator</a:t>
            </a:r>
          </a:p>
          <a:p>
            <a:r>
              <a:rPr lang="en-US" dirty="0" smtClean="0"/>
              <a:t>Meant to simulate a 1-time pad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970755997"/>
              </p:ext>
            </p:extLst>
          </p:nvPr>
        </p:nvGraphicFramePr>
        <p:xfrm>
          <a:off x="381000" y="4800600"/>
          <a:ext cx="8458201" cy="1828801"/>
        </p:xfrm>
        <a:graphic>
          <a:graphicData uri="http://schemas.openxmlformats.org/drawingml/2006/table">
            <a:tbl>
              <a:tblPr>
                <a:tableStyleId>{5C22544A-7EE6-4342-B048-85BDC9FD1C3A}</a:tableStyleId>
              </a:tblPr>
              <a:tblGrid>
                <a:gridCol w="2425065"/>
                <a:gridCol w="545985"/>
                <a:gridCol w="573286"/>
                <a:gridCol w="545985"/>
                <a:gridCol w="545985"/>
                <a:gridCol w="545985"/>
                <a:gridCol w="545985"/>
                <a:gridCol w="545985"/>
                <a:gridCol w="545985"/>
                <a:gridCol w="545985"/>
                <a:gridCol w="545985"/>
                <a:gridCol w="545985"/>
              </a:tblGrid>
              <a:tr h="328523">
                <a:tc>
                  <a:txBody>
                    <a:bodyPr/>
                    <a:lstStyle/>
                    <a:p>
                      <a:pPr algn="l" fontAlgn="b"/>
                      <a:r>
                        <a:rPr lang="en-US" sz="2000" u="none" strike="noStrike" dirty="0">
                          <a:effectLst/>
                        </a:rPr>
                        <a:t>Plaintext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u="none" strike="noStrike" dirty="0" err="1">
                          <a:effectLst/>
                        </a:rPr>
                        <a:t>Keystream</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c5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b8</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ca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3c</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b="1" u="none" strike="noStrike" dirty="0">
                          <a:effectLst/>
                        </a:rPr>
                        <a:t>Cipher</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c6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err="1">
                          <a:effectLst/>
                        </a:rPr>
                        <a:t>ce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9d</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35</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7a</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92</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f7</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98</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70</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59</a:t>
                      </a:r>
                      <a:endParaRPr lang="en-US" sz="2000" b="1" i="0" u="none" strike="noStrike" dirty="0">
                        <a:solidFill>
                          <a:srgbClr val="000000"/>
                        </a:solidFill>
                        <a:effectLst/>
                        <a:latin typeface="Calibri"/>
                      </a:endParaRPr>
                    </a:p>
                  </a:txBody>
                  <a:tcPr marL="9525" marR="9525" marT="9525" marB="0" anchor="b"/>
                </a:tc>
              </a:tr>
              <a:tr h="390585">
                <a:tc>
                  <a:txBody>
                    <a:bodyPr/>
                    <a:lstStyle/>
                    <a:p>
                      <a:pPr algn="l" fontAlgn="b"/>
                      <a:r>
                        <a:rPr lang="en-US" sz="2000" u="none" strike="noStrike" dirty="0" err="1" smtClean="0">
                          <a:effectLst/>
                        </a:rPr>
                        <a:t>Keystream</a:t>
                      </a:r>
                      <a:r>
                        <a:rPr lang="en-US" sz="2000" u="none" strike="noStrike" dirty="0" smtClean="0">
                          <a:effectLst/>
                        </a:rPr>
                        <a:t> (again)</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b8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err="1">
                          <a:effectLst/>
                        </a:rPr>
                        <a:t>ca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3c</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28523">
                <a:tc>
                  <a:txBody>
                    <a:bodyPr/>
                    <a:lstStyle/>
                    <a:p>
                      <a:pPr algn="l" fontAlgn="b"/>
                      <a:r>
                        <a:rPr lang="en-US" sz="2000" u="none" strike="noStrike">
                          <a:effectLst/>
                        </a:rPr>
                        <a:t>Plaintext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142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Block cipher</a:t>
            </a:r>
            <a:endParaRPr lang="en-US" dirty="0"/>
          </a:p>
        </p:txBody>
      </p:sp>
      <p:sp>
        <p:nvSpPr>
          <p:cNvPr id="5" name="Content Placeholder 4"/>
          <p:cNvSpPr>
            <a:spLocks noGrp="1"/>
          </p:cNvSpPr>
          <p:nvPr>
            <p:ph idx="1"/>
          </p:nvPr>
        </p:nvSpPr>
        <p:spPr/>
        <p:txBody>
          <a:bodyPr/>
          <a:lstStyle/>
          <a:p>
            <a:r>
              <a:rPr lang="en-US" dirty="0" smtClean="0"/>
              <a:t>Plaintext is broken into 8- or 16-byte blocks, each is encrypted individually</a:t>
            </a:r>
          </a:p>
          <a:p>
            <a:r>
              <a:rPr lang="en-US" dirty="0" smtClean="0"/>
              <a:t>Various “modes of operation” can be used to ensure that the </a:t>
            </a:r>
            <a:r>
              <a:rPr lang="en-US" dirty="0" err="1" smtClean="0"/>
              <a:t>ciphertext</a:t>
            </a:r>
            <a:r>
              <a:rPr lang="en-US" dirty="0" smtClean="0"/>
              <a:t> isn’t repeated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8153400" cy="3328460"/>
          </a:xfrm>
          <a:prstGeom prst="rect">
            <a:avLst/>
          </a:prstGeom>
        </p:spPr>
      </p:pic>
    </p:spTree>
    <p:extLst>
      <p:ext uri="{BB962C8B-B14F-4D97-AF65-F5344CB8AC3E}">
        <p14:creationId xmlns:p14="http://schemas.microsoft.com/office/powerpoint/2010/main" val="32818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7239000" cy="2955175"/>
          </a:xfrm>
          <a:prstGeom prst="rect">
            <a:avLst/>
          </a:prstGeom>
        </p:spPr>
      </p:pic>
      <p:sp>
        <p:nvSpPr>
          <p:cNvPr id="2" name="Title 1"/>
          <p:cNvSpPr>
            <a:spLocks noGrp="1"/>
          </p:cNvSpPr>
          <p:nvPr>
            <p:ph type="title"/>
          </p:nvPr>
        </p:nvSpPr>
        <p:spPr/>
        <p:txBody>
          <a:bodyPr>
            <a:normAutofit fontScale="90000"/>
          </a:bodyPr>
          <a:lstStyle/>
          <a:p>
            <a:r>
              <a:rPr lang="en-US" dirty="0" smtClean="0"/>
              <a:t>Encryption: Block cipher modes of operation – ECB</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“Electronic codebook” mode encrypts each block individually:</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leads to problems like</a:t>
            </a:r>
            <a:br>
              <a:rPr lang="en-US" dirty="0" smtClean="0"/>
            </a:br>
            <a:r>
              <a:rPr lang="en-US" dirty="0" smtClean="0"/>
              <a:t>the famous “ECB Tux” image: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398370"/>
            <a:ext cx="2209800" cy="2435290"/>
          </a:xfrm>
          <a:prstGeom prst="rect">
            <a:avLst/>
          </a:prstGeom>
        </p:spPr>
      </p:pic>
    </p:spTree>
    <p:extLst>
      <p:ext uri="{BB962C8B-B14F-4D97-AF65-F5344CB8AC3E}">
        <p14:creationId xmlns:p14="http://schemas.microsoft.com/office/powerpoint/2010/main" val="27299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Block cipher modes of operation – CBC</a:t>
            </a:r>
            <a:endParaRPr lang="en-US" dirty="0"/>
          </a:p>
        </p:txBody>
      </p:sp>
      <p:sp>
        <p:nvSpPr>
          <p:cNvPr id="5" name="Content Placeholder 4"/>
          <p:cNvSpPr>
            <a:spLocks noGrp="1"/>
          </p:cNvSpPr>
          <p:nvPr>
            <p:ph idx="1"/>
          </p:nvPr>
        </p:nvSpPr>
        <p:spPr>
          <a:xfrm>
            <a:off x="457200" y="1600200"/>
            <a:ext cx="8229600" cy="5029200"/>
          </a:xfrm>
        </p:spPr>
        <p:txBody>
          <a:bodyPr>
            <a:normAutofit fontScale="70000" lnSpcReduction="20000"/>
          </a:bodyPr>
          <a:lstStyle/>
          <a:p>
            <a:r>
              <a:rPr lang="en-US" dirty="0" smtClean="0"/>
              <a:t>“</a:t>
            </a:r>
            <a:r>
              <a:rPr lang="en-US" dirty="0" err="1" smtClean="0"/>
              <a:t>Cipherblock</a:t>
            </a:r>
            <a:r>
              <a:rPr lang="en-US" dirty="0" smtClean="0"/>
              <a:t> Chaining” feeds the output from each block into the input of the next: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is much better than CBC, but also has some serious problems</a:t>
            </a:r>
          </a:p>
          <a:p>
            <a:r>
              <a:rPr lang="en-US" dirty="0" smtClean="0"/>
              <a:t>We’ll talk about this in detail when we talk about padding oracles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01274"/>
            <a:ext cx="7301917" cy="2956526"/>
          </a:xfrm>
          <a:prstGeom prst="rect">
            <a:avLst/>
          </a:prstGeom>
        </p:spPr>
      </p:pic>
    </p:spTree>
    <p:extLst>
      <p:ext uri="{BB962C8B-B14F-4D97-AF65-F5344CB8AC3E}">
        <p14:creationId xmlns:p14="http://schemas.microsoft.com/office/powerpoint/2010/main" val="136110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Reducing a large amount of data to a small amount</a:t>
            </a:r>
          </a:p>
          <a:p>
            <a:r>
              <a:rPr lang="en-US" dirty="0" smtClean="0"/>
              <a:t>Works similarly to a block cipher, as we’ll see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76600"/>
            <a:ext cx="36004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75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4" name="Text Placeholder 3"/>
          <p:cNvSpPr>
            <a:spLocks noGrp="1"/>
          </p:cNvSpPr>
          <p:nvPr>
            <p:ph type="body" idx="1"/>
          </p:nvPr>
        </p:nvSpPr>
        <p:spPr/>
        <p:txBody>
          <a:bodyPr/>
          <a:lstStyle/>
          <a:p>
            <a:r>
              <a:rPr lang="en-US" dirty="0" smtClean="0"/>
              <a:t>Now, what you all came here for…</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395806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Bit-flipping against stream ciphers</a:t>
            </a:r>
            <a:endParaRPr lang="en-US" dirty="0"/>
          </a:p>
        </p:txBody>
      </p:sp>
      <p:sp>
        <p:nvSpPr>
          <p:cNvPr id="5" name="Content Placeholder 4"/>
          <p:cNvSpPr>
            <a:spLocks noGrp="1"/>
          </p:cNvSpPr>
          <p:nvPr>
            <p:ph idx="1"/>
          </p:nvPr>
        </p:nvSpPr>
        <p:spPr>
          <a:xfrm>
            <a:off x="457200" y="1600201"/>
            <a:ext cx="7086600" cy="685800"/>
          </a:xfrm>
        </p:spPr>
        <p:txBody>
          <a:bodyPr/>
          <a:lstStyle/>
          <a:p>
            <a:r>
              <a:rPr lang="en-US" dirty="0" smtClean="0"/>
              <a:t>First, let’s review stream ciphers…</a:t>
            </a:r>
          </a:p>
        </p:txBody>
      </p:sp>
      <p:sp>
        <p:nvSpPr>
          <p:cNvPr id="7" name="TextBox 6"/>
          <p:cNvSpPr txBox="1"/>
          <p:nvPr/>
        </p:nvSpPr>
        <p:spPr>
          <a:xfrm>
            <a:off x="1373458" y="2370231"/>
            <a:ext cx="7543800" cy="1877437"/>
          </a:xfrm>
          <a:prstGeom prst="rect">
            <a:avLst/>
          </a:prstGeom>
          <a:noFill/>
        </p:spPr>
        <p:txBody>
          <a:bodyPr wrap="square" rtlCol="0">
            <a:spAutoFit/>
          </a:bodyPr>
          <a:lstStyle/>
          <a:p>
            <a:pPr marL="0" lvl="1"/>
            <a:r>
              <a:rPr lang="en-US" sz="3200" dirty="0" smtClean="0"/>
              <a:t>C = (P ⊕ K)</a:t>
            </a:r>
          </a:p>
          <a:p>
            <a:pPr marL="0" lvl="1"/>
            <a:r>
              <a:rPr lang="en-US" sz="3200" dirty="0" smtClean="0"/>
              <a:t>P = (C </a:t>
            </a:r>
            <a:r>
              <a:rPr lang="en-US" sz="3200" dirty="0"/>
              <a:t>⊕</a:t>
            </a:r>
            <a:r>
              <a:rPr lang="en-US" sz="3200" dirty="0" smtClean="0"/>
              <a:t> K) = ((P ⊕ K) ⊕ K)</a:t>
            </a:r>
          </a:p>
          <a:p>
            <a:pPr marL="0" lvl="1"/>
            <a:r>
              <a:rPr lang="en-US" sz="2000" dirty="0"/>
              <a:t> </a:t>
            </a:r>
            <a:r>
              <a:rPr lang="en-US" sz="2000" dirty="0" smtClean="0"/>
              <a:t> Text is </a:t>
            </a:r>
            <a:r>
              <a:rPr lang="en-US" sz="2000" dirty="0" err="1" smtClean="0"/>
              <a:t>XORed</a:t>
            </a:r>
            <a:r>
              <a:rPr lang="en-US" sz="2000" dirty="0" smtClean="0"/>
              <a:t> with </a:t>
            </a:r>
            <a:r>
              <a:rPr lang="en-US" sz="2000" dirty="0" err="1" smtClean="0"/>
              <a:t>keystream</a:t>
            </a:r>
            <a:r>
              <a:rPr lang="en-US" sz="2000" dirty="0" smtClean="0"/>
              <a:t>, </a:t>
            </a:r>
            <a:r>
              <a:rPr lang="en-US" sz="2000" dirty="0" err="1" smtClean="0"/>
              <a:t>XORed</a:t>
            </a:r>
            <a:r>
              <a:rPr lang="en-US" sz="2000" dirty="0" smtClean="0"/>
              <a:t> again to get it back</a:t>
            </a:r>
          </a:p>
          <a:p>
            <a:pPr lvl="1" indent="-457200">
              <a:buFont typeface="Arial" pitchFamily="34" charset="0"/>
              <a:buChar char="•"/>
            </a:pPr>
            <a:endParaRPr lang="en-US" sz="3200" dirty="0"/>
          </a:p>
        </p:txBody>
      </p:sp>
      <p:sp>
        <p:nvSpPr>
          <p:cNvPr id="8" name="TextBox 7"/>
          <p:cNvSpPr txBox="1"/>
          <p:nvPr/>
        </p:nvSpPr>
        <p:spPr>
          <a:xfrm>
            <a:off x="1373458" y="4295326"/>
            <a:ext cx="7770542" cy="1569660"/>
          </a:xfrm>
          <a:prstGeom prst="rect">
            <a:avLst/>
          </a:prstGeom>
          <a:noFill/>
        </p:spPr>
        <p:txBody>
          <a:bodyPr wrap="square" rtlCol="0">
            <a:spAutoFit/>
          </a:bodyPr>
          <a:lstStyle/>
          <a:p>
            <a:pPr marL="0" lvl="1"/>
            <a:r>
              <a:rPr lang="en-US" sz="3200" dirty="0" smtClean="0"/>
              <a:t>C = (</a:t>
            </a:r>
            <a:r>
              <a:rPr lang="en-US" sz="3200" dirty="0"/>
              <a:t>P ⊕ K</a:t>
            </a:r>
            <a:r>
              <a:rPr lang="en-US" sz="3200" dirty="0" smtClean="0"/>
              <a:t>)</a:t>
            </a:r>
          </a:p>
          <a:p>
            <a:pPr marL="0" lvl="1"/>
            <a:r>
              <a:rPr lang="en-US" sz="3200" dirty="0" smtClean="0"/>
              <a:t>C’ = (C ⊕ x) = ((P ⊕ K) ⊕ x)</a:t>
            </a:r>
          </a:p>
          <a:p>
            <a:pPr marL="0" lvl="1"/>
            <a:r>
              <a:rPr lang="en-US" sz="3200" b="1" dirty="0" smtClean="0"/>
              <a:t>P’ </a:t>
            </a:r>
            <a:r>
              <a:rPr lang="en-US" sz="3200" dirty="0" smtClean="0"/>
              <a:t>= (C’ ⊕ K) = (</a:t>
            </a:r>
            <a:r>
              <a:rPr lang="en-US" sz="3200" dirty="0"/>
              <a:t>((P ⊕ K) ⊕ x)</a:t>
            </a:r>
            <a:r>
              <a:rPr lang="en-US" sz="3200" dirty="0" smtClean="0"/>
              <a:t> </a:t>
            </a:r>
            <a:r>
              <a:rPr lang="en-US" sz="3200" dirty="0"/>
              <a:t>⊕ K</a:t>
            </a:r>
            <a:r>
              <a:rPr lang="en-US" sz="3200" dirty="0" smtClean="0"/>
              <a:t>) = </a:t>
            </a:r>
            <a:r>
              <a:rPr lang="en-US" sz="3200" b="1" dirty="0" smtClean="0"/>
              <a:t>(P ⊕ x)</a:t>
            </a:r>
            <a:endParaRPr lang="en-US" sz="3200" b="1" dirty="0"/>
          </a:p>
        </p:txBody>
      </p:sp>
      <p:sp>
        <p:nvSpPr>
          <p:cNvPr id="9" name="Content Placeholder 4"/>
          <p:cNvSpPr txBox="1">
            <a:spLocks/>
          </p:cNvSpPr>
          <p:nvPr/>
        </p:nvSpPr>
        <p:spPr>
          <a:xfrm>
            <a:off x="609600" y="3810000"/>
            <a:ext cx="7086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Now the attack…</a:t>
            </a:r>
          </a:p>
        </p:txBody>
      </p:sp>
    </p:spTree>
    <p:extLst>
      <p:ext uri="{BB962C8B-B14F-4D97-AF65-F5344CB8AC3E}">
        <p14:creationId xmlns:p14="http://schemas.microsoft.com/office/powerpoint/2010/main" val="4073601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 lot of math!</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www.troll.me/images/holy-shit-batman/holy-math-bat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67" y="1447800"/>
            <a:ext cx="6276480" cy="469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11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Bit-flipping example</a:t>
            </a:r>
            <a:endParaRPr lang="en-US" dirty="0"/>
          </a:p>
        </p:txBody>
      </p:sp>
      <p:sp>
        <p:nvSpPr>
          <p:cNvPr id="4" name="TextBox 3"/>
          <p:cNvSpPr txBox="1"/>
          <p:nvPr/>
        </p:nvSpPr>
        <p:spPr>
          <a:xfrm>
            <a:off x="152400" y="1050836"/>
            <a:ext cx="6319024" cy="5801588"/>
          </a:xfrm>
          <a:prstGeom prst="rect">
            <a:avLst/>
          </a:prstGeom>
          <a:noFill/>
        </p:spPr>
        <p:txBody>
          <a:bodyPr wrap="square" rtlCol="0">
            <a:spAutoFit/>
          </a:bodyPr>
          <a:lstStyle/>
          <a:p>
            <a:r>
              <a:rPr lang="en-US" sz="1400" dirty="0" smtClean="0"/>
              <a:t>&gt; Ping 4.2.2.1:</a:t>
            </a:r>
          </a:p>
          <a:p>
            <a:r>
              <a:rPr lang="en-US" sz="1100" b="1" dirty="0">
                <a:solidFill>
                  <a:schemeClr val="bg1">
                    <a:lumMod val="50000"/>
                  </a:schemeClr>
                </a:solidFill>
                <a:latin typeface="Courier New" pitchFamily="49" charset="0"/>
                <a:cs typeface="Courier New" pitchFamily="49" charset="0"/>
              </a:rPr>
              <a:t>0000   00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7b 92 b7 b8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7a 92 b7 b8 08 00</a:t>
            </a:r>
            <a:r>
              <a:rPr lang="en-US" sz="1100" b="1" dirty="0">
                <a:latin typeface="Courier New" pitchFamily="49" charset="0"/>
                <a:cs typeface="Courier New" pitchFamily="49" charset="0"/>
              </a:rPr>
              <a:t>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r>
              <a:rPr lang="en-US" sz="1100" b="1" dirty="0">
                <a:solidFill>
                  <a:srgbClr val="00B050"/>
                </a:solidFill>
                <a:latin typeface="Courier New" pitchFamily="49" charset="0"/>
                <a:cs typeface="Courier New" pitchFamily="49" charset="0"/>
              </a:rPr>
              <a:t>0010   00 3c 2b 59 00 00 80 01 </a:t>
            </a:r>
            <a:r>
              <a:rPr lang="en-US" sz="1100" b="1" dirty="0" err="1">
                <a:solidFill>
                  <a:srgbClr val="00B050"/>
                </a:solidFill>
                <a:latin typeface="Courier New" pitchFamily="49" charset="0"/>
                <a:cs typeface="Courier New" pitchFamily="49" charset="0"/>
              </a:rPr>
              <a:t>ff</a:t>
            </a:r>
            <a:r>
              <a:rPr lang="en-US" sz="1100" b="1" dirty="0">
                <a:solidFill>
                  <a:srgbClr val="00B050"/>
                </a:solidFill>
                <a:latin typeface="Courier New" pitchFamily="49" charset="0"/>
                <a:cs typeface="Courier New" pitchFamily="49" charset="0"/>
              </a:rPr>
              <a:t> 3e 0a 15 00 12 </a:t>
            </a:r>
            <a:r>
              <a:rPr lang="en-US" sz="1100" b="1" dirty="0">
                <a:solidFill>
                  <a:srgbClr val="C00000"/>
                </a:solidFill>
                <a:latin typeface="Courier New" pitchFamily="49" charset="0"/>
                <a:cs typeface="Courier New" pitchFamily="49" charset="0"/>
              </a:rPr>
              <a:t>04 02  </a:t>
            </a:r>
            <a:r>
              <a:rPr lang="en-US" sz="1100" b="1" dirty="0">
                <a:solidFill>
                  <a:srgbClr val="00B050"/>
                </a:solidFill>
                <a:latin typeface="Courier New" pitchFamily="49" charset="0"/>
                <a:cs typeface="Courier New" pitchFamily="49" charset="0"/>
              </a:rPr>
              <a:t>.&lt;+Y.....&gt;......</a:t>
            </a:r>
          </a:p>
          <a:p>
            <a:r>
              <a:rPr lang="en-US" sz="1100" b="1" dirty="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02 01</a:t>
            </a:r>
            <a:r>
              <a:rPr lang="en-US" sz="1100" b="1" dirty="0">
                <a:solidFill>
                  <a:srgbClr val="00B050"/>
                </a:solidFill>
                <a:latin typeface="Courier New" pitchFamily="49" charset="0"/>
                <a:cs typeface="Courier New" pitchFamily="49" charset="0"/>
              </a:rPr>
              <a:t> </a:t>
            </a:r>
            <a:r>
              <a:rPr lang="en-US" sz="1100" b="1" dirty="0">
                <a:solidFill>
                  <a:schemeClr val="bg1">
                    <a:lumMod val="50000"/>
                  </a:schemeClr>
                </a:solidFill>
                <a:latin typeface="Courier New" pitchFamily="49" charset="0"/>
                <a:cs typeface="Courier New" pitchFamily="49" charset="0"/>
              </a:rPr>
              <a:t>08 00 4d 2d 00 01 00 2e 61 62 63 64 65 66  </a:t>
            </a:r>
            <a:r>
              <a:rPr lang="en-US" sz="1100" b="1" dirty="0">
                <a:solidFill>
                  <a:srgbClr val="00B050"/>
                </a:solidFill>
                <a:latin typeface="Courier New" pitchFamily="49" charset="0"/>
                <a:cs typeface="Courier New" pitchFamily="49" charset="0"/>
              </a:rPr>
              <a:t>..</a:t>
            </a:r>
            <a:r>
              <a:rPr lang="en-US" sz="1100" b="1" dirty="0">
                <a:solidFill>
                  <a:schemeClr val="bg1">
                    <a:lumMod val="50000"/>
                  </a:schemeClr>
                </a:solidFill>
                <a:latin typeface="Courier New" pitchFamily="49" charset="0"/>
                <a:cs typeface="Courier New" pitchFamily="49" charset="0"/>
              </a:rPr>
              <a:t>..M-....</a:t>
            </a:r>
            <a:r>
              <a:rPr lang="en-US" sz="1100" b="1" dirty="0" err="1">
                <a:solidFill>
                  <a:schemeClr val="bg1">
                    <a:lumMod val="50000"/>
                  </a:schemeClr>
                </a:solidFill>
                <a:latin typeface="Courier New" pitchFamily="49" charset="0"/>
                <a:cs typeface="Courier New" pitchFamily="49" charset="0"/>
              </a:rPr>
              <a:t>abcdef</a:t>
            </a:r>
            <a:endParaRPr lang="en-US" sz="1100" b="1" dirty="0">
              <a:solidFill>
                <a:schemeClr val="bg1">
                  <a:lumMod val="50000"/>
                </a:schemeClr>
              </a:solidFill>
              <a:latin typeface="Courier New" pitchFamily="49" charset="0"/>
              <a:cs typeface="Courier New" pitchFamily="49" charset="0"/>
            </a:endParaRPr>
          </a:p>
          <a:p>
            <a:r>
              <a:rPr lang="en-US" sz="1100" b="1" dirty="0">
                <a:solidFill>
                  <a:schemeClr val="bg1">
                    <a:lumMod val="50000"/>
                  </a:schemeClr>
                </a:solidFill>
                <a:latin typeface="Courier New" pitchFamily="49" charset="0"/>
                <a:cs typeface="Courier New" pitchFamily="49" charset="0"/>
              </a:rPr>
              <a:t>0030   67 68 69 6a 6b 6c 6d 6e 6f 70 71 72 73 74 75 76  </a:t>
            </a:r>
            <a:r>
              <a:rPr lang="en-US" sz="1100" b="1" dirty="0" err="1">
                <a:solidFill>
                  <a:schemeClr val="bg1">
                    <a:lumMod val="50000"/>
                  </a:schemeClr>
                </a:solidFill>
                <a:latin typeface="Courier New" pitchFamily="49" charset="0"/>
                <a:cs typeface="Courier New" pitchFamily="49" charset="0"/>
              </a:rPr>
              <a:t>ghijklmnopqrstuv</a:t>
            </a:r>
            <a:endParaRPr lang="en-US" sz="1100" b="1" dirty="0">
              <a:solidFill>
                <a:schemeClr val="bg1">
                  <a:lumMod val="50000"/>
                </a:schemeClr>
              </a:solidFill>
              <a:latin typeface="Courier New" pitchFamily="49" charset="0"/>
              <a:cs typeface="Courier New" pitchFamily="49" charset="0"/>
            </a:endParaRPr>
          </a:p>
          <a:p>
            <a:r>
              <a:rPr lang="en-US" sz="1100" b="1" dirty="0" smtClean="0">
                <a:solidFill>
                  <a:schemeClr val="bg1">
                    <a:lumMod val="50000"/>
                  </a:schemeClr>
                </a:solidFill>
                <a:latin typeface="Courier New" pitchFamily="49" charset="0"/>
                <a:cs typeface="Courier New" pitchFamily="49" charset="0"/>
              </a:rPr>
              <a:t>0040   77 </a:t>
            </a:r>
            <a:r>
              <a:rPr lang="en-US" sz="1100" b="1" dirty="0">
                <a:solidFill>
                  <a:schemeClr val="bg1">
                    <a:lumMod val="50000"/>
                  </a:schemeClr>
                </a:solidFill>
                <a:latin typeface="Courier New" pitchFamily="49" charset="0"/>
                <a:cs typeface="Courier New" pitchFamily="49" charset="0"/>
              </a:rPr>
              <a:t>61 62 63 64 65 66 67 68 69                    </a:t>
            </a:r>
            <a:r>
              <a:rPr lang="en-US" sz="1100" b="1" dirty="0" err="1" smtClean="0">
                <a:solidFill>
                  <a:schemeClr val="bg1">
                    <a:lumMod val="50000"/>
                  </a:schemeClr>
                </a:solidFill>
                <a:latin typeface="Courier New" pitchFamily="49" charset="0"/>
                <a:cs typeface="Courier New" pitchFamily="49" charset="0"/>
              </a:rPr>
              <a:t>wabcdefghi</a:t>
            </a:r>
            <a:endParaRPr lang="en-US" sz="1100" b="1" dirty="0" smtClean="0">
              <a:solidFill>
                <a:schemeClr val="bg1">
                  <a:lumMod val="50000"/>
                </a:schemeClr>
              </a:solidFill>
              <a:latin typeface="Courier New" pitchFamily="49" charset="0"/>
              <a:cs typeface="Courier New" pitchFamily="49" charset="0"/>
            </a:endParaRPr>
          </a:p>
          <a:p>
            <a:pPr lvl="0"/>
            <a:r>
              <a:rPr lang="en-US" sz="1400" dirty="0" smtClean="0">
                <a:solidFill>
                  <a:prstClr val="black"/>
                </a:solidFill>
              </a:rPr>
              <a:t>&gt; Note index 0x1e – “04 02 02 01” – the IP address</a:t>
            </a:r>
          </a:p>
          <a:p>
            <a:pPr lvl="0"/>
            <a:endParaRPr lang="en-US" sz="1400" dirty="0" smtClean="0">
              <a:solidFill>
                <a:prstClr val="black"/>
              </a:solidFill>
            </a:endParaRPr>
          </a:p>
          <a:p>
            <a:pPr lvl="0"/>
            <a:r>
              <a:rPr lang="en-US" sz="1400" dirty="0" smtClean="0">
                <a:solidFill>
                  <a:prstClr val="black"/>
                </a:solidFill>
              </a:rPr>
              <a:t>&gt; </a:t>
            </a:r>
            <a:r>
              <a:rPr lang="en-US" sz="1400" dirty="0">
                <a:solidFill>
                  <a:prstClr val="black"/>
                </a:solidFill>
              </a:rPr>
              <a:t>RC4(‘THISISMYGOODRC4KEY’, packet</a:t>
            </a:r>
            <a:r>
              <a:rPr lang="en-US" sz="1400" dirty="0" smtClean="0">
                <a:solidFill>
                  <a:prstClr val="black"/>
                </a:solidFill>
              </a:rPr>
              <a:t>):</a:t>
            </a:r>
            <a:endParaRPr lang="en-US" sz="1400" dirty="0">
              <a:solidFill>
                <a:prstClr val="black"/>
              </a:solidFill>
            </a:endParaRP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a:t>
            </a:r>
            <a:r>
              <a:rPr lang="pt-BR" sz="1100" b="1" dirty="0">
                <a:solidFill>
                  <a:srgbClr val="00B050"/>
                </a:solidFill>
                <a:latin typeface="Courier New" pitchFamily="49" charset="0"/>
                <a:cs typeface="Courier New" pitchFamily="49" charset="0"/>
              </a:rPr>
              <a:t>v)</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a:solidFill>
                  <a:srgbClr val="C00000"/>
                </a:solidFill>
                <a:latin typeface="Courier New" pitchFamily="49" charset="0"/>
                <a:cs typeface="Courier New" pitchFamily="49" charset="0"/>
              </a:rPr>
              <a:t>17 AC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a:solidFill>
                  <a:srgbClr val="C00000"/>
                </a:solidFill>
                <a:latin typeface="Courier New" pitchFamily="49" charset="0"/>
                <a:cs typeface="Courier New" pitchFamily="49" charset="0"/>
              </a:rPr>
              <a:t>A5 9F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r>
              <a:rPr lang="en-US" sz="1400" dirty="0" smtClean="0">
                <a:solidFill>
                  <a:prstClr val="black"/>
                </a:solidFill>
              </a:rPr>
              <a:t>&gt; Index </a:t>
            </a:r>
            <a:r>
              <a:rPr lang="en-US" sz="1400" dirty="0">
                <a:solidFill>
                  <a:prstClr val="black"/>
                </a:solidFill>
              </a:rPr>
              <a:t>0x1e is now </a:t>
            </a:r>
            <a:r>
              <a:rPr lang="en-US" sz="1400" dirty="0" smtClean="0">
                <a:solidFill>
                  <a:prstClr val="black"/>
                </a:solidFill>
              </a:rPr>
              <a:t>“17 ac a5 9f”</a:t>
            </a:r>
          </a:p>
          <a:p>
            <a:pPr lvl="0"/>
            <a:endParaRPr lang="en-US" sz="1400" dirty="0">
              <a:solidFill>
                <a:prstClr val="black"/>
              </a:solidFill>
            </a:endParaRPr>
          </a:p>
          <a:p>
            <a:pPr lvl="0"/>
            <a:r>
              <a:rPr lang="en-US" sz="1400" dirty="0" smtClean="0">
                <a:solidFill>
                  <a:prstClr val="black"/>
                </a:solidFill>
              </a:rPr>
              <a:t>&gt; 17 ac a5 9f ⊕ </a:t>
            </a:r>
            <a:r>
              <a:rPr lang="en-US" sz="1400" dirty="0">
                <a:solidFill>
                  <a:prstClr val="black"/>
                </a:solidFill>
              </a:rPr>
              <a:t>04 02 02 01 ⊕ 08 08 08 08 = </a:t>
            </a:r>
            <a:r>
              <a:rPr lang="en-US" sz="1400" dirty="0" smtClean="0">
                <a:solidFill>
                  <a:prstClr val="black"/>
                </a:solidFill>
              </a:rPr>
              <a:t>1b a6 </a:t>
            </a:r>
            <a:r>
              <a:rPr lang="en-US" sz="1400" dirty="0" err="1" smtClean="0">
                <a:solidFill>
                  <a:prstClr val="black"/>
                </a:solidFill>
              </a:rPr>
              <a:t>af</a:t>
            </a:r>
            <a:r>
              <a:rPr lang="en-US" sz="1400" dirty="0" smtClean="0">
                <a:solidFill>
                  <a:prstClr val="black"/>
                </a:solidFill>
              </a:rPr>
              <a:t> 96:</a:t>
            </a: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..V.F/)X.....kv</a:t>
            </a:r>
            <a:r>
              <a:rPr lang="pt-BR" sz="1100" b="1" dirty="0">
                <a:solidFill>
                  <a:srgbClr val="00B05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smtClean="0">
                <a:solidFill>
                  <a:srgbClr val="C00000"/>
                </a:solidFill>
                <a:latin typeface="Courier New" pitchFamily="49" charset="0"/>
                <a:cs typeface="Courier New" pitchFamily="49" charset="0"/>
              </a:rPr>
              <a:t>1B A6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smtClean="0">
                <a:solidFill>
                  <a:srgbClr val="C00000"/>
                </a:solidFill>
                <a:latin typeface="Courier New" pitchFamily="49" charset="0"/>
                <a:cs typeface="Courier New" pitchFamily="49" charset="0"/>
              </a:rPr>
              <a:t>AF 96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endParaRPr lang="en-US" sz="1400" dirty="0">
              <a:solidFill>
                <a:prstClr val="black"/>
              </a:solidFill>
            </a:endParaRPr>
          </a:p>
          <a:p>
            <a:pPr lvl="0"/>
            <a:r>
              <a:rPr lang="en-US" sz="1400" dirty="0" smtClean="0">
                <a:solidFill>
                  <a:prstClr val="black"/>
                </a:solidFill>
              </a:rPr>
              <a:t>&gt; RC4(‘THISISMYGOODRC4KEY’, </a:t>
            </a:r>
            <a:r>
              <a:rPr lang="en-US" sz="1400" dirty="0" err="1" smtClean="0">
                <a:solidFill>
                  <a:prstClr val="black"/>
                </a:solidFill>
              </a:rPr>
              <a:t>updated_packet</a:t>
            </a:r>
            <a:r>
              <a:rPr lang="en-US" sz="1400" dirty="0" smtClean="0">
                <a:solidFill>
                  <a:prstClr val="black"/>
                </a:solidFill>
              </a:rPr>
              <a:t>):</a:t>
            </a:r>
            <a:endParaRPr lang="en-US" sz="1400" dirty="0">
              <a:solidFill>
                <a:prstClr val="black"/>
              </a:solidFill>
            </a:endParaRPr>
          </a:p>
          <a:p>
            <a:pPr lvl="0"/>
            <a:r>
              <a:rPr lang="en-US" sz="1100" b="1" dirty="0" smtClean="0">
                <a:solidFill>
                  <a:prstClr val="white">
                    <a:lumMod val="50000"/>
                  </a:prstClr>
                </a:solidFill>
                <a:latin typeface="Courier New" pitchFamily="49" charset="0"/>
                <a:cs typeface="Courier New" pitchFamily="49" charset="0"/>
              </a:rPr>
              <a:t>0000  </a:t>
            </a:r>
            <a:r>
              <a:rPr lang="en-US" sz="1100" b="1" dirty="0">
                <a:solidFill>
                  <a:prstClr val="white">
                    <a:lumMod val="50000"/>
                  </a:prstClr>
                </a:solidFill>
                <a:latin typeface="Courier New" pitchFamily="49" charset="0"/>
                <a:cs typeface="Courier New" pitchFamily="49" charset="0"/>
              </a:rPr>
              <a:t>00 FF 7B 92 B7 B8 00 FF 7A 92 B7 B8 08 00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pPr lvl="0"/>
            <a:r>
              <a:rPr lang="en-US" sz="1100" b="1" dirty="0" smtClean="0">
                <a:solidFill>
                  <a:srgbClr val="00B050"/>
                </a:solidFill>
                <a:latin typeface="Courier New" pitchFamily="49" charset="0"/>
                <a:cs typeface="Courier New" pitchFamily="49" charset="0"/>
              </a:rPr>
              <a:t>0010  </a:t>
            </a:r>
            <a:r>
              <a:rPr lang="en-US" sz="1100" b="1" dirty="0">
                <a:solidFill>
                  <a:srgbClr val="00B050"/>
                </a:solidFill>
                <a:latin typeface="Courier New" pitchFamily="49" charset="0"/>
                <a:cs typeface="Courier New" pitchFamily="49" charset="0"/>
              </a:rPr>
              <a:t>00 3C 2B 59 00 00 80 01 FF 3E 0A 15 00 12 </a:t>
            </a:r>
            <a:r>
              <a:rPr lang="en-US" sz="1100" b="1" dirty="0">
                <a:solidFill>
                  <a:srgbClr val="C00000"/>
                </a:solidFill>
                <a:latin typeface="Courier New" pitchFamily="49" charset="0"/>
                <a:cs typeface="Courier New" pitchFamily="49" charset="0"/>
              </a:rPr>
              <a:t>08 08   </a:t>
            </a:r>
            <a:r>
              <a:rPr lang="en-US" sz="1100" b="1" dirty="0">
                <a:solidFill>
                  <a:srgbClr val="00B050"/>
                </a:solidFill>
                <a:latin typeface="Courier New" pitchFamily="49" charset="0"/>
                <a:cs typeface="Courier New" pitchFamily="49" charset="0"/>
              </a:rPr>
              <a:t>.&lt;+Y.....&gt;....</a:t>
            </a:r>
            <a:r>
              <a:rPr lang="en-US" sz="1100" b="1" dirty="0">
                <a:solidFill>
                  <a:srgbClr val="C00000"/>
                </a:solidFill>
                <a:latin typeface="Courier New" pitchFamily="49" charset="0"/>
                <a:cs typeface="Courier New" pitchFamily="49" charset="0"/>
              </a:rPr>
              <a:t>..</a:t>
            </a:r>
          </a:p>
          <a:p>
            <a:pPr lvl="0"/>
            <a:r>
              <a:rPr lang="en-US" sz="1100" b="1" dirty="0" smtClean="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08 08 </a:t>
            </a:r>
            <a:r>
              <a:rPr lang="en-US" sz="1100" b="1" dirty="0">
                <a:solidFill>
                  <a:prstClr val="white">
                    <a:lumMod val="50000"/>
                  </a:prstClr>
                </a:solidFill>
                <a:latin typeface="Courier New" pitchFamily="49" charset="0"/>
                <a:cs typeface="Courier New" pitchFamily="49" charset="0"/>
              </a:rPr>
              <a:t>08 00 4D 2D 00 01 00 2E 61 62 63 64 65 66   </a:t>
            </a:r>
            <a:r>
              <a:rPr lang="en-US" sz="1100" b="1" dirty="0">
                <a:solidFill>
                  <a:srgbClr val="C00000"/>
                </a:solidFill>
                <a:latin typeface="Courier New" pitchFamily="49" charset="0"/>
                <a:cs typeface="Courier New" pitchFamily="49" charset="0"/>
              </a:rPr>
              <a:t>..</a:t>
            </a:r>
            <a:r>
              <a:rPr lang="en-US" sz="1100" b="1" dirty="0">
                <a:solidFill>
                  <a:prstClr val="white">
                    <a:lumMod val="50000"/>
                  </a:prstClr>
                </a:solidFill>
                <a:latin typeface="Courier New" pitchFamily="49" charset="0"/>
                <a:cs typeface="Courier New" pitchFamily="49" charset="0"/>
              </a:rPr>
              <a:t>..M-....</a:t>
            </a:r>
            <a:r>
              <a:rPr lang="en-US" sz="1100" b="1" dirty="0" err="1">
                <a:solidFill>
                  <a:prstClr val="white">
                    <a:lumMod val="50000"/>
                  </a:prstClr>
                </a:solidFill>
                <a:latin typeface="Courier New" pitchFamily="49" charset="0"/>
                <a:cs typeface="Courier New" pitchFamily="49" charset="0"/>
              </a:rPr>
              <a:t>abcdef</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0030  </a:t>
            </a:r>
            <a:r>
              <a:rPr lang="en-US" sz="1100" b="1" dirty="0">
                <a:solidFill>
                  <a:prstClr val="white">
                    <a:lumMod val="50000"/>
                  </a:prstClr>
                </a:solidFill>
                <a:latin typeface="Courier New" pitchFamily="49" charset="0"/>
                <a:cs typeface="Courier New" pitchFamily="49" charset="0"/>
              </a:rPr>
              <a:t>67 68 69 6A 6B 6C 6D 6E 6F 70 71 72 73 74 75 76   </a:t>
            </a:r>
            <a:r>
              <a:rPr lang="en-US" sz="1100" b="1" dirty="0" err="1">
                <a:solidFill>
                  <a:prstClr val="white">
                    <a:lumMod val="50000"/>
                  </a:prstClr>
                </a:solidFill>
                <a:latin typeface="Courier New" pitchFamily="49" charset="0"/>
                <a:cs typeface="Courier New" pitchFamily="49" charset="0"/>
              </a:rPr>
              <a:t>ghijklmnopqrstuv</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0040  </a:t>
            </a:r>
            <a:r>
              <a:rPr lang="en-US" sz="1100" b="1" dirty="0">
                <a:solidFill>
                  <a:prstClr val="white">
                    <a:lumMod val="50000"/>
                  </a:prstClr>
                </a:solidFill>
                <a:latin typeface="Courier New" pitchFamily="49" charset="0"/>
                <a:cs typeface="Courier New" pitchFamily="49" charset="0"/>
              </a:rPr>
              <a:t>77 61 62 63 64 65 66 67 68 69                     </a:t>
            </a:r>
            <a:r>
              <a:rPr lang="en-US" sz="1100" b="1" dirty="0" err="1">
                <a:solidFill>
                  <a:prstClr val="white">
                    <a:lumMod val="50000"/>
                  </a:prstClr>
                </a:solidFill>
                <a:latin typeface="Courier New" pitchFamily="49" charset="0"/>
                <a:cs typeface="Courier New" pitchFamily="49" charset="0"/>
              </a:rPr>
              <a:t>wabcdefghi</a:t>
            </a:r>
            <a:endParaRPr lang="en-US" sz="1100" b="1" dirty="0">
              <a:solidFill>
                <a:prstClr val="white">
                  <a:lumMod val="50000"/>
                </a:prstClr>
              </a:solidFill>
              <a:latin typeface="Courier New" pitchFamily="49" charset="0"/>
              <a:cs typeface="Courier New" pitchFamily="49" charset="0"/>
            </a:endParaRPr>
          </a:p>
          <a:p>
            <a:pPr lvl="0"/>
            <a:endParaRPr lang="en-US" sz="1400" dirty="0">
              <a:solidFill>
                <a:prstClr val="black"/>
              </a:solidFill>
            </a:endParaRPr>
          </a:p>
        </p:txBody>
      </p:sp>
      <p:sp>
        <p:nvSpPr>
          <p:cNvPr id="6" name="TextBox 5"/>
          <p:cNvSpPr txBox="1"/>
          <p:nvPr/>
        </p:nvSpPr>
        <p:spPr>
          <a:xfrm>
            <a:off x="6391507" y="1230868"/>
            <a:ext cx="2667000" cy="5078313"/>
          </a:xfrm>
          <a:prstGeom prst="rect">
            <a:avLst/>
          </a:prstGeom>
          <a:noFill/>
        </p:spPr>
        <p:txBody>
          <a:bodyPr wrap="square" rtlCol="0">
            <a:spAutoFit/>
          </a:bodyPr>
          <a:lstStyle/>
          <a:p>
            <a:r>
              <a:rPr lang="en-US" dirty="0" err="1" smtClean="0"/>
              <a:t>Pcap</a:t>
            </a:r>
            <a:r>
              <a:rPr lang="en-US" dirty="0" smtClean="0"/>
              <a:t> from pinging 4.2.2.1 (the DST IP field is highlighted)</a:t>
            </a:r>
          </a:p>
          <a:p>
            <a:endParaRPr lang="en-US" dirty="0"/>
          </a:p>
          <a:p>
            <a:endParaRPr lang="en-US" dirty="0" smtClean="0"/>
          </a:p>
          <a:p>
            <a:r>
              <a:rPr lang="en-US" dirty="0" smtClean="0"/>
              <a:t>Encrypt the full packet with IP4 (even the link header, for simplicity)</a:t>
            </a:r>
          </a:p>
          <a:p>
            <a:endParaRPr lang="en-US" dirty="0"/>
          </a:p>
          <a:p>
            <a:endParaRPr lang="en-US" dirty="0" smtClean="0"/>
          </a:p>
          <a:p>
            <a:endParaRPr lang="en-US" dirty="0" smtClean="0"/>
          </a:p>
          <a:p>
            <a:r>
              <a:rPr lang="en-US" dirty="0" smtClean="0"/>
              <a:t>XOR the DST IP field with the real IP (4.2.2.1) then another IP (8.8.8.8)</a:t>
            </a:r>
          </a:p>
          <a:p>
            <a:endParaRPr lang="en-US" dirty="0"/>
          </a:p>
          <a:p>
            <a:r>
              <a:rPr lang="en-US" dirty="0" smtClean="0"/>
              <a:t>Decrypt the packet, note the DST IP is now 8.8.8.8</a:t>
            </a:r>
          </a:p>
          <a:p>
            <a:endParaRPr lang="en-US" dirty="0" smtClean="0"/>
          </a:p>
        </p:txBody>
      </p:sp>
    </p:spTree>
    <p:extLst>
      <p:ext uri="{BB962C8B-B14F-4D97-AF65-F5344CB8AC3E}">
        <p14:creationId xmlns:p14="http://schemas.microsoft.com/office/powerpoint/2010/main" val="2276213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bit flipping matter?</a:t>
            </a:r>
            <a:endParaRPr lang="en-US" dirty="0"/>
          </a:p>
        </p:txBody>
      </p:sp>
      <p:sp>
        <p:nvSpPr>
          <p:cNvPr id="3" name="Content Placeholder 2"/>
          <p:cNvSpPr>
            <a:spLocks noGrp="1"/>
          </p:cNvSpPr>
          <p:nvPr>
            <p:ph idx="1"/>
          </p:nvPr>
        </p:nvSpPr>
        <p:spPr/>
        <p:txBody>
          <a:bodyPr/>
          <a:lstStyle/>
          <a:p>
            <a:r>
              <a:rPr lang="en-US" dirty="0" smtClean="0"/>
              <a:t>The plaintext packet can be controlled by modifying the encrypted packet</a:t>
            </a:r>
          </a:p>
          <a:p>
            <a:r>
              <a:rPr lang="en-US" dirty="0" smtClean="0"/>
              <a:t>This works against any algorithm that XORs the plaintext with a </a:t>
            </a:r>
            <a:r>
              <a:rPr lang="en-US" dirty="0" err="1" smtClean="0"/>
              <a:t>keystream</a:t>
            </a:r>
            <a:endParaRPr lang="en-US" dirty="0" smtClean="0"/>
          </a:p>
          <a:p>
            <a:pPr lvl="1"/>
            <a:r>
              <a:rPr lang="en-US" dirty="0" smtClean="0"/>
              <a:t>RC4</a:t>
            </a:r>
          </a:p>
          <a:p>
            <a:pPr lvl="1"/>
            <a:r>
              <a:rPr lang="en-US" dirty="0" smtClean="0"/>
              <a:t>One-time pads</a:t>
            </a:r>
          </a:p>
          <a:p>
            <a:pPr lvl="1"/>
            <a:r>
              <a:rPr lang="en-US" dirty="0" smtClean="0"/>
              <a:t>Block ciphers in OFB, PFB, or CTR mode (we’ll talk more about those later!)</a:t>
            </a:r>
            <a:endParaRPr lang="en-US" dirty="0"/>
          </a:p>
        </p:txBody>
      </p:sp>
    </p:spTree>
    <p:extLst>
      <p:ext uri="{BB962C8B-B14F-4D97-AF65-F5344CB8AC3E}">
        <p14:creationId xmlns:p14="http://schemas.microsoft.com/office/powerpoint/2010/main" val="33713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Quick agenda</a:t>
            </a:r>
            <a:endParaRPr lang="en-US" dirty="0"/>
          </a:p>
        </p:txBody>
      </p:sp>
      <p:sp>
        <p:nvSpPr>
          <p:cNvPr id="2" name="Content Placeholder 1"/>
          <p:cNvSpPr>
            <a:spLocks noGrp="1"/>
          </p:cNvSpPr>
          <p:nvPr>
            <p:ph idx="1"/>
          </p:nvPr>
        </p:nvSpPr>
        <p:spPr/>
        <p:txBody>
          <a:bodyPr>
            <a:normAutofit/>
          </a:bodyPr>
          <a:lstStyle/>
          <a:p>
            <a:r>
              <a:rPr lang="en-US" dirty="0" smtClean="0"/>
              <a:t>History of crypto attacks</a:t>
            </a:r>
          </a:p>
          <a:p>
            <a:r>
              <a:rPr lang="en-US" dirty="0" smtClean="0"/>
              <a:t>A bunch of examples, with proofs of concept</a:t>
            </a:r>
          </a:p>
          <a:p>
            <a:pPr lvl="1"/>
            <a:r>
              <a:rPr lang="en-US" dirty="0" smtClean="0"/>
              <a:t>Bit flipping</a:t>
            </a:r>
          </a:p>
          <a:p>
            <a:pPr lvl="1"/>
            <a:r>
              <a:rPr lang="en-US" dirty="0" smtClean="0"/>
              <a:t>Key re-use</a:t>
            </a:r>
          </a:p>
          <a:p>
            <a:pPr lvl="1"/>
            <a:r>
              <a:rPr lang="en-US" dirty="0" smtClean="0"/>
              <a:t>Padding oracle</a:t>
            </a:r>
          </a:p>
          <a:p>
            <a:pPr lvl="1"/>
            <a:r>
              <a:rPr lang="en-US" dirty="0" smtClean="0"/>
              <a:t>Hash length extension</a:t>
            </a:r>
          </a:p>
          <a:p>
            <a:r>
              <a:rPr lang="en-US" dirty="0" smtClean="0"/>
              <a:t>Some proposed solutions</a:t>
            </a:r>
            <a:endParaRPr lang="en-US" dirty="0"/>
          </a:p>
        </p:txBody>
      </p:sp>
    </p:spTree>
    <p:extLst>
      <p:ext uri="{BB962C8B-B14F-4D97-AF65-F5344CB8AC3E}">
        <p14:creationId xmlns:p14="http://schemas.microsoft.com/office/powerpoint/2010/main" val="1674772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bit-flipping attacks</a:t>
            </a:r>
            <a:endParaRPr lang="en-US" dirty="0"/>
          </a:p>
        </p:txBody>
      </p:sp>
      <p:sp>
        <p:nvSpPr>
          <p:cNvPr id="3" name="Content Placeholder 2"/>
          <p:cNvSpPr>
            <a:spLocks noGrp="1"/>
          </p:cNvSpPr>
          <p:nvPr>
            <p:ph idx="1"/>
          </p:nvPr>
        </p:nvSpPr>
        <p:spPr/>
        <p:txBody>
          <a:bodyPr>
            <a:normAutofit/>
          </a:bodyPr>
          <a:lstStyle/>
          <a:p>
            <a:r>
              <a:rPr lang="en-US" dirty="0" smtClean="0"/>
              <a:t>Prepend a HMAC() hash to encrypted data</a:t>
            </a:r>
          </a:p>
          <a:p>
            <a:r>
              <a:rPr lang="en-US" b="1" dirty="0" smtClean="0"/>
              <a:t>Proper</a:t>
            </a:r>
            <a:r>
              <a:rPr lang="en-US" dirty="0" smtClean="0"/>
              <a:t> HMAC(), not H(secret </a:t>
            </a:r>
            <a:r>
              <a:rPr lang="en-US" dirty="0" smtClean="0"/>
              <a:t>|| </a:t>
            </a:r>
            <a:r>
              <a:rPr lang="en-US" dirty="0" smtClean="0"/>
              <a:t>data)</a:t>
            </a:r>
          </a:p>
          <a:p>
            <a:pPr lvl="1"/>
            <a:r>
              <a:rPr lang="en-US" dirty="0" smtClean="0"/>
              <a:t>We’ll see why when we talk about hash-length-extension attacks</a:t>
            </a:r>
          </a:p>
          <a:p>
            <a:r>
              <a:rPr lang="en-US" dirty="0" smtClean="0"/>
              <a:t>To not fail crypto:</a:t>
            </a:r>
          </a:p>
          <a:p>
            <a:pPr lvl="1"/>
            <a:r>
              <a:rPr lang="en-US" dirty="0" smtClean="0"/>
              <a:t>Encrypt: Encrypt, </a:t>
            </a:r>
            <a:r>
              <a:rPr lang="en-US" b="1" dirty="0" smtClean="0"/>
              <a:t>then</a:t>
            </a:r>
            <a:r>
              <a:rPr lang="en-US" dirty="0" smtClean="0"/>
              <a:t> hash</a:t>
            </a:r>
          </a:p>
          <a:p>
            <a:pPr lvl="1"/>
            <a:r>
              <a:rPr lang="en-US" dirty="0" smtClean="0"/>
              <a:t>Decrypt: Verify hash, </a:t>
            </a:r>
            <a:r>
              <a:rPr lang="en-US" b="1" dirty="0" smtClean="0"/>
              <a:t>then</a:t>
            </a:r>
            <a:r>
              <a:rPr lang="en-US" dirty="0" smtClean="0"/>
              <a:t> decrypt</a:t>
            </a:r>
          </a:p>
        </p:txBody>
      </p:sp>
    </p:spTree>
    <p:extLst>
      <p:ext uri="{BB962C8B-B14F-4D97-AF65-F5344CB8AC3E}">
        <p14:creationId xmlns:p14="http://schemas.microsoft.com/office/powerpoint/2010/main" val="2410491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p:spPr>
      </p:pic>
    </p:spTree>
    <p:extLst>
      <p:ext uri="{BB962C8B-B14F-4D97-AF65-F5344CB8AC3E}">
        <p14:creationId xmlns:p14="http://schemas.microsoft.com/office/powerpoint/2010/main" val="920394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a:t>
            </a:r>
            <a:r>
              <a:rPr lang="en-US" dirty="0"/>
              <a:t>c</a:t>
            </a:r>
            <a:r>
              <a:rPr lang="en-US" dirty="0" smtClean="0"/>
              <a:t>iphers</a:t>
            </a:r>
            <a:endParaRPr lang="en-US" dirty="0"/>
          </a:p>
        </p:txBody>
      </p:sp>
      <p:sp>
        <p:nvSpPr>
          <p:cNvPr id="3" name="Content Placeholder 2"/>
          <p:cNvSpPr>
            <a:spLocks noGrp="1"/>
          </p:cNvSpPr>
          <p:nvPr>
            <p:ph idx="1"/>
          </p:nvPr>
        </p:nvSpPr>
        <p:spPr/>
        <p:txBody>
          <a:bodyPr/>
          <a:lstStyle/>
          <a:p>
            <a:r>
              <a:rPr lang="en-US" dirty="0" smtClean="0"/>
              <a:t>In stream ciphers, the same key will generate the same </a:t>
            </a:r>
            <a:r>
              <a:rPr lang="en-US" dirty="0" err="1" smtClean="0"/>
              <a:t>keystream</a:t>
            </a:r>
            <a:endParaRPr lang="en-US" dirty="0" smtClean="0"/>
          </a:p>
          <a:p>
            <a:r>
              <a:rPr lang="en-US" dirty="0" smtClean="0"/>
              <a:t>If you encrypt different data with the same </a:t>
            </a:r>
            <a:r>
              <a:rPr lang="en-US" dirty="0" err="1" smtClean="0"/>
              <a:t>keystream</a:t>
            </a:r>
            <a:r>
              <a:rPr lang="en-US" dirty="0" smtClean="0"/>
              <a:t>, you’re </a:t>
            </a:r>
            <a:r>
              <a:rPr lang="en-US" dirty="0" err="1" smtClean="0"/>
              <a:t>gonna</a:t>
            </a:r>
            <a:r>
              <a:rPr lang="en-US" dirty="0" smtClean="0"/>
              <a:t> have a bad time</a:t>
            </a:r>
          </a:p>
          <a:p>
            <a:pPr lvl="1"/>
            <a:r>
              <a:rPr lang="en-US" dirty="0" smtClean="0"/>
              <a:t>(I’m looking at you, WEP)</a:t>
            </a:r>
          </a:p>
          <a:p>
            <a:r>
              <a:rPr lang="en-US" dirty="0" smtClean="0"/>
              <a:t>That’s why the initialization vector – IV – was invented</a:t>
            </a:r>
          </a:p>
          <a:p>
            <a:endParaRPr lang="en-US" dirty="0"/>
          </a:p>
        </p:txBody>
      </p:sp>
    </p:spTree>
    <p:extLst>
      <p:ext uri="{BB962C8B-B14F-4D97-AF65-F5344CB8AC3E}">
        <p14:creationId xmlns:p14="http://schemas.microsoft.com/office/powerpoint/2010/main" val="1647907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 example</a:t>
            </a:r>
            <a:endParaRPr lang="en-US" dirty="0"/>
          </a:p>
        </p:txBody>
      </p:sp>
      <p:sp>
        <p:nvSpPr>
          <p:cNvPr id="4" name="TextBox 3"/>
          <p:cNvSpPr txBox="1"/>
          <p:nvPr/>
        </p:nvSpPr>
        <p:spPr>
          <a:xfrm>
            <a:off x="152400" y="1219200"/>
            <a:ext cx="6319024" cy="5586145"/>
          </a:xfrm>
          <a:prstGeom prst="rect">
            <a:avLst/>
          </a:prstGeom>
          <a:noFill/>
        </p:spPr>
        <p:txBody>
          <a:bodyPr wrap="square" rtlCol="0">
            <a:spAutoFit/>
          </a:bodyPr>
          <a:lstStyle/>
          <a:p>
            <a:r>
              <a:rPr lang="en-US" sz="1400" dirty="0" smtClean="0"/>
              <a:t>&gt; ping = [Ping 4.2.2.1]</a:t>
            </a:r>
          </a:p>
          <a:p>
            <a:r>
              <a:rPr lang="en-US" sz="1400" dirty="0" smtClean="0"/>
              <a:t>&gt; </a:t>
            </a:r>
            <a:r>
              <a:rPr lang="en-US" sz="1400" dirty="0" err="1" smtClean="0"/>
              <a:t>enc_packet</a:t>
            </a:r>
            <a:r>
              <a:rPr lang="en-US" sz="1400" dirty="0" smtClean="0"/>
              <a:t> = RC4(‘THISISMYGOODRC4KEY’, ping):</a:t>
            </a:r>
          </a:p>
          <a:p>
            <a:r>
              <a:rPr lang="pt-BR" sz="1100" b="1" dirty="0" smtClean="0">
                <a:solidFill>
                  <a:srgbClr val="FF0000"/>
                </a:solidFill>
                <a:latin typeface="Courier New" pitchFamily="49" charset="0"/>
                <a:cs typeface="Courier New" pitchFamily="49" charset="0"/>
              </a:rPr>
              <a:t>0000  </a:t>
            </a:r>
            <a:r>
              <a:rPr lang="pt-BR" sz="1100" b="1" dirty="0">
                <a:solidFill>
                  <a:srgbClr val="FF0000"/>
                </a:solidFill>
                <a:latin typeface="Courier New" pitchFamily="49" charset="0"/>
                <a:cs typeface="Courier New" pitchFamily="49" charset="0"/>
              </a:rPr>
              <a:t>08 98 56 8E 46 2F 29 58 F4 08 9E C0 D7 6B 76 29   ..V.F/)X.....kv)</a:t>
            </a:r>
          </a:p>
          <a:p>
            <a:r>
              <a:rPr lang="pt-BR" sz="1100" b="1" dirty="0" smtClean="0">
                <a:solidFill>
                  <a:srgbClr val="FF0000"/>
                </a:solidFill>
                <a:latin typeface="Courier New" pitchFamily="49" charset="0"/>
                <a:cs typeface="Courier New" pitchFamily="49" charset="0"/>
              </a:rPr>
              <a:t>0010  </a:t>
            </a:r>
            <a:r>
              <a:rPr lang="pt-BR" sz="1100" b="1" dirty="0">
                <a:solidFill>
                  <a:srgbClr val="FF0000"/>
                </a:solidFill>
                <a:latin typeface="Courier New" pitchFamily="49" charset="0"/>
                <a:cs typeface="Courier New" pitchFamily="49" charset="0"/>
              </a:rPr>
              <a:t>FB BD DE F4 71 E7 0F CF 35 81 21 EC 01 E7 17 AC   ....q...5.!.....</a:t>
            </a:r>
          </a:p>
          <a:p>
            <a:r>
              <a:rPr lang="pt-BR" sz="1100" b="1" dirty="0" smtClean="0">
                <a:solidFill>
                  <a:srgbClr val="FF0000"/>
                </a:solidFill>
                <a:latin typeface="Courier New" pitchFamily="49" charset="0"/>
                <a:cs typeface="Courier New" pitchFamily="49" charset="0"/>
              </a:rPr>
              <a:t>0020  </a:t>
            </a:r>
            <a:r>
              <a:rPr lang="pt-BR" sz="1100" b="1" dirty="0">
                <a:solidFill>
                  <a:srgbClr val="FF0000"/>
                </a:solidFill>
                <a:latin typeface="Courier New" pitchFamily="49" charset="0"/>
                <a:cs typeface="Courier New" pitchFamily="49" charset="0"/>
              </a:rPr>
              <a:t>A5 9F 0E 42 9D 66 D9 38 B4 A5 30 D3 C9 26 3D DE   ...B.f.8..0..&amp;=.</a:t>
            </a:r>
          </a:p>
          <a:p>
            <a:r>
              <a:rPr lang="pt-BR" sz="1100" b="1" dirty="0" smtClean="0">
                <a:solidFill>
                  <a:srgbClr val="FF0000"/>
                </a:solidFill>
                <a:latin typeface="Courier New" pitchFamily="49" charset="0"/>
                <a:cs typeface="Courier New" pitchFamily="49" charset="0"/>
              </a:rPr>
              <a:t>0030  </a:t>
            </a:r>
            <a:r>
              <a:rPr lang="pt-BR" sz="1100" b="1" dirty="0">
                <a:solidFill>
                  <a:srgbClr val="FF0000"/>
                </a:solidFill>
                <a:latin typeface="Courier New" pitchFamily="49" charset="0"/>
                <a:cs typeface="Courier New" pitchFamily="49" charset="0"/>
              </a:rPr>
              <a:t>E2 18 EE 1D 53 93 BC 54 C4 77 4A 24 8D 6E 10 9E   ....S..T.wJ$.n..</a:t>
            </a:r>
          </a:p>
          <a:p>
            <a:r>
              <a:rPr lang="pt-BR" sz="1100" b="1" dirty="0" smtClean="0">
                <a:solidFill>
                  <a:srgbClr val="FF0000"/>
                </a:solidFill>
                <a:latin typeface="Courier New" pitchFamily="49" charset="0"/>
                <a:cs typeface="Courier New" pitchFamily="49" charset="0"/>
              </a:rPr>
              <a:t>0040  88 </a:t>
            </a:r>
            <a:r>
              <a:rPr lang="pt-BR" sz="1100" b="1" dirty="0">
                <a:solidFill>
                  <a:srgbClr val="FF0000"/>
                </a:solidFill>
                <a:latin typeface="Courier New" pitchFamily="49" charset="0"/>
                <a:cs typeface="Courier New" pitchFamily="49" charset="0"/>
              </a:rPr>
              <a:t>D4 37 9F 65 64 29 25 7D 8E                     ..7.ed</a:t>
            </a:r>
            <a:r>
              <a:rPr lang="pt-BR" sz="1100" b="1" dirty="0" smtClean="0">
                <a:solidFill>
                  <a:srgbClr val="FF0000"/>
                </a:solidFill>
                <a:latin typeface="Courier New" pitchFamily="49" charset="0"/>
                <a:cs typeface="Courier New" pitchFamily="49" charset="0"/>
              </a:rPr>
              <a:t>)%}.</a:t>
            </a:r>
          </a:p>
          <a:p>
            <a:endParaRPr lang="pt-BR" sz="1100" b="1" dirty="0" smtClean="0">
              <a:latin typeface="Courier New" pitchFamily="49" charset="0"/>
              <a:cs typeface="Courier New" pitchFamily="49" charset="0"/>
            </a:endParaRPr>
          </a:p>
          <a:p>
            <a:pPr lvl="0"/>
            <a:r>
              <a:rPr lang="en-US" sz="1400" dirty="0">
                <a:solidFill>
                  <a:prstClr val="black"/>
                </a:solidFill>
              </a:rPr>
              <a:t>&gt; </a:t>
            </a:r>
            <a:r>
              <a:rPr lang="en-US" sz="1400" dirty="0" err="1" smtClean="0">
                <a:solidFill>
                  <a:prstClr val="black"/>
                </a:solidFill>
              </a:rPr>
              <a:t>keystream</a:t>
            </a:r>
            <a:r>
              <a:rPr lang="en-US" sz="1400" dirty="0" smtClean="0">
                <a:solidFill>
                  <a:prstClr val="black"/>
                </a:solidFill>
              </a:rPr>
              <a:t> </a:t>
            </a:r>
            <a:r>
              <a:rPr lang="en-US" sz="1400" dirty="0">
                <a:solidFill>
                  <a:prstClr val="black"/>
                </a:solidFill>
              </a:rPr>
              <a:t>= </a:t>
            </a:r>
            <a:r>
              <a:rPr lang="en-US" sz="1400" dirty="0" smtClean="0">
                <a:solidFill>
                  <a:prstClr val="black"/>
                </a:solidFill>
              </a:rPr>
              <a:t>[Ping 4.2.2.1] </a:t>
            </a:r>
            <a:r>
              <a:rPr lang="en-US" sz="1400" dirty="0">
                <a:solidFill>
                  <a:prstClr val="black"/>
                </a:solidFill>
              </a:rPr>
              <a:t>⊕ </a:t>
            </a:r>
            <a:r>
              <a:rPr lang="en-US" sz="1400" dirty="0" smtClean="0">
                <a:solidFill>
                  <a:prstClr val="black"/>
                </a:solidFill>
              </a:rPr>
              <a:t>RC4</a:t>
            </a:r>
            <a:r>
              <a:rPr lang="en-US" sz="1400" dirty="0">
                <a:solidFill>
                  <a:prstClr val="black"/>
                </a:solidFill>
              </a:rPr>
              <a:t>(‘THISISMYGOODRC4KEY’, [Ping 4.2.2.1]):</a:t>
            </a:r>
          </a:p>
          <a:p>
            <a:r>
              <a:rPr lang="pt-BR" sz="1100" b="1" dirty="0" smtClean="0">
                <a:solidFill>
                  <a:srgbClr val="0070C0"/>
                </a:solidFill>
                <a:latin typeface="Courier New"/>
              </a:rPr>
              <a:t>0000  </a:t>
            </a:r>
            <a:r>
              <a:rPr lang="pt-BR" sz="1100" b="1" dirty="0">
                <a:solidFill>
                  <a:srgbClr val="0070C0"/>
                </a:solidFill>
                <a:latin typeface="Courier New"/>
              </a:rPr>
              <a:t>08 67 2D 1C F1 97 29 A7 8E 9A 29 78 DF 6B 33 29   .g-...)...)x.k3)</a:t>
            </a:r>
          </a:p>
          <a:p>
            <a:r>
              <a:rPr lang="it-IT" sz="1100" b="1" dirty="0" smtClean="0">
                <a:solidFill>
                  <a:srgbClr val="0070C0"/>
                </a:solidFill>
                <a:latin typeface="Courier New"/>
              </a:rPr>
              <a:t>0010  </a:t>
            </a:r>
            <a:r>
              <a:rPr lang="it-IT" sz="1100" b="1" dirty="0">
                <a:solidFill>
                  <a:srgbClr val="0070C0"/>
                </a:solidFill>
                <a:latin typeface="Courier New"/>
              </a:rPr>
              <a:t>FB 81 F5 AD 71 E7 8F CE CA BF 2B F9 01 F5 13 AE   ....q.....+.....</a:t>
            </a:r>
          </a:p>
          <a:p>
            <a:r>
              <a:rPr lang="pt-BR" sz="1100" b="1" dirty="0" smtClean="0">
                <a:solidFill>
                  <a:srgbClr val="0070C0"/>
                </a:solidFill>
                <a:latin typeface="Courier New"/>
              </a:rPr>
              <a:t>0020  </a:t>
            </a:r>
            <a:r>
              <a:rPr lang="pt-BR" sz="1100" b="1" dirty="0">
                <a:solidFill>
                  <a:srgbClr val="0070C0"/>
                </a:solidFill>
                <a:latin typeface="Courier New"/>
              </a:rPr>
              <a:t>A7 9E 06 42 D0 4B D9 39 B4 8B 51 B1 AA 42 58 B8   ...B.K.9..Q..BX.</a:t>
            </a:r>
          </a:p>
          <a:p>
            <a:r>
              <a:rPr lang="en-US" sz="1100" b="1" dirty="0" smtClean="0">
                <a:solidFill>
                  <a:srgbClr val="0070C0"/>
                </a:solidFill>
                <a:latin typeface="Courier New"/>
              </a:rPr>
              <a:t>0030  </a:t>
            </a:r>
            <a:r>
              <a:rPr lang="en-US" sz="1100" b="1" dirty="0">
                <a:solidFill>
                  <a:srgbClr val="0070C0"/>
                </a:solidFill>
                <a:latin typeface="Courier New"/>
              </a:rPr>
              <a:t>85 70 87 77 38 FF D1 3A AB 07 3B 56 FE 1A 65 E8   .p.w8..:..;</a:t>
            </a:r>
            <a:r>
              <a:rPr lang="en-US" sz="1100" b="1" dirty="0" err="1">
                <a:solidFill>
                  <a:srgbClr val="0070C0"/>
                </a:solidFill>
                <a:latin typeface="Courier New"/>
              </a:rPr>
              <a:t>V..e</a:t>
            </a:r>
            <a:r>
              <a:rPr lang="en-US" sz="1100" b="1" dirty="0">
                <a:solidFill>
                  <a:srgbClr val="0070C0"/>
                </a:solidFill>
                <a:latin typeface="Courier New"/>
              </a:rPr>
              <a:t>.</a:t>
            </a:r>
          </a:p>
          <a:p>
            <a:r>
              <a:rPr lang="en-US" sz="1100" b="1" dirty="0" smtClean="0">
                <a:solidFill>
                  <a:srgbClr val="0070C0"/>
                </a:solidFill>
                <a:latin typeface="Courier New"/>
              </a:rPr>
              <a:t>0040  </a:t>
            </a:r>
            <a:r>
              <a:rPr lang="en-US" sz="1100" b="1" dirty="0">
                <a:solidFill>
                  <a:srgbClr val="0070C0"/>
                </a:solidFill>
                <a:latin typeface="Courier New"/>
              </a:rPr>
              <a:t>FF B5 55 FC 01 01 4F 42 15 E7                     </a:t>
            </a:r>
            <a:r>
              <a:rPr lang="en-US" sz="1100" b="1" dirty="0">
                <a:solidFill>
                  <a:srgbClr val="00B050"/>
                </a:solidFill>
                <a:latin typeface="Courier New"/>
              </a:rPr>
              <a:t>..U...OB..</a:t>
            </a:r>
          </a:p>
          <a:p>
            <a:pPr lvl="0"/>
            <a:endParaRPr lang="en-US" sz="1400" dirty="0" smtClean="0">
              <a:solidFill>
                <a:prstClr val="black"/>
              </a:solidFill>
            </a:endParaRPr>
          </a:p>
          <a:p>
            <a:pPr lvl="0"/>
            <a:r>
              <a:rPr lang="en-US" sz="1400" dirty="0" smtClean="0">
                <a:solidFill>
                  <a:prstClr val="black"/>
                </a:solidFill>
              </a:rPr>
              <a:t>&gt; telnet = [Telnet </a:t>
            </a:r>
            <a:r>
              <a:rPr lang="en-US" sz="1400" dirty="0" smtClean="0">
                <a:solidFill>
                  <a:prstClr val="black"/>
                </a:solidFill>
                <a:hlinkClick r:id="rId2"/>
              </a:rPr>
              <a:t>www.skullsecurity.org</a:t>
            </a:r>
            <a:r>
              <a:rPr lang="en-US" sz="1400" dirty="0" smtClean="0">
                <a:solidFill>
                  <a:prstClr val="black"/>
                </a:solidFill>
              </a:rPr>
              <a:t> “PASS: ???”</a:t>
            </a:r>
          </a:p>
          <a:p>
            <a:pPr lvl="0"/>
            <a:r>
              <a:rPr lang="en-US" sz="1400" dirty="0" smtClean="0">
                <a:solidFill>
                  <a:prstClr val="black"/>
                </a:solidFill>
              </a:rPr>
              <a:t>&gt; </a:t>
            </a:r>
            <a:r>
              <a:rPr lang="en-US" sz="1400" b="1" dirty="0" smtClean="0">
                <a:solidFill>
                  <a:prstClr val="black"/>
                </a:solidFill>
              </a:rPr>
              <a:t>secret</a:t>
            </a:r>
            <a:r>
              <a:rPr lang="en-US" sz="1400" dirty="0" smtClean="0">
                <a:solidFill>
                  <a:prstClr val="black"/>
                </a:solidFill>
              </a:rPr>
              <a:t> = RC4</a:t>
            </a:r>
            <a:r>
              <a:rPr lang="en-US" sz="1400" dirty="0">
                <a:solidFill>
                  <a:prstClr val="black"/>
                </a:solidFill>
              </a:rPr>
              <a:t>(‘THISISMYGOODRC4KEY’, </a:t>
            </a:r>
            <a:r>
              <a:rPr lang="en-US" sz="1400" dirty="0" smtClean="0">
                <a:solidFill>
                  <a:prstClr val="black"/>
                </a:solidFill>
              </a:rPr>
              <a:t>telnet):</a:t>
            </a:r>
            <a:endParaRPr lang="en-US" sz="1400" dirty="0">
              <a:solidFill>
                <a:prstClr val="black"/>
              </a:solidFill>
            </a:endParaRPr>
          </a:p>
          <a:p>
            <a:r>
              <a:rPr lang="en-US" sz="1100" b="1" dirty="0" smtClean="0">
                <a:solidFill>
                  <a:schemeClr val="accent4">
                    <a:lumMod val="75000"/>
                  </a:schemeClr>
                </a:solidFill>
                <a:latin typeface="Courier New"/>
              </a:rPr>
              <a:t>0000  </a:t>
            </a:r>
            <a:r>
              <a:rPr lang="en-US" sz="1100" b="1" dirty="0">
                <a:solidFill>
                  <a:schemeClr val="accent4">
                    <a:lumMod val="75000"/>
                  </a:schemeClr>
                </a:solidFill>
                <a:latin typeface="Courier New"/>
              </a:rPr>
              <a:t>08 98 56 8E 46 2F 29 58 F4 08 9E C0 D7 6B 76 29   ..V.F/)X.....</a:t>
            </a:r>
            <a:r>
              <a:rPr lang="en-US" sz="1100" b="1" dirty="0" err="1">
                <a:solidFill>
                  <a:schemeClr val="accent4">
                    <a:lumMod val="75000"/>
                  </a:schemeClr>
                </a:solidFill>
                <a:latin typeface="Courier New"/>
              </a:rPr>
              <a:t>kv</a:t>
            </a:r>
            <a:r>
              <a:rPr lang="en-US" sz="1100" b="1" dirty="0">
                <a:solidFill>
                  <a:schemeClr val="accent4">
                    <a:lumMod val="75000"/>
                  </a:schemeClr>
                </a:solidFill>
                <a:latin typeface="Courier New"/>
              </a:rPr>
              <a:t>)</a:t>
            </a:r>
          </a:p>
          <a:p>
            <a:r>
              <a:rPr lang="pt-BR" sz="1100" b="1" dirty="0" smtClean="0">
                <a:solidFill>
                  <a:schemeClr val="accent4">
                    <a:lumMod val="75000"/>
                  </a:schemeClr>
                </a:solidFill>
                <a:latin typeface="Courier New"/>
              </a:rPr>
              <a:t>0010  </a:t>
            </a:r>
            <a:r>
              <a:rPr lang="pt-BR" sz="1100" b="1" dirty="0">
                <a:solidFill>
                  <a:schemeClr val="accent4">
                    <a:lumMod val="75000"/>
                  </a:schemeClr>
                </a:solidFill>
                <a:latin typeface="Courier New"/>
              </a:rPr>
              <a:t>FB BE 8B 1B 31 E7 0F C8 2B D9 21 EC 01 E7 DD 72   ....1...+.!....r</a:t>
            </a:r>
          </a:p>
          <a:p>
            <a:r>
              <a:rPr lang="pt-BR" sz="1100" b="1" dirty="0" smtClean="0">
                <a:solidFill>
                  <a:schemeClr val="accent4">
                    <a:lumMod val="75000"/>
                  </a:schemeClr>
                </a:solidFill>
                <a:latin typeface="Courier New"/>
              </a:rPr>
              <a:t>0020  </a:t>
            </a:r>
            <a:r>
              <a:rPr lang="pt-BR" sz="1100" b="1" dirty="0">
                <a:solidFill>
                  <a:schemeClr val="accent4">
                    <a:lumMod val="75000"/>
                  </a:schemeClr>
                </a:solidFill>
                <a:latin typeface="Courier New"/>
              </a:rPr>
              <a:t>66 06 CA C8 D7 9B A7 E6 5E C1 A5 F6 D7 A0 08 A0   f.......^.......</a:t>
            </a:r>
          </a:p>
          <a:p>
            <a:r>
              <a:rPr lang="en-US" sz="1100" b="1" dirty="0" smtClean="0">
                <a:solidFill>
                  <a:schemeClr val="accent4">
                    <a:lumMod val="75000"/>
                  </a:schemeClr>
                </a:solidFill>
                <a:latin typeface="Courier New"/>
              </a:rPr>
              <a:t>0030  </a:t>
            </a:r>
            <a:r>
              <a:rPr lang="en-US" sz="1100" b="1" dirty="0">
                <a:solidFill>
                  <a:schemeClr val="accent4">
                    <a:lumMod val="75000"/>
                  </a:schemeClr>
                </a:solidFill>
                <a:latin typeface="Courier New"/>
              </a:rPr>
              <a:t>BA 87 41 38 38 FF 81 7B F8 54 01 76 93 63 16 8D   ..A88..{.</a:t>
            </a:r>
            <a:r>
              <a:rPr lang="en-US" sz="1100" b="1" dirty="0" err="1">
                <a:solidFill>
                  <a:schemeClr val="accent4">
                    <a:lumMod val="75000"/>
                  </a:schemeClr>
                </a:solidFill>
                <a:latin typeface="Courier New"/>
              </a:rPr>
              <a:t>T.v.c</a:t>
            </a:r>
            <a:r>
              <a:rPr lang="en-US" sz="1100" b="1" dirty="0">
                <a:solidFill>
                  <a:schemeClr val="accent4">
                    <a:lumMod val="75000"/>
                  </a:schemeClr>
                </a:solidFill>
                <a:latin typeface="Courier New"/>
              </a:rPr>
              <a:t>..</a:t>
            </a:r>
          </a:p>
          <a:p>
            <a:r>
              <a:rPr lang="fr-FR" sz="1100" b="1" dirty="0" smtClean="0">
                <a:solidFill>
                  <a:schemeClr val="accent4">
                    <a:lumMod val="75000"/>
                  </a:schemeClr>
                </a:solidFill>
                <a:latin typeface="Courier New"/>
              </a:rPr>
              <a:t>0040  </a:t>
            </a:r>
            <a:r>
              <a:rPr lang="fr-FR" sz="1100" b="1" dirty="0">
                <a:solidFill>
                  <a:schemeClr val="accent4">
                    <a:lumMod val="75000"/>
                  </a:schemeClr>
                </a:solidFill>
                <a:latin typeface="Courier New"/>
              </a:rPr>
              <a:t>9C C7 30 88 71 60 3C 31 62 88 CE 0A F1            ..0.q`&lt;1b....</a:t>
            </a:r>
          </a:p>
          <a:p>
            <a:pPr lvl="0"/>
            <a:endParaRPr lang="en-US" sz="1400" dirty="0">
              <a:solidFill>
                <a:prstClr val="black"/>
              </a:solidFill>
            </a:endParaRPr>
          </a:p>
          <a:p>
            <a:pPr lvl="0"/>
            <a:r>
              <a:rPr lang="en-US" sz="1400" dirty="0" smtClean="0">
                <a:solidFill>
                  <a:prstClr val="black"/>
                </a:solidFill>
              </a:rPr>
              <a:t>&gt; result = (</a:t>
            </a:r>
            <a:r>
              <a:rPr lang="en-US" sz="1400" b="1" dirty="0" smtClean="0">
                <a:solidFill>
                  <a:prstClr val="black"/>
                </a:solidFill>
              </a:rPr>
              <a:t>secret</a:t>
            </a:r>
            <a:r>
              <a:rPr lang="en-US" sz="1400" dirty="0" smtClean="0">
                <a:solidFill>
                  <a:prstClr val="black"/>
                </a:solidFill>
              </a:rPr>
              <a:t> </a:t>
            </a:r>
            <a:r>
              <a:rPr lang="en-US" sz="1400" dirty="0">
                <a:solidFill>
                  <a:prstClr val="black"/>
                </a:solidFill>
              </a:rPr>
              <a:t>⊕ </a:t>
            </a:r>
            <a:r>
              <a:rPr lang="en-US" sz="1400" dirty="0" err="1" smtClean="0">
                <a:solidFill>
                  <a:prstClr val="black"/>
                </a:solidFill>
              </a:rPr>
              <a:t>keystream</a:t>
            </a:r>
            <a:r>
              <a:rPr lang="en-US" sz="1400" dirty="0" smtClean="0">
                <a:solidFill>
                  <a:prstClr val="black"/>
                </a:solidFill>
              </a:rPr>
              <a:t>)</a:t>
            </a:r>
          </a:p>
          <a:p>
            <a:pPr lvl="0"/>
            <a:r>
              <a:rPr lang="en-US" sz="1100" b="1" dirty="0" smtClean="0">
                <a:latin typeface="Courier New" pitchFamily="49" charset="0"/>
                <a:cs typeface="Courier New" pitchFamily="49" charset="0"/>
              </a:rPr>
              <a:t>0000  </a:t>
            </a:r>
            <a:r>
              <a:rPr lang="en-US" sz="1100" b="1" dirty="0">
                <a:latin typeface="Courier New" pitchFamily="49" charset="0"/>
                <a:cs typeface="Courier New" pitchFamily="49" charset="0"/>
              </a:rPr>
              <a:t>00 FF 7B 92 B7 B8 00 FF 7A 92 B7 B8 08 00 45 00   ..{.....z.....E.</a:t>
            </a:r>
          </a:p>
          <a:p>
            <a:pPr lvl="0"/>
            <a:r>
              <a:rPr lang="en-US" sz="1100" b="1" dirty="0" smtClean="0">
                <a:latin typeface="Courier New" pitchFamily="49" charset="0"/>
                <a:cs typeface="Courier New" pitchFamily="49" charset="0"/>
              </a:rPr>
              <a:t>0010  </a:t>
            </a:r>
            <a:r>
              <a:rPr lang="en-US" sz="1100" b="1" dirty="0">
                <a:latin typeface="Courier New" pitchFamily="49" charset="0"/>
                <a:cs typeface="Courier New" pitchFamily="49" charset="0"/>
              </a:rPr>
              <a:t>00 3F 7E B6 40 00 80 06 E1 66 0A 15 00 12 CE DC   .?~.@....f......</a:t>
            </a:r>
          </a:p>
          <a:p>
            <a:pPr lvl="0"/>
            <a:r>
              <a:rPr lang="en-US" sz="1100" b="1" dirty="0" smtClean="0">
                <a:latin typeface="Courier New" pitchFamily="49" charset="0"/>
                <a:cs typeface="Courier New" pitchFamily="49" charset="0"/>
              </a:rPr>
              <a:t>0020  </a:t>
            </a:r>
            <a:r>
              <a:rPr lang="en-US" sz="1100" b="1" dirty="0">
                <a:latin typeface="Courier New" pitchFamily="49" charset="0"/>
                <a:cs typeface="Courier New" pitchFamily="49" charset="0"/>
              </a:rPr>
              <a:t>C1 98 CC 8A 07 D0 7E DF EA 4A F4 47 7D E2 50 18   ......~..J.G}.P.</a:t>
            </a:r>
          </a:p>
          <a:p>
            <a:pPr lvl="0"/>
            <a:r>
              <a:rPr lang="en-US" sz="1100" b="1" dirty="0" smtClean="0">
                <a:latin typeface="Courier New" pitchFamily="49" charset="0"/>
                <a:cs typeface="Courier New" pitchFamily="49" charset="0"/>
              </a:rPr>
              <a:t>0030  </a:t>
            </a:r>
            <a:r>
              <a:rPr lang="en-US" sz="1100" b="1" dirty="0">
                <a:latin typeface="Courier New" pitchFamily="49" charset="0"/>
                <a:cs typeface="Courier New" pitchFamily="49" charset="0"/>
              </a:rPr>
              <a:t>3F F7 C6 4F 00 00 50 41 53 53 3A 20 6D 79 73 65   ?..O..PASS:.</a:t>
            </a:r>
            <a:r>
              <a:rPr lang="en-US" sz="1100" b="1" dirty="0" err="1">
                <a:latin typeface="Courier New" pitchFamily="49" charset="0"/>
                <a:cs typeface="Courier New" pitchFamily="49" charset="0"/>
              </a:rPr>
              <a:t>myse</a:t>
            </a:r>
            <a:endParaRPr lang="en-US" sz="1100" b="1" dirty="0">
              <a:latin typeface="Courier New" pitchFamily="49" charset="0"/>
              <a:cs typeface="Courier New" pitchFamily="49" charset="0"/>
            </a:endParaRPr>
          </a:p>
          <a:p>
            <a:pPr lvl="0"/>
            <a:r>
              <a:rPr lang="en-US" sz="1100" b="1" dirty="0" smtClean="0">
                <a:latin typeface="Courier New" pitchFamily="49" charset="0"/>
                <a:cs typeface="Courier New" pitchFamily="49" charset="0"/>
              </a:rPr>
              <a:t>0040  </a:t>
            </a:r>
            <a:r>
              <a:rPr lang="en-US" sz="1100" b="1" dirty="0">
                <a:latin typeface="Courier New" pitchFamily="49" charset="0"/>
                <a:cs typeface="Courier New" pitchFamily="49" charset="0"/>
              </a:rPr>
              <a:t>63 72 65 74 70 61 73 73 77 6F                     </a:t>
            </a:r>
            <a:r>
              <a:rPr lang="en-US" sz="1100" b="1" dirty="0" err="1">
                <a:latin typeface="Courier New" pitchFamily="49" charset="0"/>
                <a:cs typeface="Courier New" pitchFamily="49" charset="0"/>
              </a:rPr>
              <a:t>cretpasswo</a:t>
            </a:r>
            <a:endParaRPr lang="en-US" sz="1100" b="1" dirty="0">
              <a:latin typeface="Courier New" pitchFamily="49" charset="0"/>
              <a:cs typeface="Courier New" pitchFamily="49" charset="0"/>
            </a:endParaRPr>
          </a:p>
          <a:p>
            <a:pPr lvl="0"/>
            <a:endParaRPr lang="en-US" sz="1400" dirty="0">
              <a:solidFill>
                <a:prstClr val="black"/>
              </a:solidFill>
            </a:endParaRPr>
          </a:p>
        </p:txBody>
      </p:sp>
      <p:sp>
        <p:nvSpPr>
          <p:cNvPr id="5" name="TextBox 4"/>
          <p:cNvSpPr txBox="1"/>
          <p:nvPr/>
        </p:nvSpPr>
        <p:spPr>
          <a:xfrm>
            <a:off x="6391507" y="1230868"/>
            <a:ext cx="2667000" cy="5078313"/>
          </a:xfrm>
          <a:prstGeom prst="rect">
            <a:avLst/>
          </a:prstGeom>
          <a:noFill/>
        </p:spPr>
        <p:txBody>
          <a:bodyPr wrap="square" rtlCol="0">
            <a:spAutoFit/>
          </a:bodyPr>
          <a:lstStyle/>
          <a:p>
            <a:endParaRPr lang="en-US" dirty="0" smtClean="0"/>
          </a:p>
          <a:p>
            <a:endParaRPr lang="en-US" dirty="0"/>
          </a:p>
          <a:p>
            <a:r>
              <a:rPr lang="en-US" dirty="0" smtClean="0"/>
              <a:t>Encrypt something that’s well known to the attacker</a:t>
            </a:r>
          </a:p>
          <a:p>
            <a:endParaRPr lang="en-US" dirty="0" smtClean="0"/>
          </a:p>
          <a:p>
            <a:endParaRPr lang="en-US" dirty="0"/>
          </a:p>
          <a:p>
            <a:r>
              <a:rPr lang="en-US" dirty="0" smtClean="0"/>
              <a:t>XOR the </a:t>
            </a:r>
            <a:r>
              <a:rPr lang="en-US" dirty="0" err="1" smtClean="0"/>
              <a:t>ciphertext</a:t>
            </a:r>
            <a:r>
              <a:rPr lang="en-US" dirty="0" smtClean="0"/>
              <a:t> with the known plaintext</a:t>
            </a:r>
          </a:p>
          <a:p>
            <a:endParaRPr lang="en-US" dirty="0"/>
          </a:p>
          <a:p>
            <a:endParaRPr lang="en-US" dirty="0" smtClean="0"/>
          </a:p>
          <a:p>
            <a:endParaRPr lang="en-US" dirty="0" smtClean="0"/>
          </a:p>
          <a:p>
            <a:r>
              <a:rPr lang="en-US" dirty="0" smtClean="0"/>
              <a:t>Encrypt something unknown using the same key</a:t>
            </a:r>
          </a:p>
          <a:p>
            <a:endParaRPr lang="en-US" dirty="0"/>
          </a:p>
          <a:p>
            <a:endParaRPr lang="en-US" dirty="0" smtClean="0"/>
          </a:p>
          <a:p>
            <a:r>
              <a:rPr lang="en-US" dirty="0" smtClean="0"/>
              <a:t>XOR the secret with the </a:t>
            </a:r>
            <a:r>
              <a:rPr lang="en-US" dirty="0" err="1" smtClean="0"/>
              <a:t>keystream</a:t>
            </a:r>
            <a:r>
              <a:rPr lang="en-US" dirty="0" smtClean="0"/>
              <a:t> we derived</a:t>
            </a:r>
          </a:p>
        </p:txBody>
      </p:sp>
    </p:spTree>
    <p:extLst>
      <p:ext uri="{BB962C8B-B14F-4D97-AF65-F5344CB8AC3E}">
        <p14:creationId xmlns:p14="http://schemas.microsoft.com/office/powerpoint/2010/main" val="3530123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What’s happening?</a:t>
            </a:r>
            <a:endParaRPr lang="en-US" dirty="0"/>
          </a:p>
        </p:txBody>
      </p:sp>
      <p:sp>
        <p:nvSpPr>
          <p:cNvPr id="3" name="Content Placeholder 2"/>
          <p:cNvSpPr>
            <a:spLocks noGrp="1"/>
          </p:cNvSpPr>
          <p:nvPr>
            <p:ph idx="1"/>
          </p:nvPr>
        </p:nvSpPr>
        <p:spPr/>
        <p:txBody>
          <a:bodyPr/>
          <a:lstStyle/>
          <a:p>
            <a:r>
              <a:rPr lang="en-US" dirty="0" smtClean="0"/>
              <a:t>By encrypting known data, we can derive the </a:t>
            </a:r>
            <a:r>
              <a:rPr lang="en-US" dirty="0" err="1" smtClean="0"/>
              <a:t>keystream</a:t>
            </a:r>
            <a:endParaRPr lang="en-US" dirty="0"/>
          </a:p>
          <a:p>
            <a:r>
              <a:rPr lang="en-US" dirty="0" smtClean="0"/>
              <a:t>We can then use that </a:t>
            </a:r>
            <a:r>
              <a:rPr lang="en-US" dirty="0" err="1" smtClean="0"/>
              <a:t>keystream</a:t>
            </a:r>
            <a:r>
              <a:rPr lang="en-US" dirty="0" smtClean="0"/>
              <a:t> to decrypt anything else encrypted with that key</a:t>
            </a:r>
            <a:endParaRPr lang="en-US" dirty="0"/>
          </a:p>
        </p:txBody>
      </p:sp>
    </p:spTree>
    <p:extLst>
      <p:ext uri="{BB962C8B-B14F-4D97-AF65-F5344CB8AC3E}">
        <p14:creationId xmlns:p14="http://schemas.microsoft.com/office/powerpoint/2010/main" val="1456066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How to prevent?</a:t>
            </a:r>
            <a:endParaRPr lang="en-US" dirty="0"/>
          </a:p>
        </p:txBody>
      </p:sp>
      <p:sp>
        <p:nvSpPr>
          <p:cNvPr id="3" name="Content Placeholder 2"/>
          <p:cNvSpPr>
            <a:spLocks noGrp="1"/>
          </p:cNvSpPr>
          <p:nvPr>
            <p:ph idx="1"/>
          </p:nvPr>
        </p:nvSpPr>
        <p:spPr/>
        <p:txBody>
          <a:bodyPr/>
          <a:lstStyle/>
          <a:p>
            <a:r>
              <a:rPr lang="en-US" dirty="0" smtClean="0"/>
              <a:t>Use different and random initialization vectors (IVs) when encrypting data</a:t>
            </a:r>
          </a:p>
          <a:p>
            <a:r>
              <a:rPr lang="en-US" dirty="0" smtClean="0"/>
              <a:t>If possible, use a different key (not always possible)</a:t>
            </a:r>
            <a:endParaRPr lang="en-US" dirty="0"/>
          </a:p>
        </p:txBody>
      </p:sp>
    </p:spTree>
    <p:extLst>
      <p:ext uri="{BB962C8B-B14F-4D97-AF65-F5344CB8AC3E}">
        <p14:creationId xmlns:p14="http://schemas.microsoft.com/office/powerpoint/2010/main" val="2643910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block ciphers</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more subtle, and more difficult to exploit, but equally as dangerous</a:t>
            </a:r>
          </a:p>
          <a:p>
            <a:r>
              <a:rPr lang="en-US" dirty="0" smtClean="0"/>
              <a:t>This affects:</a:t>
            </a:r>
          </a:p>
          <a:p>
            <a:pPr lvl="1"/>
            <a:r>
              <a:rPr lang="en-US" dirty="0" smtClean="0"/>
              <a:t>DES (all modes)</a:t>
            </a:r>
          </a:p>
          <a:p>
            <a:pPr lvl="1"/>
            <a:r>
              <a:rPr lang="en-US" dirty="0" smtClean="0"/>
              <a:t>3DES (all modes)</a:t>
            </a:r>
          </a:p>
          <a:p>
            <a:pPr lvl="1"/>
            <a:r>
              <a:rPr lang="en-US" dirty="0" smtClean="0"/>
              <a:t>AES (all modes)</a:t>
            </a:r>
          </a:p>
          <a:p>
            <a:pPr lvl="1"/>
            <a:r>
              <a:rPr lang="en-US" dirty="0" smtClean="0"/>
              <a:t>RC2</a:t>
            </a:r>
          </a:p>
          <a:p>
            <a:pPr lvl="1"/>
            <a:r>
              <a:rPr lang="en-US" dirty="0" smtClean="0"/>
              <a:t>RC5</a:t>
            </a:r>
          </a:p>
          <a:p>
            <a:pPr lvl="1"/>
            <a:r>
              <a:rPr lang="en-US" dirty="0" smtClean="0"/>
              <a:t>And… well, everything else I’ve tested</a:t>
            </a:r>
            <a:endParaRPr lang="en-US" dirty="0"/>
          </a:p>
        </p:txBody>
      </p:sp>
    </p:spTree>
    <p:extLst>
      <p:ext uri="{BB962C8B-B14F-4D97-AF65-F5344CB8AC3E}">
        <p14:creationId xmlns:p14="http://schemas.microsoft.com/office/powerpoint/2010/main" val="2529587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When does this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attack works if:</a:t>
            </a:r>
          </a:p>
          <a:p>
            <a:pPr lvl="1"/>
            <a:r>
              <a:rPr lang="en-US" dirty="0" smtClean="0"/>
              <a:t>Any normal cipher is used (block or stream)</a:t>
            </a:r>
          </a:p>
          <a:p>
            <a:pPr lvl="2"/>
            <a:r>
              <a:rPr lang="en-US" dirty="0" smtClean="0"/>
              <a:t>Note that there are better ways to attack stream ciphers</a:t>
            </a:r>
          </a:p>
          <a:p>
            <a:pPr lvl="1"/>
            <a:r>
              <a:rPr lang="en-US" dirty="0" smtClean="0"/>
              <a:t>The attacker controls [</a:t>
            </a:r>
            <a:r>
              <a:rPr lang="en-US" dirty="0" err="1" smtClean="0"/>
              <a:t>blocksize</a:t>
            </a:r>
            <a:r>
              <a:rPr lang="en-US" dirty="0" smtClean="0"/>
              <a:t>] bytes of the plaintext, preferably at the beginning</a:t>
            </a:r>
          </a:p>
          <a:p>
            <a:pPr lvl="2"/>
            <a:r>
              <a:rPr lang="en-US" dirty="0" smtClean="0"/>
              <a:t>Note that only bytes after the attacker-controlled text can be decrypted</a:t>
            </a:r>
          </a:p>
          <a:p>
            <a:pPr lvl="1"/>
            <a:r>
              <a:rPr lang="en-US" dirty="0" smtClean="0"/>
              <a:t>The same key and IV are used each time the encryption happens</a:t>
            </a:r>
          </a:p>
          <a:p>
            <a:pPr lvl="2"/>
            <a:r>
              <a:rPr lang="en-US" dirty="0" smtClean="0"/>
              <a:t>Note that some ciphers – like ECB – don’t have IVs, so this attack cannot be prevented</a:t>
            </a:r>
            <a:endParaRPr lang="en-US" dirty="0"/>
          </a:p>
        </p:txBody>
      </p:sp>
    </p:spTree>
    <p:extLst>
      <p:ext uri="{BB962C8B-B14F-4D97-AF65-F5344CB8AC3E}">
        <p14:creationId xmlns:p14="http://schemas.microsoft.com/office/powerpoint/2010/main" val="320618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 the setup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Here’s our “oracle”: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Note that we’re using “DES-ECB” – this attack will work, as-is, with every block and stream cipher in almost every “mode”</a:t>
            </a:r>
          </a:p>
          <a:p>
            <a:r>
              <a:rPr lang="en-US" dirty="0" smtClean="0"/>
              <a:t>ECB is somewhat special because it can’t be fixed</a:t>
            </a:r>
          </a:p>
          <a:p>
            <a:pPr lvl="1"/>
            <a:r>
              <a:rPr lang="en-US" dirty="0" smtClean="0"/>
              <a:t>We’ll talk about ECB, CBC, etc. when we talk about padding oracles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8954429" cy="2291654"/>
          </a:xfrm>
          <a:prstGeom prst="rect">
            <a:avLst/>
          </a:prstGeom>
        </p:spPr>
      </p:pic>
    </p:spTree>
    <p:extLst>
      <p:ext uri="{BB962C8B-B14F-4D97-AF65-F5344CB8AC3E}">
        <p14:creationId xmlns:p14="http://schemas.microsoft.com/office/powerpoint/2010/main" val="761974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[1]</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16):</a:t>
            </a:r>
          </a:p>
        </p:txBody>
      </p:sp>
      <p:graphicFrame>
        <p:nvGraphicFramePr>
          <p:cNvPr id="7" name="Content Placeholder 3"/>
          <p:cNvGraphicFramePr>
            <a:graphicFrameLocks/>
          </p:cNvGraphicFramePr>
          <p:nvPr>
            <p:extLst>
              <p:ext uri="{D42A27DB-BD31-4B8C-83A1-F6EECF244321}">
                <p14:modId xmlns:p14="http://schemas.microsoft.com/office/powerpoint/2010/main" val="3407258323"/>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\x74</a:t>
                      </a:r>
                    </a:p>
                  </a:txBody>
                  <a:tcPr anchor="ctr">
                    <a:lnL>
                      <a:noFill/>
                    </a:lnL>
                    <a:lnR>
                      <a:noFill/>
                    </a:lnR>
                    <a:lnT>
                      <a:noFill/>
                    </a:lnT>
                    <a:lnB>
                      <a:noFill/>
                    </a:lnB>
                    <a:solidFill>
                      <a:schemeClr val="tx2">
                        <a:lumMod val="20000"/>
                        <a:lumOff val="80000"/>
                      </a:schemeClr>
                    </a:solidFill>
                  </a:tcPr>
                </a:tc>
                <a:tc>
                  <a:txBody>
                    <a:bodyPr/>
                    <a:lstStyle/>
                    <a:p>
                      <a:r>
                        <a:rPr lang="en-US" dirty="0"/>
                        <a:t>\x31</a:t>
                      </a:r>
                    </a:p>
                  </a:txBody>
                  <a:tcPr anchor="ctr">
                    <a:lnL>
                      <a:noFill/>
                    </a:lnL>
                    <a:lnR>
                      <a:noFill/>
                    </a:lnR>
                    <a:lnT>
                      <a:noFill/>
                    </a:lnT>
                    <a:lnB>
                      <a:noFill/>
                    </a:lnB>
                    <a:solidFill>
                      <a:schemeClr val="tx2">
                        <a:lumMod val="20000"/>
                        <a:lumOff val="80000"/>
                      </a:schemeClr>
                    </a:solidFill>
                  </a:tcPr>
                </a:tc>
                <a:tc>
                  <a:txBody>
                    <a:bodyPr/>
                    <a:lstStyle/>
                    <a:p>
                      <a:r>
                        <a:rPr lang="en-US" dirty="0"/>
                        <a:t>\xe1</a:t>
                      </a:r>
                    </a:p>
                  </a:txBody>
                  <a:tcPr anchor="ctr">
                    <a:lnL>
                      <a:noFill/>
                    </a:lnL>
                    <a:lnR>
                      <a:noFill/>
                    </a:lnR>
                    <a:lnT>
                      <a:noFill/>
                    </a:lnT>
                    <a:lnB>
                      <a:noFill/>
                    </a:lnB>
                    <a:solidFill>
                      <a:schemeClr val="tx2">
                        <a:lumMod val="20000"/>
                        <a:lumOff val="80000"/>
                      </a:schemeClr>
                    </a:solidFill>
                  </a:tcPr>
                </a:tc>
                <a:tc>
                  <a:txBody>
                    <a:bodyPr/>
                    <a:lstStyle/>
                    <a:p>
                      <a:r>
                        <a:rPr lang="en-US" dirty="0"/>
                        <a:t>\xf0</a:t>
                      </a:r>
                    </a:p>
                  </a:txBody>
                  <a:tcPr anchor="ctr">
                    <a:lnL>
                      <a:noFill/>
                    </a:lnL>
                    <a:lnR>
                      <a:noFill/>
                    </a:lnR>
                    <a:lnT>
                      <a:noFill/>
                    </a:lnT>
                    <a:lnB>
                      <a:noFill/>
                    </a:lnB>
                    <a:solidFill>
                      <a:schemeClr val="tx2">
                        <a:lumMod val="20000"/>
                        <a:lumOff val="80000"/>
                      </a:schemeClr>
                    </a:solidFill>
                  </a:tcPr>
                </a:tc>
                <a:tc>
                  <a:txBody>
                    <a:bodyPr/>
                    <a:lstStyle/>
                    <a:p>
                      <a:r>
                        <a:rPr lang="en-US" dirty="0"/>
                        <a:t>\xc6</a:t>
                      </a:r>
                    </a:p>
                  </a:txBody>
                  <a:tcPr anchor="ctr">
                    <a:lnL>
                      <a:noFill/>
                    </a:lnL>
                    <a:lnR>
                      <a:noFill/>
                    </a:lnR>
                    <a:lnT>
                      <a:noFill/>
                    </a:lnT>
                    <a:lnB>
                      <a:noFill/>
                    </a:lnB>
                    <a:solidFill>
                      <a:schemeClr val="tx2">
                        <a:lumMod val="20000"/>
                        <a:lumOff val="80000"/>
                      </a:schemeClr>
                    </a:solidFill>
                  </a:tcPr>
                </a:tc>
                <a:tc>
                  <a:txBody>
                    <a:bodyPr/>
                    <a:lstStyle/>
                    <a:p>
                      <a:r>
                        <a:rPr lang="en-US" dirty="0"/>
                        <a:t>\x1b</a:t>
                      </a:r>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\x11</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dirty="0"/>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C</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\x74</a:t>
                      </a:r>
                    </a:p>
                  </a:txBody>
                  <a:tcPr anchor="ctr">
                    <a:lnL>
                      <a:noFill/>
                    </a:lnL>
                    <a:lnR>
                      <a:noFill/>
                    </a:lnR>
                    <a:lnT>
                      <a:noFill/>
                    </a:lnT>
                    <a:lnB>
                      <a:noFill/>
                    </a:lnB>
                    <a:solidFill>
                      <a:schemeClr val="accent1">
                        <a:lumMod val="20000"/>
                        <a:lumOff val="80000"/>
                      </a:schemeClr>
                    </a:solidFill>
                  </a:tcPr>
                </a:tc>
                <a:tc>
                  <a:txBody>
                    <a:bodyPr/>
                    <a:lstStyle/>
                    <a:p>
                      <a:r>
                        <a:rPr lang="en-US" dirty="0"/>
                        <a:t>\x31</a:t>
                      </a:r>
                    </a:p>
                  </a:txBody>
                  <a:tcPr anchor="ctr">
                    <a:lnL>
                      <a:noFill/>
                    </a:lnL>
                    <a:lnR>
                      <a:noFill/>
                    </a:lnR>
                    <a:lnT>
                      <a:noFill/>
                    </a:lnT>
                    <a:lnB>
                      <a:noFill/>
                    </a:lnB>
                    <a:solidFill>
                      <a:schemeClr val="accent1">
                        <a:lumMod val="20000"/>
                        <a:lumOff val="80000"/>
                      </a:schemeClr>
                    </a:solidFill>
                  </a:tcPr>
                </a:tc>
                <a:tc>
                  <a:txBody>
                    <a:bodyPr/>
                    <a:lstStyle/>
                    <a:p>
                      <a:r>
                        <a:rPr lang="en-US" dirty="0"/>
                        <a:t>\xe1</a:t>
                      </a:r>
                    </a:p>
                  </a:txBody>
                  <a:tcPr anchor="ctr">
                    <a:lnL>
                      <a:noFill/>
                    </a:lnL>
                    <a:lnR>
                      <a:noFill/>
                    </a:lnR>
                    <a:lnT>
                      <a:noFill/>
                    </a:lnT>
                    <a:lnB>
                      <a:noFill/>
                    </a:lnB>
                    <a:solidFill>
                      <a:schemeClr val="accent1">
                        <a:lumMod val="20000"/>
                        <a:lumOff val="80000"/>
                      </a:schemeClr>
                    </a:solidFill>
                  </a:tcPr>
                </a:tc>
                <a:tc>
                  <a:txBody>
                    <a:bodyPr/>
                    <a:lstStyle/>
                    <a:p>
                      <a:r>
                        <a:rPr lang="en-US"/>
                        <a:t>\xf0</a:t>
                      </a:r>
                    </a:p>
                  </a:txBody>
                  <a:tcPr anchor="ctr">
                    <a:lnL>
                      <a:noFill/>
                    </a:lnL>
                    <a:lnR>
                      <a:noFill/>
                    </a:lnR>
                    <a:lnT>
                      <a:noFill/>
                    </a:lnT>
                    <a:lnB>
                      <a:noFill/>
                    </a:lnB>
                    <a:solidFill>
                      <a:schemeClr val="accent1">
                        <a:lumMod val="20000"/>
                        <a:lumOff val="80000"/>
                      </a:schemeClr>
                    </a:solidFill>
                  </a:tcPr>
                </a:tc>
                <a:tc>
                  <a:txBody>
                    <a:bodyPr/>
                    <a:lstStyle/>
                    <a:p>
                      <a:r>
                        <a:rPr lang="en-US" dirty="0"/>
                        <a:t>\xc6</a:t>
                      </a:r>
                    </a:p>
                  </a:txBody>
                  <a:tcPr anchor="ctr">
                    <a:lnL>
                      <a:noFill/>
                    </a:lnL>
                    <a:lnR>
                      <a:noFill/>
                    </a:lnR>
                    <a:lnT>
                      <a:noFill/>
                    </a:lnT>
                    <a:lnB>
                      <a:noFill/>
                    </a:lnB>
                    <a:solidFill>
                      <a:schemeClr val="accent1">
                        <a:lumMod val="20000"/>
                        <a:lumOff val="80000"/>
                      </a:schemeClr>
                    </a:solidFill>
                  </a:tcPr>
                </a:tc>
                <a:tc>
                  <a:txBody>
                    <a:bodyPr/>
                    <a:lstStyle/>
                    <a:p>
                      <a:r>
                        <a:rPr lang="en-US" dirty="0"/>
                        <a:t>\x1b</a:t>
                      </a:r>
                    </a:p>
                  </a:txBody>
                  <a:tcPr anchor="ctr">
                    <a:lnL>
                      <a:noFill/>
                    </a:lnL>
                    <a:lnR>
                      <a:noFill/>
                    </a:lnR>
                    <a:lnT>
                      <a:noFill/>
                    </a:lnT>
                    <a:lnB>
                      <a:noFill/>
                    </a:lnB>
                    <a:solidFill>
                      <a:schemeClr val="accent1">
                        <a:lumMod val="20000"/>
                        <a:lumOff val="80000"/>
                      </a:schemeClr>
                    </a:solidFill>
                  </a:tcPr>
                </a:tc>
                <a:tc>
                  <a:txBody>
                    <a:bodyPr/>
                    <a:lstStyle/>
                    <a:p>
                      <a:r>
                        <a:rPr lang="en-US" dirty="0"/>
                        <a:t>\x35</a:t>
                      </a:r>
                    </a:p>
                  </a:txBody>
                  <a:tcPr anchor="ctr">
                    <a:lnL>
                      <a:noFill/>
                    </a:lnL>
                    <a:lnR>
                      <a:noFill/>
                    </a:lnR>
                    <a:lnT>
                      <a:noFill/>
                    </a:lnT>
                    <a:lnB>
                      <a:noFill/>
                    </a:lnB>
                    <a:solidFill>
                      <a:schemeClr val="accent1">
                        <a:lumMod val="20000"/>
                        <a:lumOff val="80000"/>
                      </a:schemeClr>
                    </a:solidFill>
                  </a:tcPr>
                </a:tc>
                <a:tc>
                  <a:txBody>
                    <a:bodyPr/>
                    <a:lstStyle/>
                    <a:p>
                      <a:r>
                        <a:rPr lang="en-US" dirty="0"/>
                        <a:t>\x11</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3</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dirty="0"/>
                        <a:t>'h'</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3</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\x13</a:t>
                      </a:r>
                    </a:p>
                  </a:txBody>
                  <a:tcPr anchor="ctr">
                    <a:lnL>
                      <a:noFill/>
                    </a:lnL>
                    <a:lnR>
                      <a:noFill/>
                    </a:lnR>
                    <a:lnT>
                      <a:noFill/>
                    </a:lnT>
                    <a:lnB>
                      <a:noFill/>
                    </a:lnB>
                    <a:solidFill>
                      <a:schemeClr val="tx2">
                        <a:lumMod val="20000"/>
                        <a:lumOff val="80000"/>
                      </a:schemeClr>
                    </a:solidFill>
                  </a:tcPr>
                </a:tc>
                <a:tc>
                  <a:txBody>
                    <a:bodyPr/>
                    <a:lstStyle/>
                    <a:p>
                      <a:r>
                        <a:rPr lang="en-US" dirty="0"/>
                        <a:t>\x7b</a:t>
                      </a:r>
                    </a:p>
                  </a:txBody>
                  <a:tcPr anchor="ctr">
                    <a:lnL>
                      <a:noFill/>
                    </a:lnL>
                    <a:lnR>
                      <a:noFill/>
                    </a:lnR>
                    <a:lnT>
                      <a:noFill/>
                    </a:lnT>
                    <a:lnB>
                      <a:noFill/>
                    </a:lnB>
                    <a:solidFill>
                      <a:schemeClr val="tx2">
                        <a:lumMod val="20000"/>
                        <a:lumOff val="80000"/>
                      </a:schemeClr>
                    </a:solidFill>
                  </a:tcPr>
                </a:tc>
                <a:tc>
                  <a:txBody>
                    <a:bodyPr/>
                    <a:lstStyle/>
                    <a:p>
                      <a:r>
                        <a:rPr lang="en-US" dirty="0"/>
                        <a:t>\x27</a:t>
                      </a:r>
                    </a:p>
                  </a:txBody>
                  <a:tcPr anchor="ctr">
                    <a:lnL>
                      <a:noFill/>
                    </a:lnL>
                    <a:lnR>
                      <a:noFill/>
                    </a:lnR>
                    <a:lnT>
                      <a:noFill/>
                    </a:lnT>
                    <a:lnB>
                      <a:noFill/>
                    </a:lnB>
                    <a:solidFill>
                      <a:schemeClr val="tx2">
                        <a:lumMod val="20000"/>
                        <a:lumOff val="80000"/>
                      </a:schemeClr>
                    </a:solidFill>
                  </a:tcPr>
                </a:tc>
                <a:tc>
                  <a:txBody>
                    <a:bodyPr/>
                    <a:lstStyle/>
                    <a:p>
                      <a:r>
                        <a:rPr lang="en-US" dirty="0"/>
                        <a:t>\xb6</a:t>
                      </a:r>
                    </a:p>
                  </a:txBody>
                  <a:tcPr anchor="ctr">
                    <a:lnL>
                      <a:noFill/>
                    </a:lnL>
                    <a:lnR>
                      <a:noFill/>
                    </a:lnR>
                    <a:lnT>
                      <a:noFill/>
                    </a:lnT>
                    <a:lnB>
                      <a:noFill/>
                    </a:lnB>
                    <a:solidFill>
                      <a:schemeClr val="tx2">
                        <a:lumMod val="20000"/>
                        <a:lumOff val="80000"/>
                      </a:schemeClr>
                    </a:solidFill>
                  </a:tcPr>
                </a:tc>
                <a:tc>
                  <a:txBody>
                    <a:bodyPr/>
                    <a:lstStyle/>
                    <a:p>
                      <a:r>
                        <a:rPr lang="en-US" dirty="0"/>
                        <a:t>\xf5</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xda</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\x9c</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4</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c>
                  <a:txBody>
                    <a:bodyPr/>
                    <a:lstStyle/>
                    <a:p>
                      <a:r>
                        <a:rPr lang="en-US"/>
                        <a:t>'o'</a:t>
                      </a:r>
                    </a:p>
                  </a:txBody>
                  <a:tcPr anchor="ctr">
                    <a:lnL>
                      <a:noFill/>
                    </a:lnL>
                    <a:lnR>
                      <a:noFill/>
                    </a:lnR>
                    <a:lnT>
                      <a:noFill/>
                    </a:lnT>
                    <a:lnB>
                      <a:noFill/>
                    </a:lnB>
                    <a:solidFill>
                      <a:schemeClr val="accent1">
                        <a:lumMod val="20000"/>
                        <a:lumOff val="80000"/>
                      </a:schemeClr>
                    </a:solidFill>
                  </a:tcPr>
                </a:tc>
                <a:tc>
                  <a:txBody>
                    <a:bodyPr/>
                    <a:lstStyle/>
                    <a:p>
                      <a:r>
                        <a:rPr lang="en-US"/>
                        <a:t>'m'</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 '</a:t>
                      </a:r>
                    </a:p>
                  </a:txBody>
                  <a:tcPr anchor="ctr">
                    <a:lnL>
                      <a:noFill/>
                    </a:lnL>
                    <a:lnR>
                      <a:noFill/>
                    </a:lnR>
                    <a:lnT>
                      <a:noFill/>
                    </a:lnT>
                    <a:lnB>
                      <a:noFill/>
                    </a:lnB>
                    <a:solidFill>
                      <a:schemeClr val="accent1">
                        <a:lumMod val="20000"/>
                        <a:lumOff val="80000"/>
                      </a:schemeClr>
                    </a:solidFill>
                  </a:tcPr>
                </a:tc>
                <a:tc>
                  <a:txBody>
                    <a:bodyPr/>
                    <a:lstStyle/>
                    <a:p>
                      <a:r>
                        <a:rPr lang="en-US"/>
                        <a:t>'t'</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r>
              <a:tr h="403047">
                <a:tc>
                  <a:txBody>
                    <a:bodyPr/>
                    <a:lstStyle/>
                    <a:p>
                      <a:r>
                        <a:rPr lang="en-US" b="1"/>
                        <a:t>C</a:t>
                      </a:r>
                      <a:r>
                        <a:rPr lang="en-US" b="1" baseline="-25000"/>
                        <a:t>4</a:t>
                      </a:r>
                      <a:endParaRPr lang="en-US"/>
                    </a:p>
                  </a:txBody>
                  <a:tcPr anchor="ctr">
                    <a:lnL>
                      <a:noFill/>
                    </a:lnL>
                    <a:lnR>
                      <a:noFill/>
                    </a:lnR>
                    <a:lnT>
                      <a:noFill/>
                    </a:lnT>
                    <a:lnB>
                      <a:noFill/>
                    </a:lnB>
                    <a:solidFill>
                      <a:schemeClr val="accent1">
                        <a:lumMod val="20000"/>
                        <a:lumOff val="80000"/>
                      </a:schemeClr>
                    </a:solidFill>
                  </a:tcPr>
                </a:tc>
                <a:tc>
                  <a:txBody>
                    <a:bodyPr/>
                    <a:lstStyle/>
                    <a:p>
                      <a:r>
                        <a:rPr lang="en-US" dirty="0"/>
                        <a:t>\xb1</a:t>
                      </a:r>
                    </a:p>
                  </a:txBody>
                  <a:tcPr anchor="ctr">
                    <a:lnL>
                      <a:noFill/>
                    </a:lnL>
                    <a:lnR>
                      <a:noFill/>
                    </a:lnR>
                    <a:lnT>
                      <a:noFill/>
                    </a:lnT>
                    <a:lnB>
                      <a:noFill/>
                    </a:lnB>
                    <a:solidFill>
                      <a:schemeClr val="accent1">
                        <a:lumMod val="20000"/>
                        <a:lumOff val="80000"/>
                      </a:schemeClr>
                    </a:solidFill>
                  </a:tcPr>
                </a:tc>
                <a:tc>
                  <a:txBody>
                    <a:bodyPr/>
                    <a:lstStyle/>
                    <a:p>
                      <a:r>
                        <a:rPr lang="en-US" dirty="0"/>
                        <a:t>\x0e</a:t>
                      </a:r>
                    </a:p>
                  </a:txBody>
                  <a:tcPr anchor="ctr">
                    <a:lnL>
                      <a:noFill/>
                    </a:lnL>
                    <a:lnR>
                      <a:noFill/>
                    </a:lnR>
                    <a:lnT>
                      <a:noFill/>
                    </a:lnT>
                    <a:lnB>
                      <a:noFill/>
                    </a:lnB>
                    <a:solidFill>
                      <a:schemeClr val="accent1">
                        <a:lumMod val="20000"/>
                        <a:lumOff val="80000"/>
                      </a:schemeClr>
                    </a:solidFill>
                  </a:tcPr>
                </a:tc>
                <a:tc>
                  <a:txBody>
                    <a:bodyPr/>
                    <a:lstStyle/>
                    <a:p>
                      <a:r>
                        <a:rPr lang="en-US" dirty="0"/>
                        <a:t>\</a:t>
                      </a:r>
                      <a:r>
                        <a:rPr lang="en-US" dirty="0" err="1"/>
                        <a:t>xdf</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c>
                  <a:txBody>
                    <a:bodyPr/>
                    <a:lstStyle/>
                    <a:p>
                      <a:r>
                        <a:rPr lang="en-US" dirty="0"/>
                        <a:t>\x93</a:t>
                      </a:r>
                    </a:p>
                  </a:txBody>
                  <a:tcPr anchor="ctr">
                    <a:lnL>
                      <a:noFill/>
                    </a:lnL>
                    <a:lnR>
                      <a:noFill/>
                    </a:lnR>
                    <a:lnT>
                      <a:noFill/>
                    </a:lnT>
                    <a:lnB>
                      <a:noFill/>
                    </a:lnB>
                    <a:solidFill>
                      <a:schemeClr val="accent1">
                        <a:lumMod val="20000"/>
                        <a:lumOff val="80000"/>
                      </a:schemeClr>
                    </a:solidFill>
                  </a:tcPr>
                </a:tc>
                <a:tc>
                  <a:txBody>
                    <a:bodyPr/>
                    <a:lstStyle/>
                    <a:p>
                      <a:r>
                        <a:rPr lang="en-US" dirty="0"/>
                        <a:t>\xe8</a:t>
                      </a:r>
                    </a:p>
                  </a:txBody>
                  <a:tcPr anchor="ctr">
                    <a:lnL>
                      <a:noFill/>
                    </a:lnL>
                    <a:lnR>
                      <a:noFill/>
                    </a:lnR>
                    <a:lnT>
                      <a:noFill/>
                    </a:lnT>
                    <a:lnB>
                      <a:noFill/>
                    </a:lnB>
                    <a:solidFill>
                      <a:schemeClr val="accent1">
                        <a:lumMod val="20000"/>
                        <a:lumOff val="80000"/>
                      </a:schemeClr>
                    </a:solidFill>
                  </a:tcPr>
                </a:tc>
                <a:tc>
                  <a:txBody>
                    <a:bodyPr/>
                    <a:lstStyle/>
                    <a:p>
                      <a:r>
                        <a:rPr lang="en-US" dirty="0"/>
                        <a:t>\x17</a:t>
                      </a:r>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'd'</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r>
              <a:tr h="403047">
                <a:tc>
                  <a:txBody>
                    <a:bodyPr/>
                    <a:lstStyle/>
                    <a:p>
                      <a:r>
                        <a:rPr lang="en-US" b="1" dirty="0"/>
                        <a:t>C</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\xe0</a:t>
                      </a:r>
                    </a:p>
                  </a:txBody>
                  <a:tcPr anchor="ctr">
                    <a:lnL>
                      <a:noFill/>
                    </a:lnL>
                    <a:lnR>
                      <a:noFill/>
                    </a:lnR>
                    <a:lnT>
                      <a:noFill/>
                    </a:lnT>
                    <a:lnB>
                      <a:noFill/>
                    </a:lnB>
                    <a:solidFill>
                      <a:schemeClr val="tx2">
                        <a:lumMod val="20000"/>
                        <a:lumOff val="80000"/>
                      </a:schemeClr>
                    </a:solidFill>
                  </a:tcPr>
                </a:tc>
                <a:tc>
                  <a:txBody>
                    <a:bodyPr/>
                    <a:lstStyle/>
                    <a:p>
                      <a:r>
                        <a:rPr lang="en-US" dirty="0"/>
                        <a:t>\x6f</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\xc0</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xfe</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\x87</a:t>
                      </a:r>
                    </a:p>
                  </a:txBody>
                  <a:tcPr anchor="ctr">
                    <a:lnL>
                      <a:noFill/>
                    </a:lnL>
                    <a:lnR>
                      <a:noFill/>
                    </a:lnR>
                    <a:lnT>
                      <a:noFill/>
                    </a:lnT>
                    <a:lnB>
                      <a:noFill/>
                    </a:lnB>
                    <a:solidFill>
                      <a:schemeClr val="tx2">
                        <a:lumMod val="20000"/>
                        <a:lumOff val="80000"/>
                      </a:schemeClr>
                    </a:solidFill>
                  </a:tcPr>
                </a:tc>
                <a:tc>
                  <a:txBody>
                    <a:bodyPr/>
                    <a:lstStyle/>
                    <a:p>
                      <a:r>
                        <a:rPr lang="en-US" dirty="0"/>
                        <a:t>\x66</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10400" y="2262188"/>
            <a:ext cx="1905000" cy="2585323"/>
          </a:xfrm>
          <a:prstGeom prst="rect">
            <a:avLst/>
          </a:prstGeom>
          <a:noFill/>
        </p:spPr>
        <p:txBody>
          <a:bodyPr wrap="square" rtlCol="0">
            <a:spAutoFit/>
          </a:bodyPr>
          <a:lstStyle/>
          <a:p>
            <a:r>
              <a:rPr lang="en-US" dirty="0" smtClean="0"/>
              <a:t>Two blocks of just “A”s (note that the </a:t>
            </a:r>
            <a:r>
              <a:rPr lang="en-US" dirty="0" err="1" smtClean="0"/>
              <a:t>ciphertext</a:t>
            </a:r>
            <a:r>
              <a:rPr lang="en-US" dirty="0" smtClean="0"/>
              <a:t> is the same)</a:t>
            </a:r>
          </a:p>
          <a:p>
            <a:endParaRPr lang="en-US" dirty="0"/>
          </a:p>
          <a:p>
            <a:endParaRPr lang="en-US" dirty="0" smtClean="0"/>
          </a:p>
          <a:p>
            <a:r>
              <a:rPr lang="en-US" dirty="0" smtClean="0"/>
              <a:t>The rest of the string encrypted as-is</a:t>
            </a:r>
            <a:endParaRPr lang="en-US" dirty="0"/>
          </a:p>
        </p:txBody>
      </p:sp>
      <p:sp>
        <p:nvSpPr>
          <p:cNvPr id="10" name="Rectangle 9"/>
          <p:cNvSpPr/>
          <p:nvPr/>
        </p:nvSpPr>
        <p:spPr>
          <a:xfrm>
            <a:off x="76200" y="3886200"/>
            <a:ext cx="88392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200" y="2262187"/>
            <a:ext cx="8839200" cy="16425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462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a:bodyPr>
          <a:lstStyle/>
          <a:p>
            <a:r>
              <a:rPr lang="en-US" dirty="0" smtClean="0"/>
              <a:t>In my opinion, crypto is one of the most important technologies in the modern world, if implemented correctly</a:t>
            </a:r>
          </a:p>
          <a:p>
            <a:r>
              <a:rPr lang="en-US" dirty="0" smtClean="0"/>
              <a:t>Crypto implementation is hard</a:t>
            </a:r>
          </a:p>
          <a:p>
            <a:r>
              <a:rPr lang="en-US" dirty="0" smtClean="0"/>
              <a:t>I decided to teach myself attacks by writing tools</a:t>
            </a:r>
          </a:p>
          <a:p>
            <a:pPr lvl="1"/>
            <a:r>
              <a:rPr lang="en-US" dirty="0" smtClean="0"/>
              <a:t>Before I knew it, I had enough to make an interesting talk!</a:t>
            </a:r>
          </a:p>
        </p:txBody>
      </p:sp>
    </p:spTree>
    <p:extLst>
      <p:ext uri="{BB962C8B-B14F-4D97-AF65-F5344CB8AC3E}">
        <p14:creationId xmlns:p14="http://schemas.microsoft.com/office/powerpoint/2010/main" val="107938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[2]</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7):</a:t>
            </a:r>
          </a:p>
        </p:txBody>
      </p:sp>
      <p:graphicFrame>
        <p:nvGraphicFramePr>
          <p:cNvPr id="7" name="Content Placeholder 3"/>
          <p:cNvGraphicFramePr>
            <a:graphicFrameLocks/>
          </p:cNvGraphicFramePr>
          <p:nvPr>
            <p:extLst>
              <p:ext uri="{D42A27DB-BD31-4B8C-83A1-F6EECF244321}">
                <p14:modId xmlns:p14="http://schemas.microsoft.com/office/powerpoint/2010/main" val="1658366514"/>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rgbClr val="00B050"/>
                          </a:solidFill>
                        </a:rPr>
                        <a:t>C</a:t>
                      </a:r>
                      <a:r>
                        <a:rPr lang="en-US" b="1" baseline="-25000">
                          <a:solidFill>
                            <a:srgbClr val="00B050"/>
                          </a:solidFill>
                        </a:rPr>
                        <a:t>1</a:t>
                      </a:r>
                      <a:endParaRPr lang="en-US" b="1">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\xaa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\xfb</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\x54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\x06</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\x9a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\xad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\x43</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\x10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\x25</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xea</a:t>
                      </a:r>
                      <a:endParaRPr lang="en-US" dirty="0">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\x59</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\xe6</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1" name="Rectangle 10"/>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2" name="Rectangle 11"/>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698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[3]</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3048001"/>
            <a:ext cx="8229600" cy="838200"/>
          </a:xfrm>
        </p:spPr>
        <p:txBody>
          <a:bodyPr/>
          <a:lstStyle/>
          <a:p>
            <a:r>
              <a:rPr lang="en-US" sz="2400" dirty="0" smtClean="0"/>
              <a:t>It’s pretty trivial to guess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(‘AAAAAAA’ + c); end</a:t>
            </a:r>
          </a:p>
          <a:p>
            <a:pPr lvl="1"/>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3540881384"/>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'S'</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\x1c</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c>
                  <a:txBody>
                    <a:bodyPr/>
                    <a:lstStyle/>
                    <a:p>
                      <a:r>
                        <a:rPr lang="en-US" sz="1600"/>
                        <a:t>\x22</a:t>
                      </a:r>
                    </a:p>
                  </a:txBody>
                  <a:tcPr anchor="ctr">
                    <a:lnL>
                      <a:noFill/>
                    </a:lnL>
                    <a:lnR>
                      <a:noFill/>
                    </a:lnR>
                    <a:lnT>
                      <a:noFill/>
                    </a:lnT>
                    <a:lnB>
                      <a:noFill/>
                    </a:lnB>
                    <a:solidFill>
                      <a:schemeClr val="tx2">
                        <a:lumMod val="20000"/>
                        <a:lumOff val="80000"/>
                      </a:schemeClr>
                    </a:solidFill>
                  </a:tcPr>
                </a:tc>
                <a:tc>
                  <a:txBody>
                    <a:bodyPr/>
                    <a:lstStyle/>
                    <a:p>
                      <a:r>
                        <a:rPr lang="en-US" sz="1600"/>
                        <a:t>\x39</a:t>
                      </a:r>
                    </a:p>
                  </a:txBody>
                  <a:tcPr anchor="ctr">
                    <a:lnL>
                      <a:noFill/>
                    </a:lnL>
                    <a:lnR>
                      <a:noFill/>
                    </a:lnR>
                    <a:lnT>
                      <a:noFill/>
                    </a:lnT>
                    <a:lnB>
                      <a:noFill/>
                    </a:lnB>
                    <a:solidFill>
                      <a:schemeClr val="tx2">
                        <a:lumMod val="20000"/>
                        <a:lumOff val="80000"/>
                      </a:schemeClr>
                    </a:solidFill>
                  </a:tcPr>
                </a:tc>
                <a:tc>
                  <a:txBody>
                    <a:bodyPr/>
                    <a:lstStyle/>
                    <a:p>
                      <a:r>
                        <a:rPr lang="en-US" sz="1600"/>
                        <a:t>\xb7</a:t>
                      </a:r>
                    </a:p>
                  </a:txBody>
                  <a:tcPr anchor="ctr">
                    <a:lnL>
                      <a:noFill/>
                    </a:lnL>
                    <a:lnR>
                      <a:noFill/>
                    </a:lnR>
                    <a:lnT>
                      <a:noFill/>
                    </a:lnT>
                    <a:lnB>
                      <a:noFill/>
                    </a:lnB>
                    <a:solidFill>
                      <a:schemeClr val="tx2">
                        <a:lumMod val="20000"/>
                        <a:lumOff val="80000"/>
                      </a:schemeClr>
                    </a:solidFill>
                  </a:tcPr>
                </a:tc>
                <a:tc>
                  <a:txBody>
                    <a:bodyPr/>
                    <a:lstStyle/>
                    <a:p>
                      <a:r>
                        <a:rPr lang="en-US" sz="1600"/>
                        <a:t>\x99</a:t>
                      </a:r>
                    </a:p>
                  </a:txBody>
                  <a:tcPr anchor="ctr">
                    <a:lnL>
                      <a:noFill/>
                    </a:lnL>
                    <a:lnR>
                      <a:noFill/>
                    </a:lnR>
                    <a:lnT>
                      <a:noFill/>
                    </a:lnT>
                    <a:lnB>
                      <a:noFill/>
                    </a:lnB>
                    <a:solidFill>
                      <a:schemeClr val="tx2">
                        <a:lumMod val="20000"/>
                        <a:lumOff val="80000"/>
                      </a:schemeClr>
                    </a:solidFill>
                  </a:tcPr>
                </a:tc>
                <a:tc>
                  <a:txBody>
                    <a:bodyPr/>
                    <a:lstStyle/>
                    <a:p>
                      <a:r>
                        <a:rPr lang="en-US" sz="1600"/>
                        <a:t>\x73</a:t>
                      </a:r>
                    </a:p>
                  </a:txBody>
                  <a:tcPr anchor="ctr">
                    <a:lnL>
                      <a:noFill/>
                    </a:lnL>
                    <a:lnR>
                      <a:noFill/>
                    </a:lnR>
                    <a:lnT>
                      <a:noFill/>
                    </a:lnT>
                    <a:lnB>
                      <a:noFill/>
                    </a:lnB>
                    <a:solidFill>
                      <a:schemeClr val="tx2">
                        <a:lumMod val="20000"/>
                        <a:lumOff val="80000"/>
                      </a:schemeClr>
                    </a:solidFill>
                  </a:tcPr>
                </a:tc>
                <a:tc>
                  <a:txBody>
                    <a:bodyPr/>
                    <a:lstStyle/>
                    <a:p>
                      <a:r>
                        <a:rPr lang="en-US" sz="1600"/>
                        <a:t>\x42</a:t>
                      </a:r>
                    </a:p>
                  </a:txBody>
                  <a:tcPr anchor="ctr">
                    <a:lnL>
                      <a:noFill/>
                    </a:lnL>
                    <a:lnR>
                      <a:noFill/>
                    </a:lnR>
                    <a:lnT>
                      <a:noFill/>
                    </a:lnT>
                    <a:lnB>
                      <a:noFill/>
                    </a:lnB>
                    <a:solidFill>
                      <a:schemeClr val="tx2">
                        <a:lumMod val="20000"/>
                        <a:lumOff val="80000"/>
                      </a:schemeClr>
                    </a:solidFill>
                  </a:tcPr>
                </a:tc>
              </a:tr>
              <a:tr h="167640">
                <a:tc>
                  <a:txBody>
                    <a:bodyPr/>
                    <a:lstStyle/>
                    <a:p>
                      <a:r>
                        <a:rPr lang="en-US" sz="1600" b="1" dirty="0">
                          <a:solidFill>
                            <a:schemeClr val="bg1">
                              <a:lumMod val="65000"/>
                            </a:schemeClr>
                          </a:solidFill>
                        </a:rPr>
                        <a:t>P</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dirty="0">
                          <a:solidFill>
                            <a:schemeClr val="bg1">
                              <a:lumMod val="65000"/>
                            </a:schemeClr>
                          </a:solidFill>
                        </a:rPr>
                        <a:t>C</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a:t>
                      </a:r>
                      <a:r>
                        <a:rPr lang="en-US" sz="1600" dirty="0" err="1">
                          <a:solidFill>
                            <a:schemeClr val="bg1">
                              <a:lumMod val="65000"/>
                            </a:schemeClr>
                          </a:solidFill>
                        </a:rPr>
                        <a:t>xda</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218361356"/>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r>
              <a:tr h="1219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xea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xca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982302653"/>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'U'</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\x5a</a:t>
                      </a:r>
                    </a:p>
                  </a:txBody>
                  <a:tcPr anchor="ctr">
                    <a:lnL>
                      <a:noFill/>
                    </a:lnL>
                    <a:lnR>
                      <a:noFill/>
                    </a:lnR>
                    <a:lnT>
                      <a:noFill/>
                    </a:lnT>
                    <a:lnB>
                      <a:noFill/>
                    </a:lnB>
                    <a:solidFill>
                      <a:schemeClr val="tx2">
                        <a:lumMod val="20000"/>
                        <a:lumOff val="80000"/>
                      </a:schemeClr>
                    </a:solidFill>
                  </a:tcPr>
                </a:tc>
                <a:tc>
                  <a:txBody>
                    <a:bodyPr/>
                    <a:lstStyle/>
                    <a:p>
                      <a:r>
                        <a:rPr lang="en-US" sz="1600"/>
                        <a:t>\x3c</a:t>
                      </a:r>
                    </a:p>
                  </a:txBody>
                  <a:tcPr anchor="ctr">
                    <a:lnL>
                      <a:noFill/>
                    </a:lnL>
                    <a:lnR>
                      <a:noFill/>
                    </a:lnR>
                    <a:lnT>
                      <a:noFill/>
                    </a:lnT>
                    <a:lnB>
                      <a:noFill/>
                    </a:lnB>
                    <a:solidFill>
                      <a:schemeClr val="tx2">
                        <a:lumMod val="20000"/>
                        <a:lumOff val="80000"/>
                      </a:schemeClr>
                    </a:solidFill>
                  </a:tcPr>
                </a:tc>
                <a:tc>
                  <a:txBody>
                    <a:bodyPr/>
                    <a:lstStyle/>
                    <a:p>
                      <a:r>
                        <a:rPr lang="en-US" sz="1600"/>
                        <a:t>\x17</a:t>
                      </a:r>
                    </a:p>
                  </a:txBody>
                  <a:tcPr anchor="ctr">
                    <a:lnL>
                      <a:noFill/>
                    </a:lnL>
                    <a:lnR>
                      <a:noFill/>
                    </a:lnR>
                    <a:lnT>
                      <a:noFill/>
                    </a:lnT>
                    <a:lnB>
                      <a:noFill/>
                    </a:lnB>
                    <a:solidFill>
                      <a:schemeClr val="tx2">
                        <a:lumMod val="20000"/>
                        <a:lumOff val="80000"/>
                      </a:schemeClr>
                    </a:solidFill>
                  </a:tcPr>
                </a:tc>
                <a:tc>
                  <a:txBody>
                    <a:bodyPr/>
                    <a:lstStyle/>
                    <a:p>
                      <a:r>
                        <a:rPr lang="en-US" sz="1600"/>
                        <a:t>\x25</a:t>
                      </a:r>
                    </a:p>
                  </a:txBody>
                  <a:tcPr anchor="ctr">
                    <a:lnL>
                      <a:noFill/>
                    </a:lnL>
                    <a:lnR>
                      <a:noFill/>
                    </a:lnR>
                    <a:lnT>
                      <a:noFill/>
                    </a:lnT>
                    <a:lnB>
                      <a:noFill/>
                    </a:lnB>
                    <a:solidFill>
                      <a:schemeClr val="tx2">
                        <a:lumMod val="20000"/>
                        <a:lumOff val="80000"/>
                      </a:schemeClr>
                    </a:solidFill>
                  </a:tcPr>
                </a:tc>
                <a:tc>
                  <a:txBody>
                    <a:bodyPr/>
                    <a:lstStyle/>
                    <a:p>
                      <a:r>
                        <a:rPr lang="en-US" sz="1600"/>
                        <a:t>\xc8</a:t>
                      </a:r>
                    </a:p>
                  </a:txBody>
                  <a:tcPr anchor="ctr">
                    <a:lnL>
                      <a:noFill/>
                    </a:lnL>
                    <a:lnR>
                      <a:noFill/>
                    </a:lnR>
                    <a:lnT>
                      <a:noFill/>
                    </a:lnT>
                    <a:lnB>
                      <a:noFill/>
                    </a:lnB>
                    <a:solidFill>
                      <a:schemeClr val="tx2">
                        <a:lumMod val="20000"/>
                        <a:lumOff val="80000"/>
                      </a:schemeClr>
                    </a:solidFill>
                  </a:tcPr>
                </a:tc>
                <a:tc>
                  <a:txBody>
                    <a:bodyPr/>
                    <a:lstStyle/>
                    <a:p>
                      <a:r>
                        <a:rPr lang="en-US" sz="1600"/>
                        <a:t>\x0f</a:t>
                      </a:r>
                    </a:p>
                  </a:txBody>
                  <a:tcPr anchor="ctr">
                    <a:lnL>
                      <a:noFill/>
                    </a:lnL>
                    <a:lnR>
                      <a:noFill/>
                    </a:lnR>
                    <a:lnT>
                      <a:noFill/>
                    </a:lnT>
                    <a:lnB>
                      <a:noFill/>
                    </a:lnB>
                    <a:solidFill>
                      <a:schemeClr val="tx2">
                        <a:lumMod val="20000"/>
                        <a:lumOff val="80000"/>
                      </a:schemeClr>
                    </a:solidFill>
                  </a:tcPr>
                </a:tc>
                <a:tc>
                  <a:txBody>
                    <a:bodyPr/>
                    <a:lstStyle/>
                    <a:p>
                      <a:r>
                        <a:rPr lang="en-US" sz="1600"/>
                        <a:t>\x68</a:t>
                      </a:r>
                    </a:p>
                  </a:txBody>
                  <a:tcPr anchor="ctr">
                    <a:lnL>
                      <a:noFill/>
                    </a:lnL>
                    <a:lnR>
                      <a:noFill/>
                    </a:lnR>
                    <a:lnT>
                      <a:noFill/>
                    </a:lnT>
                    <a:lnB>
                      <a:noFill/>
                    </a:lnB>
                    <a:solidFill>
                      <a:schemeClr val="tx2">
                        <a:lumMod val="20000"/>
                        <a:lumOff val="80000"/>
                      </a:schemeClr>
                    </a:solidFill>
                  </a:tcPr>
                </a:tc>
                <a:tc>
                  <a:txBody>
                    <a:bodyPr/>
                    <a:lstStyle/>
                    <a:p>
                      <a:r>
                        <a:rPr lang="en-US" sz="1600" dirty="0"/>
                        <a:t>\x3f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6655668"/>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3" name="TextBox 2"/>
          <p:cNvSpPr txBox="1"/>
          <p:nvPr/>
        </p:nvSpPr>
        <p:spPr>
          <a:xfrm>
            <a:off x="152400" y="1628078"/>
            <a:ext cx="3048000" cy="369332"/>
          </a:xfrm>
          <a:prstGeom prst="rect">
            <a:avLst/>
          </a:prstGeom>
          <a:noFill/>
        </p:spPr>
        <p:txBody>
          <a:bodyPr wrap="square" rtlCol="0">
            <a:spAutoFit/>
          </a:bodyPr>
          <a:lstStyle/>
          <a:p>
            <a:r>
              <a:rPr lang="en-US" dirty="0" smtClean="0"/>
              <a:t>Goal:</a:t>
            </a:r>
            <a:endParaRPr lang="en-US" dirty="0"/>
          </a:p>
        </p:txBody>
      </p:sp>
      <p:sp>
        <p:nvSpPr>
          <p:cNvPr id="4" name="TextBox 3"/>
          <p:cNvSpPr txBox="1"/>
          <p:nvPr/>
        </p:nvSpPr>
        <p:spPr>
          <a:xfrm>
            <a:off x="6553200" y="3048000"/>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91268"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086600" y="5710025"/>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TextBox 16"/>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8" name="TextBox 17"/>
          <p:cNvSpPr txBox="1"/>
          <p:nvPr/>
        </p:nvSpPr>
        <p:spPr>
          <a:xfrm>
            <a:off x="7106115" y="64008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Rectangle 18"/>
          <p:cNvSpPr/>
          <p:nvPr/>
        </p:nvSpPr>
        <p:spPr>
          <a:xfrm>
            <a:off x="14868" y="1650381"/>
            <a:ext cx="8839200" cy="13976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633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[4]</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6):</a:t>
            </a:r>
          </a:p>
        </p:txBody>
      </p:sp>
      <p:graphicFrame>
        <p:nvGraphicFramePr>
          <p:cNvPr id="9" name="Content Placeholder 3"/>
          <p:cNvGraphicFramePr>
            <a:graphicFrameLocks/>
          </p:cNvGraphicFramePr>
          <p:nvPr>
            <p:extLst>
              <p:ext uri="{D42A27DB-BD31-4B8C-83A1-F6EECF244321}">
                <p14:modId xmlns:p14="http://schemas.microsoft.com/office/powerpoint/2010/main" val="3791167831"/>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\xdf</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\x49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\x86</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\x1d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\xfc</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\x99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\x38</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\xbf</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10" name="TextBox 9"/>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2" name="Rectangle 11"/>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4" name="Rectangle 13"/>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904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[5]</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18714302"/>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'g'</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\xbb</a:t>
                      </a:r>
                    </a:p>
                  </a:txBody>
                  <a:tcPr anchor="ctr">
                    <a:lnL>
                      <a:noFill/>
                    </a:lnL>
                    <a:lnR>
                      <a:noFill/>
                    </a:lnR>
                    <a:lnT>
                      <a:noFill/>
                    </a:lnT>
                    <a:lnB>
                      <a:noFill/>
                    </a:lnB>
                    <a:solidFill>
                      <a:schemeClr val="tx2">
                        <a:lumMod val="20000"/>
                        <a:lumOff val="80000"/>
                      </a:schemeClr>
                    </a:solidFill>
                  </a:tcPr>
                </a:tc>
                <a:tc>
                  <a:txBody>
                    <a:bodyPr/>
                    <a:lstStyle/>
                    <a:p>
                      <a:r>
                        <a:rPr lang="en-US" sz="1600"/>
                        <a:t>\x48</a:t>
                      </a:r>
                    </a:p>
                  </a:txBody>
                  <a:tcPr anchor="ctr">
                    <a:lnL>
                      <a:noFill/>
                    </a:lnL>
                    <a:lnR>
                      <a:noFill/>
                    </a:lnR>
                    <a:lnT>
                      <a:noFill/>
                    </a:lnT>
                    <a:lnB>
                      <a:noFill/>
                    </a:lnB>
                    <a:solidFill>
                      <a:schemeClr val="tx2">
                        <a:lumMod val="20000"/>
                        <a:lumOff val="80000"/>
                      </a:schemeClr>
                    </a:solidFill>
                  </a:tcPr>
                </a:tc>
                <a:tc>
                  <a:txBody>
                    <a:bodyPr/>
                    <a:lstStyle/>
                    <a:p>
                      <a:r>
                        <a:rPr lang="en-US" sz="1600"/>
                        <a:t>\x96</a:t>
                      </a:r>
                    </a:p>
                  </a:txBody>
                  <a:tcPr anchor="ctr">
                    <a:lnL>
                      <a:noFill/>
                    </a:lnL>
                    <a:lnR>
                      <a:noFill/>
                    </a:lnR>
                    <a:lnT>
                      <a:noFill/>
                    </a:lnT>
                    <a:lnB>
                      <a:noFill/>
                    </a:lnB>
                    <a:solidFill>
                      <a:schemeClr val="tx2">
                        <a:lumMod val="20000"/>
                        <a:lumOff val="80000"/>
                      </a:schemeClr>
                    </a:solidFill>
                  </a:tcPr>
                </a:tc>
                <a:tc>
                  <a:txBody>
                    <a:bodyPr/>
                    <a:lstStyle/>
                    <a:p>
                      <a:r>
                        <a:rPr lang="en-US" sz="1600"/>
                        <a:t>\xa3</a:t>
                      </a:r>
                    </a:p>
                  </a:txBody>
                  <a:tcPr anchor="ctr">
                    <a:lnL>
                      <a:noFill/>
                    </a:lnL>
                    <a:lnR>
                      <a:noFill/>
                    </a:lnR>
                    <a:lnT>
                      <a:noFill/>
                    </a:lnT>
                    <a:lnB>
                      <a:noFill/>
                    </a:lnB>
                    <a:solidFill>
                      <a:schemeClr val="tx2">
                        <a:lumMod val="20000"/>
                        <a:lumOff val="80000"/>
                      </a:schemeClr>
                    </a:solidFill>
                  </a:tcPr>
                </a:tc>
                <a:tc>
                  <a:txBody>
                    <a:bodyPr/>
                    <a:lstStyle/>
                    <a:p>
                      <a:r>
                        <a:rPr lang="en-US" sz="1600"/>
                        <a:t>\xb9</a:t>
                      </a:r>
                    </a:p>
                  </a:txBody>
                  <a:tcPr anchor="ctr">
                    <a:lnL>
                      <a:noFill/>
                    </a:lnL>
                    <a:lnR>
                      <a:noFill/>
                    </a:lnR>
                    <a:lnT>
                      <a:noFill/>
                    </a:lnT>
                    <a:lnB>
                      <a:noFill/>
                    </a:lnB>
                    <a:solidFill>
                      <a:schemeClr val="tx2">
                        <a:lumMod val="20000"/>
                        <a:lumOff val="80000"/>
                      </a:schemeClr>
                    </a:solidFill>
                  </a:tcPr>
                </a:tc>
                <a:tc>
                  <a:txBody>
                    <a:bodyPr/>
                    <a:lstStyle/>
                    <a:p>
                      <a:r>
                        <a:rPr lang="en-US" sz="1600"/>
                        <a:t>\xb5</a:t>
                      </a:r>
                    </a:p>
                  </a:txBody>
                  <a:tcPr anchor="ctr">
                    <a:lnL>
                      <a:noFill/>
                    </a:lnL>
                    <a:lnR>
                      <a:noFill/>
                    </a:lnR>
                    <a:lnT>
                      <a:noFill/>
                    </a:lnT>
                    <a:lnB>
                      <a:noFill/>
                    </a:lnB>
                    <a:solidFill>
                      <a:schemeClr val="tx2">
                        <a:lumMod val="20000"/>
                        <a:lumOff val="80000"/>
                      </a:schemeClr>
                    </a:solidFill>
                  </a:tcPr>
                </a:tc>
                <a:tc>
                  <a:txBody>
                    <a:bodyPr/>
                    <a:lstStyle/>
                    <a:p>
                      <a:r>
                        <a:rPr lang="en-US" sz="1600" dirty="0"/>
                        <a:t>\xc4</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r>
              <a:tr h="167640">
                <a:tc>
                  <a:txBody>
                    <a:bodyPr/>
                    <a:lstStyle/>
                    <a:p>
                      <a:r>
                        <a:rPr lang="en-US" sz="1600" b="1">
                          <a:solidFill>
                            <a:schemeClr val="bg1">
                              <a:lumMod val="65000"/>
                            </a:schemeClr>
                          </a:solidFill>
                        </a:rPr>
                        <a:t>P</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a:solidFill>
                            <a:schemeClr val="bg1">
                              <a:lumMod val="65000"/>
                            </a:schemeClr>
                          </a:solidFill>
                        </a:rPr>
                        <a:t>C</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\xda</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791918363"/>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'h'</a:t>
                      </a:r>
                    </a:p>
                  </a:txBody>
                  <a:tcPr anchor="ctr">
                    <a:lnL>
                      <a:noFill/>
                    </a:lnL>
                    <a:lnR>
                      <a:noFill/>
                    </a:lnR>
                    <a:lnT>
                      <a:noFill/>
                    </a:lnT>
                    <a:lnB>
                      <a:noFill/>
                    </a:lnB>
                    <a:solidFill>
                      <a:schemeClr val="tx2">
                        <a:lumMod val="20000"/>
                        <a:lumOff val="80000"/>
                      </a:schemeClr>
                    </a:solidFill>
                  </a:tcPr>
                </a:tc>
              </a:tr>
              <a:tr h="121920">
                <a:tc>
                  <a:txBody>
                    <a:bodyPr/>
                    <a:lstStyle/>
                    <a:p>
                      <a:r>
                        <a:rPr lang="en-US" sz="1600" b="1" dirty="0">
                          <a:solidFill>
                            <a:schemeClr val="tx1"/>
                          </a:solidFill>
                        </a:rPr>
                        <a:t>C</a:t>
                      </a:r>
                      <a:r>
                        <a:rPr lang="en-US" sz="1600" b="1" baseline="-25000" dirty="0">
                          <a:solidFill>
                            <a:schemeClr val="tx1"/>
                          </a:solidFill>
                        </a:rPr>
                        <a:t>1</a:t>
                      </a:r>
                      <a:endParaRPr lang="en-US" sz="1600" b="1" dirty="0">
                        <a:solidFill>
                          <a:schemeClr val="tx1"/>
                        </a:solidFill>
                      </a:endParaRP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\xcb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xbf</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96423044"/>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t>
                      </a:r>
                      <a:r>
                        <a:rPr lang="en-US" sz="1600" dirty="0" err="1">
                          <a:solidFill>
                            <a:srgbClr val="C00000"/>
                          </a:solidFill>
                        </a:rPr>
                        <a:t>i</a:t>
                      </a:r>
                      <a:r>
                        <a:rPr lang="en-US" sz="1600" dirty="0">
                          <a:solidFill>
                            <a:srgbClr val="C00000"/>
                          </a:solidFill>
                        </a:rPr>
                        <a:t>'</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\x79</a:t>
                      </a:r>
                    </a:p>
                  </a:txBody>
                  <a:tcPr anchor="ctr">
                    <a:lnL>
                      <a:noFill/>
                    </a:lnL>
                    <a:lnR>
                      <a:noFill/>
                    </a:lnR>
                    <a:lnT>
                      <a:noFill/>
                    </a:lnT>
                    <a:lnB>
                      <a:noFill/>
                    </a:lnB>
                    <a:solidFill>
                      <a:schemeClr val="tx2">
                        <a:lumMod val="20000"/>
                        <a:lumOff val="80000"/>
                      </a:schemeClr>
                    </a:solidFill>
                  </a:tcPr>
                </a:tc>
                <a:tc>
                  <a:txBody>
                    <a:bodyPr/>
                    <a:lstStyle/>
                    <a:p>
                      <a:r>
                        <a:rPr lang="en-US" sz="1600"/>
                        <a:t>\xc2</a:t>
                      </a:r>
                    </a:p>
                  </a:txBody>
                  <a:tcPr anchor="ctr">
                    <a:lnL>
                      <a:noFill/>
                    </a:lnL>
                    <a:lnR>
                      <a:noFill/>
                    </a:lnR>
                    <a:lnT>
                      <a:noFill/>
                    </a:lnT>
                    <a:lnB>
                      <a:noFill/>
                    </a:lnB>
                    <a:solidFill>
                      <a:schemeClr val="tx2">
                        <a:lumMod val="20000"/>
                        <a:lumOff val="80000"/>
                      </a:schemeClr>
                    </a:solidFill>
                  </a:tcPr>
                </a:tc>
                <a:tc>
                  <a:txBody>
                    <a:bodyPr/>
                    <a:lstStyle/>
                    <a:p>
                      <a:r>
                        <a:rPr lang="en-US" sz="1600"/>
                        <a:t>\x04</a:t>
                      </a:r>
                    </a:p>
                  </a:txBody>
                  <a:tcPr anchor="ctr">
                    <a:lnL>
                      <a:noFill/>
                    </a:lnL>
                    <a:lnR>
                      <a:noFill/>
                    </a:lnR>
                    <a:lnT>
                      <a:noFill/>
                    </a:lnT>
                    <a:lnB>
                      <a:noFill/>
                    </a:lnB>
                    <a:solidFill>
                      <a:schemeClr val="tx2">
                        <a:lumMod val="20000"/>
                        <a:lumOff val="80000"/>
                      </a:schemeClr>
                    </a:solidFill>
                  </a:tcPr>
                </a:tc>
                <a:tc>
                  <a:txBody>
                    <a:bodyPr/>
                    <a:lstStyle/>
                    <a:p>
                      <a:r>
                        <a:rPr lang="en-US" sz="1600"/>
                        <a:t>\x11</a:t>
                      </a:r>
                    </a:p>
                  </a:txBody>
                  <a:tcPr anchor="ctr">
                    <a:lnL>
                      <a:noFill/>
                    </a:lnL>
                    <a:lnR>
                      <a:noFill/>
                    </a:lnR>
                    <a:lnT>
                      <a:noFill/>
                    </a:lnT>
                    <a:lnB>
                      <a:noFill/>
                    </a:lnB>
                    <a:solidFill>
                      <a:schemeClr val="tx2">
                        <a:lumMod val="20000"/>
                        <a:lumOff val="80000"/>
                      </a:schemeClr>
                    </a:solidFill>
                  </a:tcPr>
                </a:tc>
                <a:tc>
                  <a:txBody>
                    <a:bodyPr/>
                    <a:lstStyle/>
                    <a:p>
                      <a:r>
                        <a:rPr lang="en-US" sz="1600"/>
                        <a:t>\x64</a:t>
                      </a:r>
                    </a:p>
                  </a:txBody>
                  <a:tcPr anchor="ctr">
                    <a:lnL>
                      <a:noFill/>
                    </a:lnL>
                    <a:lnR>
                      <a:noFill/>
                    </a:lnR>
                    <a:lnT>
                      <a:noFill/>
                    </a:lnT>
                    <a:lnB>
                      <a:noFill/>
                    </a:lnB>
                    <a:solidFill>
                      <a:schemeClr val="tx2">
                        <a:lumMod val="20000"/>
                        <a:lumOff val="80000"/>
                      </a:schemeClr>
                    </a:solidFill>
                  </a:tcPr>
                </a:tc>
                <a:tc>
                  <a:txBody>
                    <a:bodyPr/>
                    <a:lstStyle/>
                    <a:p>
                      <a:r>
                        <a:rPr lang="en-US" sz="1600" dirty="0"/>
                        <a:t>\xd0</a:t>
                      </a:r>
                    </a:p>
                  </a:txBody>
                  <a:tcPr anchor="ctr">
                    <a:lnL>
                      <a:noFill/>
                    </a:lnL>
                    <a:lnR>
                      <a:noFill/>
                    </a:lnR>
                    <a:lnT>
                      <a:noFill/>
                    </a:lnT>
                    <a:lnB>
                      <a:noFill/>
                    </a:lnB>
                    <a:solidFill>
                      <a:schemeClr val="tx2">
                        <a:lumMod val="20000"/>
                        <a:lumOff val="80000"/>
                      </a:schemeClr>
                    </a:solidFill>
                  </a:tcPr>
                </a:tc>
                <a:tc>
                  <a:txBody>
                    <a:bodyPr/>
                    <a:lstStyle/>
                    <a:p>
                      <a:r>
                        <a:rPr lang="en-US" sz="1600" dirty="0"/>
                        <a:t>\</a:t>
                      </a:r>
                      <a:r>
                        <a:rPr lang="en-US" sz="1600" dirty="0" err="1"/>
                        <a:t>xae</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t>\xc2</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052659127"/>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4" name="TextBox 3"/>
          <p:cNvSpPr txBox="1"/>
          <p:nvPr/>
        </p:nvSpPr>
        <p:spPr>
          <a:xfrm>
            <a:off x="6553200" y="3200399"/>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85692"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106115" y="5579477"/>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Content Placeholder 5"/>
          <p:cNvSpPr txBox="1">
            <a:spLocks/>
          </p:cNvSpPr>
          <p:nvPr/>
        </p:nvSpPr>
        <p:spPr>
          <a:xfrm>
            <a:off x="228600" y="3111191"/>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Once again, we’re guessing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(‘AAAAAAT’ + c); end</a:t>
            </a:r>
          </a:p>
        </p:txBody>
      </p:sp>
      <p:sp>
        <p:nvSpPr>
          <p:cNvPr id="18" name="TextBox 17"/>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TextBox 18"/>
          <p:cNvSpPr txBox="1"/>
          <p:nvPr/>
        </p:nvSpPr>
        <p:spPr>
          <a:xfrm>
            <a:off x="7090318" y="6484434"/>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20" name="Rectangle 19"/>
          <p:cNvSpPr/>
          <p:nvPr/>
        </p:nvSpPr>
        <p:spPr>
          <a:xfrm>
            <a:off x="9292" y="1801073"/>
            <a:ext cx="8839200" cy="12469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0858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What’s going on?</a:t>
            </a:r>
            <a:endParaRPr lang="en-US" dirty="0"/>
          </a:p>
        </p:txBody>
      </p:sp>
      <p:sp>
        <p:nvSpPr>
          <p:cNvPr id="3" name="Content Placeholder 2"/>
          <p:cNvSpPr>
            <a:spLocks noGrp="1"/>
          </p:cNvSpPr>
          <p:nvPr>
            <p:ph idx="1"/>
          </p:nvPr>
        </p:nvSpPr>
        <p:spPr/>
        <p:txBody>
          <a:bodyPr/>
          <a:lstStyle/>
          <a:p>
            <a:r>
              <a:rPr lang="en-US" dirty="0" smtClean="0"/>
              <a:t>We continue likewise till we’ve decrypted the entire packet</a:t>
            </a:r>
          </a:p>
          <a:p>
            <a:r>
              <a:rPr lang="en-US" dirty="0" smtClean="0"/>
              <a:t>What’s going on?</a:t>
            </a:r>
          </a:p>
          <a:p>
            <a:pPr lvl="1"/>
            <a:r>
              <a:rPr lang="en-US" dirty="0" smtClean="0"/>
              <a:t>We’re forcing the first unknown byte to be on a block boundary, then guessing it</a:t>
            </a:r>
          </a:p>
          <a:p>
            <a:pPr lvl="1"/>
            <a:r>
              <a:rPr lang="en-US" dirty="0" smtClean="0"/>
              <a:t>We can guess any character in 255 bytes, as long as we know all the characters before it</a:t>
            </a:r>
          </a:p>
        </p:txBody>
      </p:sp>
    </p:spTree>
    <p:extLst>
      <p:ext uri="{BB962C8B-B14F-4D97-AF65-F5344CB8AC3E}">
        <p14:creationId xmlns:p14="http://schemas.microsoft.com/office/powerpoint/2010/main" val="1178365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re-use in block ciphers: A tool!</a:t>
            </a:r>
            <a:endParaRPr lang="en-US" dirty="0"/>
          </a:p>
        </p:txBody>
      </p:sp>
      <p:sp>
        <p:nvSpPr>
          <p:cNvPr id="3" name="Content Placeholder 2"/>
          <p:cNvSpPr>
            <a:spLocks noGrp="1"/>
          </p:cNvSpPr>
          <p:nvPr>
            <p:ph idx="1"/>
          </p:nvPr>
        </p:nvSpPr>
        <p:spPr/>
        <p:txBody>
          <a:bodyPr/>
          <a:lstStyle/>
          <a:p>
            <a:r>
              <a:rPr lang="en-US" dirty="0" smtClean="0"/>
              <a:t>I wrote a tool called “</a:t>
            </a:r>
            <a:r>
              <a:rPr lang="en-US" dirty="0" err="1" smtClean="0"/>
              <a:t>Prephixer</a:t>
            </a:r>
            <a:r>
              <a:rPr lang="en-US" dirty="0" smtClean="0"/>
              <a:t>” to implement this attack</a:t>
            </a:r>
          </a:p>
          <a:p>
            <a:pPr lvl="1"/>
            <a:r>
              <a:rPr lang="en-US" dirty="0" smtClean="0">
                <a:hlinkClick r:id="rId2"/>
              </a:rPr>
              <a:t>https://www.github.com/iagox86/prephixer</a:t>
            </a:r>
            <a:r>
              <a:rPr lang="en-US" dirty="0" smtClean="0"/>
              <a:t> </a:t>
            </a:r>
            <a:endParaRPr lang="en-US" dirty="0"/>
          </a:p>
        </p:txBody>
      </p:sp>
    </p:spTree>
    <p:extLst>
      <p:ext uri="{BB962C8B-B14F-4D97-AF65-F5344CB8AC3E}">
        <p14:creationId xmlns:p14="http://schemas.microsoft.com/office/powerpoint/2010/main" val="85771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Phew, we made it!</a:t>
            </a:r>
            <a:endParaRPr lang="en-US" dirty="0"/>
          </a:p>
        </p:txBody>
      </p:sp>
      <p:sp>
        <p:nvSpPr>
          <p:cNvPr id="3" name="Content Placeholder 2"/>
          <p:cNvSpPr>
            <a:spLocks noGrp="1"/>
          </p:cNvSpPr>
          <p:nvPr>
            <p:ph idx="1"/>
          </p:nvPr>
        </p:nvSpPr>
        <p:spPr/>
        <p:txBody>
          <a:bodyPr/>
          <a:lstStyle/>
          <a:p>
            <a:r>
              <a:rPr lang="en-US" dirty="0" smtClean="0"/>
              <a:t>Let’s do a demo of </a:t>
            </a:r>
            <a:r>
              <a:rPr lang="en-US" dirty="0" err="1" smtClean="0"/>
              <a:t>Prephixer</a:t>
            </a:r>
            <a:r>
              <a:rPr lang="en-US" dirty="0" smtClean="0"/>
              <a:t>!</a:t>
            </a:r>
            <a:endParaRPr lang="en-US" dirty="0"/>
          </a:p>
        </p:txBody>
      </p:sp>
      <p:pic>
        <p:nvPicPr>
          <p:cNvPr id="3074" name="Picture 2" descr="https://encrypted-tbn0.gstatic.com/images?q=tbn:ANd9GcQ6bdYBItr0MdRYd_iSgEvHN2bnnCkDEJJZ1dACv-XA7r8_2XfK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275" y="2667000"/>
            <a:ext cx="351472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89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key re-use in block ciphers</a:t>
            </a:r>
            <a:endParaRPr lang="en-US" dirty="0"/>
          </a:p>
        </p:txBody>
      </p:sp>
      <p:sp>
        <p:nvSpPr>
          <p:cNvPr id="4" name="Content Placeholder 2"/>
          <p:cNvSpPr txBox="1">
            <a:spLocks/>
          </p:cNvSpPr>
          <p:nvPr/>
        </p:nvSpPr>
        <p:spPr>
          <a:xfrm>
            <a:off x="5334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different and random initialization vectors (IVs) when encrypting data</a:t>
            </a:r>
          </a:p>
          <a:p>
            <a:r>
              <a:rPr lang="en-US" dirty="0" smtClean="0"/>
              <a:t>If possible, use a different key (not always possible)</a:t>
            </a:r>
          </a:p>
          <a:p>
            <a:r>
              <a:rPr lang="en-US" dirty="0" smtClean="0"/>
              <a:t>If you’re using ECB mode…. WHY ARE YOU USING ECB MODE!?</a:t>
            </a:r>
            <a:endParaRPr lang="en-US" dirty="0"/>
          </a:p>
        </p:txBody>
      </p:sp>
    </p:spTree>
    <p:extLst>
      <p:ext uri="{BB962C8B-B14F-4D97-AF65-F5344CB8AC3E}">
        <p14:creationId xmlns:p14="http://schemas.microsoft.com/office/powerpoint/2010/main" val="37423696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attacks</a:t>
            </a:r>
            <a:endParaRPr lang="en-US" dirty="0"/>
          </a:p>
        </p:txBody>
      </p:sp>
      <p:sp>
        <p:nvSpPr>
          <p:cNvPr id="3" name="Content Placeholder 2"/>
          <p:cNvSpPr>
            <a:spLocks noGrp="1"/>
          </p:cNvSpPr>
          <p:nvPr>
            <p:ph idx="1"/>
          </p:nvPr>
        </p:nvSpPr>
        <p:spPr/>
        <p:txBody>
          <a:bodyPr/>
          <a:lstStyle/>
          <a:p>
            <a:r>
              <a:rPr lang="en-US" dirty="0" smtClean="0"/>
              <a:t>This is why I became interested in crypto attacks</a:t>
            </a:r>
          </a:p>
          <a:p>
            <a:r>
              <a:rPr lang="en-US" dirty="0" smtClean="0"/>
              <a:t>The basic idea: most hash algorithms (before SHA3) can “pick up where they left off”</a:t>
            </a:r>
          </a:p>
          <a:p>
            <a:r>
              <a:rPr lang="en-US" dirty="0" smtClean="0"/>
              <a:t>What’s that mean for security?</a:t>
            </a:r>
          </a:p>
          <a:p>
            <a:pPr lvl="1"/>
            <a:r>
              <a:rPr lang="en-US" dirty="0" smtClean="0"/>
              <a:t>Let’s find out!</a:t>
            </a:r>
            <a:endParaRPr lang="en-US" dirty="0"/>
          </a:p>
        </p:txBody>
      </p:sp>
    </p:spTree>
    <p:extLst>
      <p:ext uri="{BB962C8B-B14F-4D97-AF65-F5344CB8AC3E}">
        <p14:creationId xmlns:p14="http://schemas.microsoft.com/office/powerpoint/2010/main" val="189325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the setup</a:t>
            </a:r>
            <a:endParaRPr lang="en-US" dirty="0"/>
          </a:p>
        </p:txBody>
      </p:sp>
      <p:sp>
        <p:nvSpPr>
          <p:cNvPr id="3" name="Content Placeholder 2"/>
          <p:cNvSpPr>
            <a:spLocks noGrp="1"/>
          </p:cNvSpPr>
          <p:nvPr>
            <p:ph idx="1"/>
          </p:nvPr>
        </p:nvSpPr>
        <p:spPr/>
        <p:txBody>
          <a:bodyPr>
            <a:normAutofit/>
          </a:bodyPr>
          <a:lstStyle/>
          <a:p>
            <a:r>
              <a:rPr lang="en-US" dirty="0" smtClean="0"/>
              <a:t>This is an attack where the following happens:</a:t>
            </a:r>
          </a:p>
          <a:p>
            <a:r>
              <a:rPr lang="en-US" dirty="0" smtClean="0"/>
              <a:t>Server calculates:</a:t>
            </a:r>
          </a:p>
          <a:p>
            <a:endParaRPr lang="en-US" dirty="0" smtClean="0"/>
          </a:p>
          <a:p>
            <a:r>
              <a:rPr lang="en-US" dirty="0" smtClean="0"/>
              <a:t>Then later, to validate that </a:t>
            </a:r>
            <a:r>
              <a:rPr lang="en-US" dirty="0" err="1" smtClean="0"/>
              <a:t>attacker_data</a:t>
            </a:r>
            <a:r>
              <a:rPr lang="en-US" dirty="0" smtClean="0"/>
              <a:t> is valid:</a:t>
            </a:r>
          </a:p>
        </p:txBody>
      </p:sp>
      <p:sp>
        <p:nvSpPr>
          <p:cNvPr id="4" name="TextBox 3"/>
          <p:cNvSpPr txBox="1"/>
          <p:nvPr/>
        </p:nvSpPr>
        <p:spPr>
          <a:xfrm>
            <a:off x="682082" y="4343400"/>
            <a:ext cx="8919117" cy="1323439"/>
          </a:xfrm>
          <a:prstGeom prst="rect">
            <a:avLst/>
          </a:prstGeom>
          <a:noFill/>
        </p:spPr>
        <p:txBody>
          <a:bodyPr wrap="square" rtlCol="0">
            <a:spAutoFit/>
          </a:bodyPr>
          <a:lstStyle/>
          <a:p>
            <a:pPr lvl="1"/>
            <a:r>
              <a:rPr lang="en-US" sz="2000" b="1" dirty="0">
                <a:latin typeface="Courier New" pitchFamily="49" charset="0"/>
                <a:cs typeface="Courier New" pitchFamily="49" charset="0"/>
              </a:rPr>
              <a:t>if(</a:t>
            </a:r>
            <a:r>
              <a:rPr lang="en-US" sz="2000" b="1" dirty="0">
                <a:solidFill>
                  <a:srgbClr val="C00000"/>
                </a:solidFill>
                <a:latin typeface="Courier New" pitchFamily="49" charset="0"/>
                <a:cs typeface="Courier New" pitchFamily="49" charset="0"/>
              </a:rPr>
              <a:t>H(secret </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new_attacker_data</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verifer</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throw error()</a:t>
            </a:r>
          </a:p>
          <a:p>
            <a:pPr lvl="1"/>
            <a:r>
              <a:rPr lang="en-US" sz="2000" b="1" dirty="0" smtClean="0">
                <a:latin typeface="Courier New" pitchFamily="49" charset="0"/>
                <a:cs typeface="Courier New" pitchFamily="49" charset="0"/>
              </a:rPr>
              <a:t>else</a:t>
            </a:r>
            <a:endParaRPr lang="en-US" sz="2000" b="1" dirty="0">
              <a:latin typeface="Courier New" pitchFamily="49" charset="0"/>
              <a:cs typeface="Courier New" pitchFamily="49" charset="0"/>
            </a:endParaRPr>
          </a:p>
          <a:p>
            <a:pPr lvl="2"/>
            <a:r>
              <a:rPr lang="en-US" sz="2000" b="1" dirty="0" err="1" smtClean="0">
                <a:latin typeface="Courier New" pitchFamily="49" charset="0"/>
                <a:cs typeface="Courier New" pitchFamily="49" charset="0"/>
              </a:rPr>
              <a:t>trusted_operation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attacker_data</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 name="TextBox 4"/>
          <p:cNvSpPr txBox="1"/>
          <p:nvPr/>
        </p:nvSpPr>
        <p:spPr>
          <a:xfrm>
            <a:off x="685800" y="2786749"/>
            <a:ext cx="8382000" cy="400110"/>
          </a:xfrm>
          <a:prstGeom prst="rect">
            <a:avLst/>
          </a:prstGeom>
          <a:noFill/>
        </p:spPr>
        <p:txBody>
          <a:bodyPr wrap="square" rtlCol="0">
            <a:spAutoFit/>
          </a:bodyPr>
          <a:lstStyle/>
          <a:p>
            <a:pPr lvl="1"/>
            <a:r>
              <a:rPr lang="en-US" sz="2000" b="1" dirty="0">
                <a:latin typeface="Courier New" pitchFamily="49" charset="0"/>
                <a:cs typeface="Courier New" pitchFamily="49" charset="0"/>
              </a:rPr>
              <a:t>v</a:t>
            </a:r>
            <a:r>
              <a:rPr lang="en-US" sz="2000" b="1" dirty="0" smtClean="0">
                <a:latin typeface="Courier New" pitchFamily="49" charset="0"/>
                <a:cs typeface="Courier New" pitchFamily="49" charset="0"/>
              </a:rPr>
              <a:t>erifier = </a:t>
            </a:r>
            <a:r>
              <a:rPr lang="en-US" sz="2000" b="1" dirty="0" smtClean="0">
                <a:solidFill>
                  <a:srgbClr val="C00000"/>
                </a:solidFill>
                <a:latin typeface="Courier New" pitchFamily="49" charset="0"/>
                <a:cs typeface="Courier New" pitchFamily="49" charset="0"/>
              </a:rPr>
              <a:t>H(secret || </a:t>
            </a:r>
            <a:r>
              <a:rPr lang="en-US" sz="2000" b="1" dirty="0" err="1">
                <a:solidFill>
                  <a:srgbClr val="C00000"/>
                </a:solidFill>
                <a:latin typeface="Courier New" pitchFamily="49" charset="0"/>
                <a:cs typeface="Courier New" pitchFamily="49" charset="0"/>
              </a:rPr>
              <a:t>attacker_data</a:t>
            </a: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6" name="TextBox 5"/>
          <p:cNvSpPr txBox="1"/>
          <p:nvPr/>
        </p:nvSpPr>
        <p:spPr>
          <a:xfrm>
            <a:off x="6858000" y="2209800"/>
            <a:ext cx="2209800" cy="646331"/>
          </a:xfrm>
          <a:prstGeom prst="rect">
            <a:avLst/>
          </a:prstGeom>
          <a:noFill/>
        </p:spPr>
        <p:txBody>
          <a:bodyPr wrap="square" rtlCol="0">
            <a:spAutoFit/>
          </a:bodyPr>
          <a:lstStyle/>
          <a:p>
            <a:r>
              <a:rPr lang="en-US" dirty="0" smtClean="0"/>
              <a:t>The “Bad” operations are in red</a:t>
            </a:r>
            <a:endParaRPr lang="en-US" dirty="0"/>
          </a:p>
        </p:txBody>
      </p:sp>
      <p:sp>
        <p:nvSpPr>
          <p:cNvPr id="7" name="Rectangle 6"/>
          <p:cNvSpPr/>
          <p:nvPr/>
        </p:nvSpPr>
        <p:spPr>
          <a:xfrm>
            <a:off x="6858000" y="2220243"/>
            <a:ext cx="2209800" cy="646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6172200" y="2543409"/>
            <a:ext cx="685800" cy="2433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91200" y="2866574"/>
            <a:ext cx="1219200" cy="147682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3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Comparing “modern” crypto methods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Relative strength when used properly</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Relative strength when used incorrectly</a:t>
            </a:r>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1957158072"/>
              </p:ext>
            </p:extLst>
          </p:nvPr>
        </p:nvGraphicFramePr>
        <p:xfrm>
          <a:off x="533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gridSpan="2">
                  <a:txBody>
                    <a:bodyPr/>
                    <a:lstStyle/>
                    <a:p>
                      <a:pPr algn="l" fontAlgn="b"/>
                      <a:r>
                        <a:rPr lang="en-US" sz="1100" u="none" strike="noStrike">
                          <a:effectLst/>
                        </a:rPr>
                        <a:t>SHSA2 (2001)</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SHA3 (2012)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X</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16" name="Content Placeholder 15"/>
          <p:cNvGraphicFramePr>
            <a:graphicFrameLocks noGrp="1"/>
          </p:cNvGraphicFramePr>
          <p:nvPr>
            <p:ph sz="quarter" idx="4"/>
            <p:extLst>
              <p:ext uri="{D42A27DB-BD31-4B8C-83A1-F6EECF244321}">
                <p14:modId xmlns:p14="http://schemas.microsoft.com/office/powerpoint/2010/main" val="4002023540"/>
              </p:ext>
            </p:extLst>
          </p:nvPr>
        </p:nvGraphicFramePr>
        <p:xfrm>
          <a:off x="4724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smtClean="0">
                          <a:effectLst/>
                        </a:rPr>
                        <a:t>SHA2 (2001)</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a:effectLst/>
                        </a:rPr>
                        <a:t>SHA3 (2012)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66451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Example hash:</a:t>
            </a:r>
          </a:p>
          <a:p>
            <a:pPr lvl="1"/>
            <a:r>
              <a:rPr lang="en-US" sz="1600" dirty="0" smtClean="0">
                <a:latin typeface="Courier New" pitchFamily="49" charset="0"/>
                <a:cs typeface="Courier New" pitchFamily="49" charset="0"/>
              </a:rPr>
              <a:t>SHA1(“</a:t>
            </a:r>
            <a:r>
              <a:rPr lang="en-US" sz="1600" b="1" dirty="0">
                <a:solidFill>
                  <a:schemeClr val="accent3">
                    <a:lumMod val="50000"/>
                  </a:schemeClr>
                </a:solidFill>
                <a:latin typeface="Courier New" pitchFamily="49" charset="0"/>
                <a:cs typeface="Courier New" pitchFamily="49" charset="0"/>
              </a:rPr>
              <a:t>The most merciful thing in the world, I think, is the inability of the human mind to correlate all its contents. We live on a placid island of ignorance in the midst of black seas of infinity, and it was not meant that we should voyage far. The sciences, each straining in its own direction, have hitherto harmed us little; but some day the piecing together of dissociated knowledge will open up such terrifying vistas of reality, and of our frightful position therein, that we shall either go mad from the revelation or flee from the deadly light into the peace and safety of a new dark age</a:t>
            </a:r>
            <a:r>
              <a:rPr lang="en-US" sz="1600" b="1" dirty="0" smtClean="0">
                <a:solidFill>
                  <a:schemeClr val="accent3">
                    <a:lumMod val="50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ed8873c107d882b7b6fcbbc19a272d614cf9e7ee</a:t>
            </a:r>
          </a:p>
        </p:txBody>
      </p:sp>
    </p:spTree>
    <p:extLst>
      <p:ext uri="{BB962C8B-B14F-4D97-AF65-F5344CB8AC3E}">
        <p14:creationId xmlns:p14="http://schemas.microsoft.com/office/powerpoint/2010/main" val="3179861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First, it’s broken up into blocks…</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3494381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Padding is added to the last block</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x80\x00\x00\x00............\x00\x00\x00\x12\x80”</a:t>
            </a:r>
          </a:p>
          <a:p>
            <a:r>
              <a:rPr lang="en-US" dirty="0" smtClean="0"/>
              <a:t>The padding is equal to a 1-bit followed by a bunch of zero bits (“\x80\x00\x00…”)</a:t>
            </a:r>
          </a:p>
          <a:p>
            <a:r>
              <a:rPr lang="en-US" dirty="0" smtClean="0"/>
              <a:t>The last eight bytes are equal to the length of the string (0x250 bytes) in bits (0x1280 bits)</a:t>
            </a:r>
            <a:endParaRPr lang="en-US" dirty="0"/>
          </a:p>
        </p:txBody>
      </p:sp>
      <p:sp>
        <p:nvSpPr>
          <p:cNvPr id="4" name="TextBox 3"/>
          <p:cNvSpPr txBox="1"/>
          <p:nvPr/>
        </p:nvSpPr>
        <p:spPr>
          <a:xfrm>
            <a:off x="8153400" y="3962400"/>
            <a:ext cx="990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Dropped a bunch of “\x00” to conserve space</a:t>
            </a:r>
            <a:endParaRPr lang="en-US" sz="1400" dirty="0"/>
          </a:p>
        </p:txBody>
      </p:sp>
      <p:cxnSp>
        <p:nvCxnSpPr>
          <p:cNvPr id="6" name="Straight Arrow Connector 5"/>
          <p:cNvCxnSpPr/>
          <p:nvPr/>
        </p:nvCxnSpPr>
        <p:spPr>
          <a:xfrm flipH="1" flipV="1">
            <a:off x="5791200" y="4114800"/>
            <a:ext cx="2362200" cy="432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3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Each block is hashed individually, and its output is fed into the next block</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The output of the last block is our hash! </a:t>
            </a:r>
            <a:endParaRPr lang="en-US" sz="1800" dirty="0"/>
          </a:p>
        </p:txBody>
      </p:sp>
      <p:sp>
        <p:nvSpPr>
          <p:cNvPr id="4" name="TextBox 3"/>
          <p:cNvSpPr txBox="1"/>
          <p:nvPr/>
        </p:nvSpPr>
        <p:spPr>
          <a:xfrm>
            <a:off x="1559312" y="167640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“The </a:t>
            </a:r>
            <a:r>
              <a:rPr lang="en-US" sz="1100" b="1" dirty="0">
                <a:latin typeface="Courier New" pitchFamily="49" charset="0"/>
                <a:cs typeface="Courier New" pitchFamily="49" charset="0"/>
              </a:rPr>
              <a:t>most merciful thing in the </a:t>
            </a:r>
            <a:r>
              <a:rPr lang="en-US" sz="1100" b="1" dirty="0" smtClean="0">
                <a:latin typeface="Courier New" pitchFamily="49" charset="0"/>
                <a:cs typeface="Courier New" pitchFamily="49" charset="0"/>
              </a:rPr>
              <a:t>world</a:t>
            </a:r>
            <a:r>
              <a:rPr lang="en-US" sz="1100" b="1" dirty="0">
                <a:latin typeface="Courier New" pitchFamily="49" charset="0"/>
                <a:cs typeface="Courier New" pitchFamily="49" charset="0"/>
              </a:rPr>
              <a:t>, I think, is the inability </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5" name="TextBox 4"/>
          <p:cNvSpPr txBox="1"/>
          <p:nvPr/>
        </p:nvSpPr>
        <p:spPr>
          <a:xfrm>
            <a:off x="1559312" y="2427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“of </a:t>
            </a:r>
            <a:r>
              <a:rPr lang="en-US" sz="1100" b="1" dirty="0">
                <a:latin typeface="Courier New" pitchFamily="49" charset="0"/>
                <a:cs typeface="Courier New" pitchFamily="49" charset="0"/>
              </a:rPr>
              <a:t>the human mind to correlate all its contents. We live on a </a:t>
            </a:r>
            <a:r>
              <a:rPr lang="en-US" sz="1100" b="1" dirty="0" err="1" smtClean="0">
                <a:latin typeface="Courier New" pitchFamily="49" charset="0"/>
                <a:cs typeface="Courier New" pitchFamily="49" charset="0"/>
              </a:rPr>
              <a:t>pl</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6" name="TextBox 5"/>
          <p:cNvSpPr txBox="1"/>
          <p:nvPr/>
        </p:nvSpPr>
        <p:spPr>
          <a:xfrm>
            <a:off x="1548161" y="3189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“acid island of ignorance in the midst of black seas of infinity,“</a:t>
            </a:r>
          </a:p>
        </p:txBody>
      </p:sp>
      <p:sp>
        <p:nvSpPr>
          <p:cNvPr id="8" name="TextBox 7"/>
          <p:cNvSpPr txBox="1"/>
          <p:nvPr/>
        </p:nvSpPr>
        <p:spPr>
          <a:xfrm>
            <a:off x="1570463" y="4692166"/>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70463" y="543257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1" name="Straight Arrow Connector 10"/>
          <p:cNvCxnSpPr>
            <a:stCxn id="4" idx="2"/>
            <a:endCxn id="5" idx="0"/>
          </p:cNvCxnSpPr>
          <p:nvPr/>
        </p:nvCxnSpPr>
        <p:spPr>
          <a:xfrm>
            <a:off x="4531112" y="1938010"/>
            <a:ext cx="0" cy="48975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flipH="1">
            <a:off x="4519961" y="2689371"/>
            <a:ext cx="11151" cy="50039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4519961" y="3451371"/>
            <a:ext cx="22302" cy="1240795"/>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4542263" y="495377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2263" y="1964024"/>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3be731c7 5880ab49 5d90c0cd df295189 b3c91449</a:t>
            </a:r>
            <a:endParaRPr lang="en-US" sz="1200" b="1" dirty="0">
              <a:solidFill>
                <a:schemeClr val="tx2">
                  <a:lumMod val="60000"/>
                  <a:lumOff val="40000"/>
                </a:schemeClr>
              </a:solidFill>
              <a:latin typeface="Courier New" pitchFamily="49" charset="0"/>
              <a:cs typeface="Courier New" pitchFamily="49" charset="0"/>
            </a:endParaRPr>
          </a:p>
        </p:txBody>
      </p:sp>
      <p:sp>
        <p:nvSpPr>
          <p:cNvPr id="22" name="TextBox 21"/>
          <p:cNvSpPr txBox="1"/>
          <p:nvPr/>
        </p:nvSpPr>
        <p:spPr>
          <a:xfrm>
            <a:off x="4549697" y="2697767"/>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58ec922f bdee6eec 699db098 a378f875 2b29d697</a:t>
            </a:r>
            <a:endParaRPr lang="en-US" sz="1200" b="1" dirty="0">
              <a:solidFill>
                <a:schemeClr val="tx2">
                  <a:lumMod val="60000"/>
                  <a:lumOff val="40000"/>
                </a:schemeClr>
              </a:solidFill>
              <a:latin typeface="Courier New" pitchFamily="49" charset="0"/>
              <a:cs typeface="Courier New" pitchFamily="49" charset="0"/>
            </a:endParaRPr>
          </a:p>
        </p:txBody>
      </p:sp>
      <p:sp>
        <p:nvSpPr>
          <p:cNvPr id="23" name="TextBox 22"/>
          <p:cNvSpPr txBox="1"/>
          <p:nvPr/>
        </p:nvSpPr>
        <p:spPr>
          <a:xfrm>
            <a:off x="4549696" y="3451371"/>
            <a:ext cx="4296937" cy="276999"/>
          </a:xfrm>
          <a:prstGeom prst="rect">
            <a:avLst/>
          </a:prstGeom>
          <a:noFill/>
        </p:spPr>
        <p:txBody>
          <a:bodyPr wrap="square" rtlCol="0">
            <a:spAutoFit/>
          </a:bodyPr>
          <a:lstStyle/>
          <a:p>
            <a:r>
              <a:rPr lang="en-US" sz="1200" b="1" dirty="0">
                <a:solidFill>
                  <a:schemeClr val="tx2">
                    <a:lumMod val="60000"/>
                    <a:lumOff val="40000"/>
                  </a:schemeClr>
                </a:solidFill>
                <a:latin typeface="Courier New" pitchFamily="49" charset="0"/>
                <a:cs typeface="Courier New" pitchFamily="49" charset="0"/>
              </a:rPr>
              <a:t>c55bc6a3 b26d5dd0 96166093 5d73c256 7f357a83</a:t>
            </a:r>
          </a:p>
        </p:txBody>
      </p:sp>
      <p:sp>
        <p:nvSpPr>
          <p:cNvPr id="24" name="TextBox 23"/>
          <p:cNvSpPr txBox="1"/>
          <p:nvPr/>
        </p:nvSpPr>
        <p:spPr>
          <a:xfrm>
            <a:off x="4549697" y="4968790"/>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49697" y="5694181"/>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757114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We’re almost there!</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What if we add another block, after the padding?</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endParaRPr lang="en-US" sz="1800" dirty="0"/>
          </a:p>
          <a:p>
            <a:r>
              <a:rPr lang="en-US" sz="1800" dirty="0" smtClean="0"/>
              <a:t>What good is that?</a:t>
            </a:r>
            <a:endParaRPr lang="en-US" sz="1800" dirty="0"/>
          </a:p>
        </p:txBody>
      </p:sp>
      <p:sp>
        <p:nvSpPr>
          <p:cNvPr id="8" name="TextBox 7"/>
          <p:cNvSpPr txBox="1"/>
          <p:nvPr/>
        </p:nvSpPr>
        <p:spPr>
          <a:xfrm>
            <a:off x="1548161" y="282371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48161" y="3564115"/>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8" name="Straight Arrow Connector 17"/>
          <p:cNvCxnSpPr>
            <a:stCxn id="8" idx="2"/>
            <a:endCxn id="9" idx="0"/>
          </p:cNvCxnSpPr>
          <p:nvPr/>
        </p:nvCxnSpPr>
        <p:spPr>
          <a:xfrm>
            <a:off x="4519961" y="3085320"/>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27395" y="3100334"/>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27395" y="3825725"/>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19" name="Straight Arrow Connector 18"/>
          <p:cNvCxnSpPr/>
          <p:nvPr/>
        </p:nvCxnSpPr>
        <p:spPr>
          <a:xfrm>
            <a:off x="4503234" y="1905000"/>
            <a:ext cx="16727" cy="918710"/>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0" y="433819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“Hello? Yes, this is dog.“ (+ implicit padding)</a:t>
            </a:r>
            <a:endParaRPr lang="en-US" sz="1100" b="1" dirty="0">
              <a:latin typeface="Courier New" pitchFamily="49" charset="0"/>
              <a:cs typeface="Courier New" pitchFamily="49" charset="0"/>
            </a:endParaRPr>
          </a:p>
        </p:txBody>
      </p:sp>
      <p:sp>
        <p:nvSpPr>
          <p:cNvPr id="28" name="TextBox 27"/>
          <p:cNvSpPr txBox="1"/>
          <p:nvPr/>
        </p:nvSpPr>
        <p:spPr>
          <a:xfrm>
            <a:off x="4503234" y="4599801"/>
            <a:ext cx="4296937" cy="276999"/>
          </a:xfrm>
          <a:prstGeom prst="rect">
            <a:avLst/>
          </a:prstGeom>
          <a:noFill/>
        </p:spPr>
        <p:txBody>
          <a:bodyPr wrap="square" rtlCol="0">
            <a:spAutoFit/>
          </a:bodyPr>
          <a:lstStyle/>
          <a:p>
            <a:r>
              <a:rPr lang="it-IT" sz="1200" b="1" dirty="0" smtClean="0">
                <a:solidFill>
                  <a:schemeClr val="tx2">
                    <a:lumMod val="60000"/>
                    <a:lumOff val="40000"/>
                  </a:schemeClr>
                </a:solidFill>
                <a:latin typeface="Courier New" pitchFamily="49" charset="0"/>
                <a:cs typeface="Courier New" pitchFamily="49" charset="0"/>
              </a:rPr>
              <a:t>37a780c2 e1f8a3e9 f99a7561 f12c9945 f0d82b12</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29" name="Straight Arrow Connector 28"/>
          <p:cNvCxnSpPr/>
          <p:nvPr/>
        </p:nvCxnSpPr>
        <p:spPr>
          <a:xfrm>
            <a:off x="4503234" y="386332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5112714"/>
            <a:ext cx="2133600" cy="1745285"/>
          </a:xfrm>
          <a:prstGeom prst="rect">
            <a:avLst/>
          </a:prstGeom>
        </p:spPr>
      </p:pic>
    </p:spTree>
    <p:extLst>
      <p:ext uri="{BB962C8B-B14F-4D97-AF65-F5344CB8AC3E}">
        <p14:creationId xmlns:p14="http://schemas.microsoft.com/office/powerpoint/2010/main" val="38729866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And here we are!</a:t>
            </a:r>
            <a:endParaRPr lang="en-US" dirty="0"/>
          </a:p>
        </p:txBody>
      </p:sp>
      <p:sp>
        <p:nvSpPr>
          <p:cNvPr id="3" name="Content Placeholder 2"/>
          <p:cNvSpPr>
            <a:spLocks noGrp="1"/>
          </p:cNvSpPr>
          <p:nvPr>
            <p:ph idx="1"/>
          </p:nvPr>
        </p:nvSpPr>
        <p:spPr/>
        <p:txBody>
          <a:bodyPr>
            <a:normAutofit/>
          </a:bodyPr>
          <a:lstStyle/>
          <a:p>
            <a:r>
              <a:rPr lang="en-US" dirty="0" smtClean="0"/>
              <a:t>We just calculated the checksum for</a:t>
            </a:r>
          </a:p>
          <a:p>
            <a:pPr lvl="1"/>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original_text</a:t>
            </a:r>
            <a:r>
              <a:rPr lang="en-US" sz="1600" b="1" dirty="0" smtClean="0">
                <a:latin typeface="Courier New" pitchFamily="49" charset="0"/>
                <a:cs typeface="Courier New" pitchFamily="49" charset="0"/>
              </a:rPr>
              <a:t> || padding || “Hello? Yes, this is dog.”)</a:t>
            </a:r>
          </a:p>
          <a:p>
            <a:r>
              <a:rPr lang="en-US" dirty="0" smtClean="0"/>
              <a:t>Knowing only:</a:t>
            </a:r>
          </a:p>
          <a:p>
            <a:pPr lvl="1"/>
            <a:r>
              <a:rPr lang="en-US" dirty="0" smtClean="0"/>
              <a:t>The output of the original hash function:</a:t>
            </a:r>
          </a:p>
          <a:p>
            <a:pPr lvl="2"/>
            <a:r>
              <a:rPr lang="it-IT" sz="2000" b="1" dirty="0">
                <a:solidFill>
                  <a:schemeClr val="tx2">
                    <a:lumMod val="60000"/>
                    <a:lumOff val="40000"/>
                  </a:schemeClr>
                </a:solidFill>
                <a:latin typeface="Courier New" pitchFamily="49" charset="0"/>
                <a:cs typeface="Courier New" pitchFamily="49" charset="0"/>
              </a:rPr>
              <a:t>ed8873c1 07d882b7 b6fcbbc1 9a272d61 4cf9e7ee</a:t>
            </a:r>
            <a:endParaRPr lang="en-US" sz="2000" b="1" dirty="0">
              <a:solidFill>
                <a:schemeClr val="tx2">
                  <a:lumMod val="60000"/>
                  <a:lumOff val="40000"/>
                </a:schemeClr>
              </a:solidFill>
              <a:latin typeface="Courier New" pitchFamily="49" charset="0"/>
              <a:cs typeface="Courier New" pitchFamily="49" charset="0"/>
            </a:endParaRPr>
          </a:p>
          <a:p>
            <a:pPr lvl="1"/>
            <a:r>
              <a:rPr lang="en-US" dirty="0" smtClean="0"/>
              <a:t>The padding:</a:t>
            </a:r>
          </a:p>
          <a:p>
            <a:pPr lvl="2"/>
            <a:r>
              <a:rPr lang="en-US" dirty="0" smtClean="0"/>
              <a:t>\x80 + \x00\x00\x00… + [length]</a:t>
            </a:r>
          </a:p>
          <a:p>
            <a:pPr lvl="1"/>
            <a:r>
              <a:rPr lang="en-US" dirty="0" smtClean="0"/>
              <a:t>And the text we wanted to add!</a:t>
            </a:r>
            <a:endParaRPr lang="en-US" dirty="0"/>
          </a:p>
        </p:txBody>
      </p:sp>
      <p:sp>
        <p:nvSpPr>
          <p:cNvPr id="4" name="TextBox 3"/>
          <p:cNvSpPr txBox="1"/>
          <p:nvPr/>
        </p:nvSpPr>
        <p:spPr>
          <a:xfrm>
            <a:off x="5867400" y="2669233"/>
            <a:ext cx="3048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 is the “concatenate” operator in crypto. @</a:t>
            </a:r>
            <a:r>
              <a:rPr lang="en-US" sz="1200" dirty="0" err="1" smtClean="0"/>
              <a:t>mak_kolybabi</a:t>
            </a:r>
            <a:r>
              <a:rPr lang="en-US" sz="1200" dirty="0" smtClean="0"/>
              <a:t> yells at me if I don’t use it.</a:t>
            </a:r>
            <a:endParaRPr lang="en-US" sz="1200" dirty="0"/>
          </a:p>
        </p:txBody>
      </p:sp>
      <p:cxnSp>
        <p:nvCxnSpPr>
          <p:cNvPr id="6" name="Straight Arrow Connector 5"/>
          <p:cNvCxnSpPr>
            <a:stCxn id="4" idx="1"/>
          </p:cNvCxnSpPr>
          <p:nvPr/>
        </p:nvCxnSpPr>
        <p:spPr>
          <a:xfrm flipH="1" flipV="1">
            <a:off x="4800600" y="2438400"/>
            <a:ext cx="1066800" cy="4616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122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800" dirty="0" smtClean="0"/>
              <a:t>Let’s say you have an API that requires a shared secret</a:t>
            </a:r>
          </a:p>
          <a:p>
            <a:pPr lvl="1"/>
            <a:r>
              <a:rPr lang="en-US" sz="1800" b="1" dirty="0" smtClean="0">
                <a:latin typeface="Courier New" pitchFamily="49" charset="0"/>
                <a:cs typeface="Courier New" pitchFamily="49" charset="0"/>
              </a:rPr>
              <a:t>message = </a:t>
            </a:r>
            <a:r>
              <a:rPr lang="en-US" sz="1800" b="1" dirty="0" smtClean="0">
                <a:solidFill>
                  <a:srgbClr val="C00000"/>
                </a:solidFill>
                <a:latin typeface="Courier New" pitchFamily="49" charset="0"/>
                <a:cs typeface="Courier New" pitchFamily="49" charset="0"/>
              </a:rPr>
              <a:t>SHA1(</a:t>
            </a:r>
            <a:r>
              <a:rPr lang="en-US" sz="1800" b="1" dirty="0" err="1" smtClean="0">
                <a:solidFill>
                  <a:srgbClr val="C00000"/>
                </a:solidFill>
                <a:latin typeface="Courier New" pitchFamily="49" charset="0"/>
                <a:cs typeface="Courier New" pitchFamily="49" charset="0"/>
              </a:rPr>
              <a:t>shared_secret</a:t>
            </a:r>
            <a:r>
              <a:rPr lang="en-US" sz="1800" b="1" dirty="0" smtClean="0">
                <a:solidFill>
                  <a:srgbClr val="C00000"/>
                </a:solidFill>
                <a:latin typeface="Courier New" pitchFamily="49" charset="0"/>
                <a:cs typeface="Courier New" pitchFamily="49" charset="0"/>
              </a:rPr>
              <a:t> || commands)</a:t>
            </a:r>
            <a:r>
              <a:rPr lang="en-US" sz="1800" b="1" dirty="0" smtClean="0">
                <a:latin typeface="Courier New" pitchFamily="49" charset="0"/>
                <a:cs typeface="Courier New" pitchFamily="49" charset="0"/>
              </a:rPr>
              <a:t> + commands</a:t>
            </a:r>
          </a:p>
          <a:p>
            <a:r>
              <a:rPr lang="en-US" sz="2800" dirty="0" smtClean="0"/>
              <a:t>And let’s say commands is a URL-like list of commands.. For example:</a:t>
            </a:r>
          </a:p>
          <a:p>
            <a:pPr lvl="1"/>
            <a:r>
              <a:rPr lang="en-US" sz="1800" b="1" dirty="0" smtClean="0">
                <a:latin typeface="Courier New" pitchFamily="49" charset="0"/>
                <a:cs typeface="Courier New" pitchFamily="49" charset="0"/>
              </a:rPr>
              <a:t>commands = “</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ron&amp;set_lastname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bowes</a:t>
            </a:r>
            <a:r>
              <a:rPr lang="en-US" sz="1800" b="1" dirty="0" smtClean="0">
                <a:latin typeface="Courier New" pitchFamily="49" charset="0"/>
                <a:cs typeface="Courier New" pitchFamily="49" charset="0"/>
              </a:rPr>
              <a:t>”</a:t>
            </a:r>
          </a:p>
          <a:p>
            <a:pPr lvl="1"/>
            <a:r>
              <a:rPr lang="en-US" sz="2400" dirty="0" smtClean="0"/>
              <a:t>or, </a:t>
            </a:r>
            <a:r>
              <a:rPr lang="en-US" sz="2000" b="1" dirty="0" smtClean="0">
                <a:latin typeface="Courier New" pitchFamily="49" charset="0"/>
                <a:cs typeface="Courier New" pitchFamily="49" charset="0"/>
              </a:rPr>
              <a:t>commands = “</a:t>
            </a:r>
            <a:r>
              <a:rPr lang="en-US" sz="2000" b="1" dirty="0" err="1" smtClean="0">
                <a:latin typeface="Courier New" pitchFamily="49" charset="0"/>
                <a:cs typeface="Courier New" pitchFamily="49" charset="0"/>
              </a:rPr>
              <a:t>deletemyaccount</a:t>
            </a:r>
            <a:r>
              <a:rPr lang="en-US" sz="2000" b="1" dirty="0" smtClean="0">
                <a:latin typeface="Courier New" pitchFamily="49" charset="0"/>
                <a:cs typeface="Courier New" pitchFamily="49" charset="0"/>
              </a:rPr>
              <a:t>=1”</a:t>
            </a:r>
          </a:p>
          <a:p>
            <a:pPr lvl="1"/>
            <a:r>
              <a:rPr lang="en-US" sz="2400" dirty="0" smtClean="0"/>
              <a:t>Etc.</a:t>
            </a:r>
            <a:endParaRPr lang="en-US" sz="1800" b="1" dirty="0">
              <a:latin typeface="Courier New" pitchFamily="49" charset="0"/>
              <a:cs typeface="Courier New" pitchFamily="49" charset="0"/>
            </a:endParaRPr>
          </a:p>
          <a:p>
            <a:pPr marL="457200" lvl="1" indent="0">
              <a:buNone/>
            </a:pPr>
            <a:endParaRPr lang="en-US" sz="4400" b="1" dirty="0">
              <a:latin typeface="Courier New" pitchFamily="49" charset="0"/>
              <a:cs typeface="Courier New" pitchFamily="49" charset="0"/>
            </a:endParaRPr>
          </a:p>
        </p:txBody>
      </p:sp>
    </p:spTree>
    <p:extLst>
      <p:ext uri="{BB962C8B-B14F-4D97-AF65-F5344CB8AC3E}">
        <p14:creationId xmlns:p14="http://schemas.microsoft.com/office/powerpoint/2010/main" val="260727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Let’s use this API to change my </a:t>
            </a:r>
            <a:r>
              <a:rPr lang="en-US" dirty="0" err="1" smtClean="0"/>
              <a:t>firstname</a:t>
            </a:r>
            <a:r>
              <a:rPr lang="en-US" dirty="0" smtClean="0"/>
              <a:t> to “</a:t>
            </a:r>
            <a:r>
              <a:rPr lang="en-US" dirty="0" err="1" smtClean="0"/>
              <a:t>ron</a:t>
            </a:r>
            <a:r>
              <a:rPr lang="en-US" dirty="0" smtClean="0"/>
              <a:t>”:</a:t>
            </a:r>
          </a:p>
          <a:p>
            <a:pPr lvl="1"/>
            <a:r>
              <a:rPr lang="en-US" sz="1600" b="1" dirty="0" smtClean="0">
                <a:latin typeface="Courier New" pitchFamily="49" charset="0"/>
                <a:cs typeface="Courier New" pitchFamily="49" charset="0"/>
              </a:rPr>
              <a:t>message </a:t>
            </a:r>
            <a:r>
              <a:rPr lang="en-US" sz="1600" b="1" dirty="0">
                <a:latin typeface="Courier New" pitchFamily="49" charset="0"/>
                <a:cs typeface="Courier New" pitchFamily="49" charset="0"/>
              </a:rPr>
              <a:t>= SHA1(“</a:t>
            </a:r>
            <a:r>
              <a:rPr lang="en-US" sz="1600" b="1" dirty="0" err="1">
                <a:latin typeface="Courier New" pitchFamily="49" charset="0"/>
                <a:cs typeface="Courier New" pitchFamily="49" charset="0"/>
              </a:rPr>
              <a:t>secretkey</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pPr lvl="1"/>
            <a:r>
              <a:rPr lang="en-US" sz="1600" b="1" dirty="0">
                <a:latin typeface="Courier New" pitchFamily="49" charset="0"/>
                <a:cs typeface="Courier New" pitchFamily="49" charset="0"/>
              </a:rPr>
              <a:t>message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“\x5e\x8a\x88\x6a\x5f\x9c\xa9\x77\x42\x1a\xe0\x67\</a:t>
            </a:r>
            <a:r>
              <a:rPr lang="en-US" sz="1600" b="1" dirty="0" err="1">
                <a:latin typeface="Courier New" pitchFamily="49" charset="0"/>
                <a:cs typeface="Courier New" pitchFamily="49" charset="0"/>
              </a:rPr>
              <a:t>xcc</a:t>
            </a:r>
            <a:r>
              <a:rPr lang="en-US" sz="1600" b="1" dirty="0">
                <a:latin typeface="Courier New" pitchFamily="49" charset="0"/>
                <a:cs typeface="Courier New" pitchFamily="49" charset="0"/>
              </a:rPr>
              <a:t>\x56\x55\xb7\xf3\x47\x97\x4dset_firstname=</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4157" y="4319768"/>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7557" y="4050200"/>
            <a:ext cx="2183349" cy="1612767"/>
          </a:xfrm>
          <a:prstGeom prst="rect">
            <a:avLst/>
          </a:prstGeom>
        </p:spPr>
      </p:pic>
      <p:cxnSp>
        <p:nvCxnSpPr>
          <p:cNvPr id="6" name="Straight Arrow Connector 5"/>
          <p:cNvCxnSpPr/>
          <p:nvPr/>
        </p:nvCxnSpPr>
        <p:spPr>
          <a:xfrm>
            <a:off x="2535757" y="4733680"/>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8" idx="0"/>
          </p:cNvCxnSpPr>
          <p:nvPr/>
        </p:nvCxnSpPr>
        <p:spPr>
          <a:xfrm>
            <a:off x="3526357" y="4733680"/>
            <a:ext cx="16943" cy="90511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9" name="TextBox 8"/>
          <p:cNvSpPr txBox="1"/>
          <p:nvPr/>
        </p:nvSpPr>
        <p:spPr>
          <a:xfrm>
            <a:off x="2387248" y="4395126"/>
            <a:ext cx="3484756" cy="338554"/>
          </a:xfrm>
          <a:prstGeom prst="rect">
            <a:avLst/>
          </a:prstGeom>
          <a:noFill/>
        </p:spPr>
        <p:txBody>
          <a:bodyPr wrap="square" rtlCol="0">
            <a:spAutoFit/>
          </a:bodyPr>
          <a:lstStyle/>
          <a:p>
            <a:r>
              <a:rPr lang="en-US" sz="800" b="1" dirty="0">
                <a:latin typeface="Courier New" pitchFamily="49" charset="0"/>
                <a:cs typeface="Courier New" pitchFamily="49" charset="0"/>
              </a:rPr>
              <a:t>“\x5e\x8a\x88\x6a\x5f\x9c\xa9\x77\x42\x1a\xe0\x67\</a:t>
            </a:r>
            <a:r>
              <a:rPr lang="en-US" sz="800" b="1" dirty="0" err="1">
                <a:latin typeface="Courier New" pitchFamily="49" charset="0"/>
                <a:cs typeface="Courier New" pitchFamily="49" charset="0"/>
              </a:rPr>
              <a:t>xcc</a:t>
            </a:r>
            <a:r>
              <a:rPr lang="en-US" sz="800" b="1" dirty="0">
                <a:latin typeface="Courier New" pitchFamily="49" charset="0"/>
                <a:cs typeface="Courier New" pitchFamily="49" charset="0"/>
              </a:rPr>
              <a:t>\x56\x55\xb7\xf3\x47\x97\x4dset_firstname=</a:t>
            </a:r>
            <a:r>
              <a:rPr lang="en-US" sz="800" b="1" dirty="0" err="1">
                <a:latin typeface="Courier New" pitchFamily="49" charset="0"/>
                <a:cs typeface="Courier New" pitchFamily="49" charset="0"/>
              </a:rPr>
              <a:t>ron</a:t>
            </a:r>
            <a:r>
              <a:rPr lang="en-US" sz="800" b="1" dirty="0">
                <a:latin typeface="Courier New" pitchFamily="49" charset="0"/>
                <a:cs typeface="Courier New" pitchFamily="49" charset="0"/>
              </a:rPr>
              <a:t>”</a:t>
            </a:r>
            <a:endParaRPr lang="en-US" sz="800" dirty="0"/>
          </a:p>
        </p:txBody>
      </p:sp>
      <p:sp>
        <p:nvSpPr>
          <p:cNvPr id="10" name="TextBox 9"/>
          <p:cNvSpPr txBox="1"/>
          <p:nvPr/>
        </p:nvSpPr>
        <p:spPr>
          <a:xfrm>
            <a:off x="6421957" y="5714470"/>
            <a:ext cx="990600" cy="369332"/>
          </a:xfrm>
          <a:prstGeom prst="rect">
            <a:avLst/>
          </a:prstGeom>
          <a:noFill/>
        </p:spPr>
        <p:txBody>
          <a:bodyPr wrap="square" rtlCol="0">
            <a:spAutoFit/>
          </a:bodyPr>
          <a:lstStyle/>
          <a:p>
            <a:r>
              <a:rPr lang="en-US" dirty="0" smtClean="0"/>
              <a:t>“Flickr”</a:t>
            </a:r>
            <a:endParaRPr lang="en-US" dirty="0"/>
          </a:p>
        </p:txBody>
      </p:sp>
      <p:sp>
        <p:nvSpPr>
          <p:cNvPr id="11" name="TextBox 10"/>
          <p:cNvSpPr txBox="1"/>
          <p:nvPr/>
        </p:nvSpPr>
        <p:spPr>
          <a:xfrm>
            <a:off x="3032115" y="6543674"/>
            <a:ext cx="946169"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1240357" y="5529804"/>
            <a:ext cx="762000" cy="369332"/>
          </a:xfrm>
          <a:prstGeom prst="rect">
            <a:avLst/>
          </a:prstGeom>
          <a:noFill/>
        </p:spPr>
        <p:txBody>
          <a:bodyPr wrap="square" rtlCol="0">
            <a:spAutoFit/>
          </a:bodyPr>
          <a:lstStyle/>
          <a:p>
            <a:r>
              <a:rPr lang="en-US" dirty="0" smtClean="0"/>
              <a:t>“Ron”</a:t>
            </a:r>
            <a:endParaRPr lang="en-US" dirty="0"/>
          </a:p>
        </p:txBody>
      </p:sp>
    </p:spTree>
    <p:extLst>
      <p:ext uri="{BB962C8B-B14F-4D97-AF65-F5344CB8AC3E}">
        <p14:creationId xmlns:p14="http://schemas.microsoft.com/office/powerpoint/2010/main" val="38180571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lstStyle/>
          <a:p>
            <a:r>
              <a:rPr lang="en-US" dirty="0" smtClean="0"/>
              <a:t>Now, Eve has a message and its associated hash. What can he use it for?</a:t>
            </a:r>
          </a:p>
          <a:p>
            <a:pPr lvl="1"/>
            <a:r>
              <a:rPr lang="en-US" dirty="0" smtClean="0"/>
              <a:t>Remember: </a:t>
            </a:r>
            <a:r>
              <a:rPr lang="en-US" sz="1800" b="1" dirty="0">
                <a:latin typeface="Courier New" pitchFamily="49" charset="0"/>
                <a:cs typeface="Courier New" pitchFamily="49" charset="0"/>
              </a:rPr>
              <a:t>SHA1(“</a:t>
            </a:r>
            <a:r>
              <a:rPr lang="en-US" sz="1800" b="1" dirty="0" err="1">
                <a:latin typeface="Courier New" pitchFamily="49" charset="0"/>
                <a:cs typeface="Courier New" pitchFamily="49" charset="0"/>
              </a:rPr>
              <a:t>secretkey</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t>
            </a:r>
            <a:r>
              <a:rPr lang="en-US" sz="1800" b="1" dirty="0" smtClean="0">
                <a:latin typeface="Courier New" pitchFamily="49" charset="0"/>
                <a:cs typeface="Courier New" pitchFamily="49" charset="0"/>
              </a:rPr>
              <a:t>”) </a:t>
            </a:r>
            <a:r>
              <a:rPr lang="en-US" dirty="0" smtClean="0"/>
              <a:t>is calculated like this:</a:t>
            </a:r>
            <a:endParaRPr lang="en-US" dirty="0"/>
          </a:p>
        </p:txBody>
      </p:sp>
      <p:sp>
        <p:nvSpPr>
          <p:cNvPr id="4" name="TextBox 3"/>
          <p:cNvSpPr txBox="1"/>
          <p:nvPr/>
        </p:nvSpPr>
        <p:spPr>
          <a:xfrm>
            <a:off x="1111405" y="381785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\x80\0\0\0\0\0\0\0\0\0\0...\0\0\0\0\0\xd8</a:t>
            </a:r>
            <a:endParaRPr lang="en-US" sz="1100" b="1" dirty="0">
              <a:latin typeface="Courier New" pitchFamily="49" charset="0"/>
              <a:cs typeface="Courier New" pitchFamily="49" charset="0"/>
            </a:endParaRPr>
          </a:p>
        </p:txBody>
      </p:sp>
      <p:cxnSp>
        <p:nvCxnSpPr>
          <p:cNvPr id="6" name="Straight Arrow Connector 5"/>
          <p:cNvCxnSpPr>
            <a:stCxn id="4" idx="2"/>
          </p:cNvCxnSpPr>
          <p:nvPr/>
        </p:nvCxnSpPr>
        <p:spPr>
          <a:xfrm>
            <a:off x="4083205" y="4079464"/>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560085"/>
            <a:ext cx="5965902" cy="338554"/>
          </a:xfrm>
          <a:prstGeom prst="rect">
            <a:avLst/>
          </a:prstGeom>
          <a:noFill/>
        </p:spPr>
        <p:txBody>
          <a:bodyPr wrap="square" rtlCol="0">
            <a:spAutoFit/>
          </a:bodyPr>
          <a:lstStyle/>
          <a:p>
            <a:r>
              <a:rPr lang="es-ES" sz="16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6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46833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Eve can calculate the following message, given just the output (in blue):</a:t>
            </a:r>
          </a:p>
          <a:p>
            <a:endParaRPr lang="en-US" dirty="0"/>
          </a:p>
          <a:p>
            <a:endParaRPr lang="en-US" dirty="0" smtClean="0"/>
          </a:p>
          <a:p>
            <a:endParaRPr lang="en-US" dirty="0"/>
          </a:p>
          <a:p>
            <a:endParaRPr lang="en-US" dirty="0" smtClean="0"/>
          </a:p>
          <a:p>
            <a:r>
              <a:rPr lang="en-US" dirty="0" smtClean="0"/>
              <a:t>Let’s look at how both the evil client and the legit server calculates that hash</a:t>
            </a:r>
          </a:p>
        </p:txBody>
      </p:sp>
      <p:sp>
        <p:nvSpPr>
          <p:cNvPr id="4" name="TextBox 3"/>
          <p:cNvSpPr txBox="1"/>
          <p:nvPr/>
        </p:nvSpPr>
        <p:spPr>
          <a:xfrm>
            <a:off x="1129991" y="2721759"/>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9991" y="346216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101791" y="298336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9225" y="2998383"/>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82391" y="4275288"/>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11" name="Straight Arrow Connector 10"/>
          <p:cNvCxnSpPr/>
          <p:nvPr/>
        </p:nvCxnSpPr>
        <p:spPr>
          <a:xfrm>
            <a:off x="4085064" y="3761375"/>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8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purposes…</a:t>
            </a:r>
            <a:endParaRPr lang="en-US" dirty="0"/>
          </a:p>
        </p:txBody>
      </p:sp>
      <p:sp>
        <p:nvSpPr>
          <p:cNvPr id="3" name="Content Placeholder 2"/>
          <p:cNvSpPr>
            <a:spLocks noGrp="1"/>
          </p:cNvSpPr>
          <p:nvPr>
            <p:ph idx="1"/>
          </p:nvPr>
        </p:nvSpPr>
        <p:spPr/>
        <p:txBody>
          <a:bodyPr/>
          <a:lstStyle/>
          <a:p>
            <a:r>
              <a:rPr lang="en-US" dirty="0" smtClean="0"/>
              <a:t>“Crypto”, in the context of this talk, will cover:</a:t>
            </a:r>
          </a:p>
          <a:p>
            <a:pPr lvl="1"/>
            <a:r>
              <a:rPr lang="en-US" dirty="0" smtClean="0"/>
              <a:t>Encryption</a:t>
            </a:r>
          </a:p>
          <a:p>
            <a:pPr lvl="1"/>
            <a:r>
              <a:rPr lang="en-US" dirty="0" smtClean="0"/>
              <a:t>Hashing</a:t>
            </a:r>
          </a:p>
          <a:p>
            <a:pPr lvl="1"/>
            <a:r>
              <a:rPr lang="en-US" dirty="0" smtClean="0"/>
              <a:t>Random numbers</a:t>
            </a:r>
          </a:p>
          <a:p>
            <a:pPr lvl="1"/>
            <a:r>
              <a:rPr lang="en-US" dirty="0" smtClean="0"/>
              <a:t>Anything else I need</a:t>
            </a:r>
            <a:br>
              <a:rPr lang="en-US" dirty="0" smtClean="0"/>
            </a:br>
            <a:r>
              <a:rPr lang="en-US" dirty="0" smtClean="0"/>
              <a:t>it to cover</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6000"/>
            <a:ext cx="2769220" cy="4172798"/>
          </a:xfrm>
          <a:prstGeom prst="rect">
            <a:avLst/>
          </a:prstGeom>
        </p:spPr>
      </p:pic>
    </p:spTree>
    <p:extLst>
      <p:ext uri="{BB962C8B-B14F-4D97-AF65-F5344CB8AC3E}">
        <p14:creationId xmlns:p14="http://schemas.microsoft.com/office/powerpoint/2010/main" val="1521312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evil client</a:t>
            </a:r>
            <a:endParaRPr lang="en-US" dirty="0"/>
          </a:p>
        </p:txBody>
      </p:sp>
      <p:sp>
        <p:nvSpPr>
          <p:cNvPr id="6" name="Content Placeholder 5"/>
          <p:cNvSpPr>
            <a:spLocks noGrp="1"/>
          </p:cNvSpPr>
          <p:nvPr>
            <p:ph idx="1"/>
          </p:nvPr>
        </p:nvSpPr>
        <p:spPr/>
        <p:txBody>
          <a:bodyPr/>
          <a:lstStyle/>
          <a:p>
            <a:r>
              <a:rPr lang="en-US" dirty="0" smtClean="0"/>
              <a:t>Eve writes the following program:</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72" y="2133600"/>
            <a:ext cx="8229600" cy="32377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2" y="5638800"/>
            <a:ext cx="8380953" cy="914286"/>
          </a:xfrm>
          <a:prstGeom prst="rect">
            <a:avLst/>
          </a:prstGeom>
        </p:spPr>
      </p:pic>
    </p:spTree>
    <p:extLst>
      <p:ext uri="{BB962C8B-B14F-4D97-AF65-F5344CB8AC3E}">
        <p14:creationId xmlns:p14="http://schemas.microsoft.com/office/powerpoint/2010/main" val="21485689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Evil client -&gt; legit server</a:t>
            </a:r>
            <a:endParaRPr lang="en-US" dirty="0"/>
          </a:p>
        </p:txBody>
      </p:sp>
      <p:sp>
        <p:nvSpPr>
          <p:cNvPr id="3" name="Content Placeholder 2"/>
          <p:cNvSpPr>
            <a:spLocks noGrp="1"/>
          </p:cNvSpPr>
          <p:nvPr>
            <p:ph idx="1"/>
          </p:nvPr>
        </p:nvSpPr>
        <p:spPr/>
        <p:txBody>
          <a:bodyPr/>
          <a:lstStyle/>
          <a:p>
            <a:r>
              <a:rPr lang="en-US" dirty="0" smtClean="0"/>
              <a:t>Eve then sends the following to the server:</a:t>
            </a:r>
          </a:p>
          <a:p>
            <a:endParaRPr lang="en-US" dirty="0" smtClean="0"/>
          </a:p>
          <a:p>
            <a:pPr marL="400050" lvl="1" indent="0">
              <a:buNone/>
            </a:pPr>
            <a:r>
              <a:rPr lang="en-US" sz="2000" b="1" dirty="0" smtClean="0">
                <a:latin typeface="Courier New" pitchFamily="49" charset="0"/>
                <a:cs typeface="Courier New" pitchFamily="49" charset="0"/>
              </a:rPr>
              <a:t>“\xb8\x41\xc5\x17\x5b\</a:t>
            </a:r>
            <a:r>
              <a:rPr lang="en-US" sz="2000" b="1" dirty="0" err="1" smtClean="0">
                <a:latin typeface="Courier New" pitchFamily="49" charset="0"/>
                <a:cs typeface="Courier New" pitchFamily="49" charset="0"/>
              </a:rPr>
              <a:t>xbc</a:t>
            </a:r>
            <a:r>
              <a:rPr lang="en-US" sz="2000" b="1" dirty="0" smtClean="0">
                <a:latin typeface="Courier New" pitchFamily="49" charset="0"/>
                <a:cs typeface="Courier New" pitchFamily="49" charset="0"/>
              </a:rPr>
              <a:t>\xe2\x6b\x35\x3b” +</a:t>
            </a: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xcf</a:t>
            </a:r>
            <a:r>
              <a:rPr lang="en-US" sz="2000" b="1" dirty="0" smtClean="0">
                <a:latin typeface="Courier New" pitchFamily="49" charset="0"/>
                <a:cs typeface="Courier New" pitchFamily="49" charset="0"/>
              </a:rPr>
              <a:t>\xe3\xd4\x7a\</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xfa</a:t>
            </a:r>
            <a:r>
              <a:rPr lang="en-US" sz="2000" b="1" dirty="0" smtClean="0">
                <a:latin typeface="Courier New" pitchFamily="49" charset="0"/>
                <a:cs typeface="Courier New" pitchFamily="49" charset="0"/>
              </a:rPr>
              <a:t>\xb1\</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\x26\xa1”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set_firstname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ron</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“\x80</a:t>
            </a:r>
            <a:r>
              <a:rPr lang="en-US" sz="2000" b="1" dirty="0">
                <a:latin typeface="Courier New" pitchFamily="49" charset="0"/>
                <a:cs typeface="Courier New" pitchFamily="49" charset="0"/>
              </a:rPr>
              <a:t>" + ("\x00" * 36) + "\</a:t>
            </a:r>
            <a:r>
              <a:rPr lang="en-US" sz="2000" b="1" dirty="0" smtClean="0">
                <a:latin typeface="Courier New" pitchFamily="49" charset="0"/>
                <a:cs typeface="Courier New" pitchFamily="49" charset="0"/>
              </a:rPr>
              <a:t>xd0”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“&amp;</a:t>
            </a:r>
            <a:r>
              <a:rPr lang="en-US" sz="2000" b="1" dirty="0">
                <a:latin typeface="Courier New" pitchFamily="49" charset="0"/>
                <a:cs typeface="Courier New" pitchFamily="49" charset="0"/>
              </a:rPr>
              <a:t>deletemyaccount=1"</a:t>
            </a:r>
            <a:endParaRPr lang="en-US" sz="2000" b="1" dirty="0" smtClean="0">
              <a:latin typeface="Courier New" pitchFamily="49" charset="0"/>
              <a:cs typeface="Courier New" pitchFamily="49" charset="0"/>
            </a:endParaRPr>
          </a:p>
          <a:p>
            <a:endParaRPr lang="en-US" dirty="0"/>
          </a:p>
        </p:txBody>
      </p:sp>
      <p:sp>
        <p:nvSpPr>
          <p:cNvPr id="4" name="TextBox 3"/>
          <p:cNvSpPr txBox="1"/>
          <p:nvPr/>
        </p:nvSpPr>
        <p:spPr>
          <a:xfrm>
            <a:off x="7955466" y="2615502"/>
            <a:ext cx="1219200" cy="923330"/>
          </a:xfrm>
          <a:prstGeom prst="rect">
            <a:avLst/>
          </a:prstGeom>
          <a:noFill/>
        </p:spPr>
        <p:txBody>
          <a:bodyPr wrap="square" rtlCol="0">
            <a:spAutoFit/>
          </a:bodyPr>
          <a:lstStyle/>
          <a:p>
            <a:r>
              <a:rPr lang="en-US" dirty="0" smtClean="0"/>
              <a:t>The extended hash</a:t>
            </a:r>
            <a:endParaRPr lang="en-US" dirty="0"/>
          </a:p>
        </p:txBody>
      </p:sp>
      <p:sp>
        <p:nvSpPr>
          <p:cNvPr id="5" name="TextBox 4"/>
          <p:cNvSpPr txBox="1"/>
          <p:nvPr/>
        </p:nvSpPr>
        <p:spPr>
          <a:xfrm>
            <a:off x="7256656" y="3724867"/>
            <a:ext cx="1905000" cy="372070"/>
          </a:xfrm>
          <a:prstGeom prst="rect">
            <a:avLst/>
          </a:prstGeom>
          <a:noFill/>
        </p:spPr>
        <p:txBody>
          <a:bodyPr wrap="square" rtlCol="0">
            <a:spAutoFit/>
          </a:bodyPr>
          <a:lstStyle/>
          <a:p>
            <a:r>
              <a:rPr lang="en-US" dirty="0" smtClean="0"/>
              <a:t>The original data</a:t>
            </a:r>
            <a:endParaRPr lang="en-US" dirty="0"/>
          </a:p>
        </p:txBody>
      </p:sp>
      <p:sp>
        <p:nvSpPr>
          <p:cNvPr id="6" name="TextBox 5"/>
          <p:cNvSpPr txBox="1"/>
          <p:nvPr/>
        </p:nvSpPr>
        <p:spPr>
          <a:xfrm>
            <a:off x="6876586" y="4462371"/>
            <a:ext cx="2209800" cy="369332"/>
          </a:xfrm>
          <a:prstGeom prst="rect">
            <a:avLst/>
          </a:prstGeom>
          <a:noFill/>
        </p:spPr>
        <p:txBody>
          <a:bodyPr wrap="square" rtlCol="0">
            <a:spAutoFit/>
          </a:bodyPr>
          <a:lstStyle/>
          <a:p>
            <a:r>
              <a:rPr lang="en-US" dirty="0" smtClean="0"/>
              <a:t>The original padding</a:t>
            </a:r>
            <a:endParaRPr lang="en-US" dirty="0"/>
          </a:p>
        </p:txBody>
      </p:sp>
      <p:sp>
        <p:nvSpPr>
          <p:cNvPr id="7" name="TextBox 6"/>
          <p:cNvSpPr txBox="1"/>
          <p:nvPr/>
        </p:nvSpPr>
        <p:spPr>
          <a:xfrm>
            <a:off x="7498266" y="5097836"/>
            <a:ext cx="2514600" cy="369332"/>
          </a:xfrm>
          <a:prstGeom prst="rect">
            <a:avLst/>
          </a:prstGeom>
          <a:noFill/>
        </p:spPr>
        <p:txBody>
          <a:bodyPr wrap="square" rtlCol="0">
            <a:spAutoFit/>
          </a:bodyPr>
          <a:lstStyle/>
          <a:p>
            <a:r>
              <a:rPr lang="en-US" dirty="0" smtClean="0"/>
              <a:t>The new data</a:t>
            </a:r>
            <a:endParaRPr lang="en-US" dirty="0"/>
          </a:p>
        </p:txBody>
      </p:sp>
      <p:sp>
        <p:nvSpPr>
          <p:cNvPr id="8" name="Rectangle 7"/>
          <p:cNvSpPr/>
          <p:nvPr/>
        </p:nvSpPr>
        <p:spPr>
          <a:xfrm>
            <a:off x="945066" y="2615503"/>
            <a:ext cx="8077200" cy="9233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945066" y="3520791"/>
            <a:ext cx="8077200" cy="7711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45066" y="4291902"/>
            <a:ext cx="80772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945066" y="4977702"/>
            <a:ext cx="8077200" cy="60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3044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Legit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legit server prepends the secret key to the data Eve sent, and calculates:</a:t>
            </a:r>
          </a:p>
          <a:p>
            <a:endParaRPr lang="en-US" dirty="0" smtClean="0"/>
          </a:p>
          <a:p>
            <a:endParaRPr lang="en-US" dirty="0"/>
          </a:p>
          <a:p>
            <a:endParaRPr lang="en-US" dirty="0" smtClean="0"/>
          </a:p>
          <a:p>
            <a:endParaRPr lang="en-US" dirty="0" smtClean="0"/>
          </a:p>
          <a:p>
            <a:endParaRPr lang="en-US" dirty="0"/>
          </a:p>
          <a:p>
            <a:r>
              <a:rPr lang="en-US" dirty="0" smtClean="0"/>
              <a:t>This can easily be proven in Ruby’s </a:t>
            </a:r>
            <a:r>
              <a:rPr lang="en-US" dirty="0" err="1" smtClean="0"/>
              <a:t>irb</a:t>
            </a:r>
            <a:r>
              <a:rPr lang="en-US" dirty="0" smtClean="0"/>
              <a:t>:</a:t>
            </a:r>
          </a:p>
          <a:p>
            <a:pPr marL="0" indent="0">
              <a:buNone/>
            </a:pPr>
            <a:r>
              <a:rPr lang="en-US" sz="1500" b="1" dirty="0" smtClean="0">
                <a:latin typeface="Courier New" pitchFamily="49" charset="0"/>
                <a:cs typeface="Courier New" pitchFamily="49" charset="0"/>
              </a:rPr>
              <a:t>	Digest</a:t>
            </a:r>
            <a:r>
              <a:rPr lang="en-US" sz="1500" b="1" dirty="0">
                <a:latin typeface="Courier New" pitchFamily="49" charset="0"/>
                <a:cs typeface="Courier New" pitchFamily="49" charset="0"/>
              </a:rPr>
              <a:t>::SHA1.hexdigest("</a:t>
            </a:r>
            <a:r>
              <a:rPr lang="en-US" sz="1500" b="1" dirty="0" err="1">
                <a:latin typeface="Courier New" pitchFamily="49" charset="0"/>
                <a:cs typeface="Courier New" pitchFamily="49" charset="0"/>
              </a:rPr>
              <a:t>secretkeyset_firstname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ron</a:t>
            </a:r>
            <a:r>
              <a:rPr lang="en-US" sz="1500" b="1" dirty="0">
                <a:latin typeface="Courier New" pitchFamily="49" charset="0"/>
                <a:cs typeface="Courier New" pitchFamily="49" charset="0"/>
              </a:rPr>
              <a:t>\x80" + </a:t>
            </a:r>
            <a:r>
              <a:rPr lang="en-US" sz="1500" b="1" dirty="0" smtClean="0">
                <a:latin typeface="Courier New" pitchFamily="49" charset="0"/>
                <a:cs typeface="Courier New" pitchFamily="49" charset="0"/>
              </a:rPr>
              <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x00" * 36) + "\xd0&amp;deletemyaccount=1</a:t>
            </a:r>
            <a:r>
              <a:rPr lang="en-US" sz="1500" b="1" dirty="0" smtClean="0">
                <a:latin typeface="Courier New" pitchFamily="49" charset="0"/>
                <a:cs typeface="Courier New" pitchFamily="49" charset="0"/>
              </a:rPr>
              <a:t>")</a:t>
            </a:r>
          </a:p>
          <a:p>
            <a:pPr marL="0" indent="0">
              <a:buNone/>
            </a:pPr>
            <a:endParaRPr lang="en-US" sz="1500" b="1" dirty="0">
              <a:latin typeface="Courier New" pitchFamily="49" charset="0"/>
              <a:cs typeface="Courier New" pitchFamily="49" charset="0"/>
            </a:endParaRPr>
          </a:p>
          <a:p>
            <a:pPr marL="0" indent="0">
              <a:buNone/>
            </a:pPr>
            <a:r>
              <a:rPr lang="en-US" sz="1500" b="1" dirty="0">
                <a:latin typeface="Courier New" pitchFamily="49" charset="0"/>
                <a:cs typeface="Courier New" pitchFamily="49" charset="0"/>
              </a:rPr>
              <a:t>	</a:t>
            </a:r>
            <a:r>
              <a:rPr lang="en-US" sz="1700" b="1" dirty="0" smtClean="0">
                <a:latin typeface="Courier New" pitchFamily="49" charset="0"/>
                <a:cs typeface="Courier New" pitchFamily="49" charset="0"/>
              </a:rPr>
              <a:t>=&gt; </a:t>
            </a:r>
            <a:r>
              <a:rPr lang="en-US" sz="1700" b="1" dirty="0">
                <a:latin typeface="Courier New" pitchFamily="49" charset="0"/>
                <a:cs typeface="Courier New" pitchFamily="49" charset="0"/>
              </a:rPr>
              <a:t>"b841c5175bbce26b353bcfe3d47acefab1ce26a1"</a:t>
            </a:r>
          </a:p>
          <a:p>
            <a:endParaRPr lang="en-US" dirty="0"/>
          </a:p>
        </p:txBody>
      </p:sp>
      <p:sp>
        <p:nvSpPr>
          <p:cNvPr id="4" name="TextBox 3"/>
          <p:cNvSpPr txBox="1"/>
          <p:nvPr/>
        </p:nvSpPr>
        <p:spPr>
          <a:xfrm>
            <a:off x="1120698" y="2603073"/>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0698" y="3343478"/>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092498" y="2864683"/>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99932" y="2879697"/>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73098" y="4156602"/>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9" name="Straight Arrow Connector 8"/>
          <p:cNvCxnSpPr/>
          <p:nvPr/>
        </p:nvCxnSpPr>
        <p:spPr>
          <a:xfrm>
            <a:off x="4075771" y="364268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835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 tool!</a:t>
            </a:r>
            <a:endParaRPr lang="en-US" dirty="0"/>
          </a:p>
        </p:txBody>
      </p:sp>
      <p:sp>
        <p:nvSpPr>
          <p:cNvPr id="3" name="Content Placeholder 2"/>
          <p:cNvSpPr>
            <a:spLocks noGrp="1"/>
          </p:cNvSpPr>
          <p:nvPr>
            <p:ph idx="1"/>
          </p:nvPr>
        </p:nvSpPr>
        <p:spPr/>
        <p:txBody>
          <a:bodyPr>
            <a:noAutofit/>
          </a:bodyPr>
          <a:lstStyle/>
          <a:p>
            <a:r>
              <a:rPr lang="en-US" sz="2400" dirty="0" smtClean="0"/>
              <a:t>It’s amazingly difficult to write these attacks by hand</a:t>
            </a:r>
          </a:p>
          <a:p>
            <a:pPr lvl="1"/>
            <a:r>
              <a:rPr lang="en-US" sz="1800" dirty="0" smtClean="0"/>
              <a:t>I never fail to mess up the number of zeroes, or forget to convert the length to bits, or screw up </a:t>
            </a:r>
            <a:r>
              <a:rPr lang="en-US" sz="1800" dirty="0" err="1" smtClean="0"/>
              <a:t>endianness</a:t>
            </a:r>
            <a:endParaRPr lang="en-US" sz="1800" dirty="0"/>
          </a:p>
          <a:p>
            <a:r>
              <a:rPr lang="en-US" sz="2400" dirty="0" smtClean="0"/>
              <a:t>Luckily, you don’t have to! I wrote </a:t>
            </a:r>
            <a:r>
              <a:rPr lang="en-US" sz="2400" dirty="0" err="1" smtClean="0"/>
              <a:t>hash_extender</a:t>
            </a:r>
            <a:r>
              <a:rPr lang="en-US" sz="2400" dirty="0" smtClean="0"/>
              <a:t> to take care of that</a:t>
            </a:r>
          </a:p>
          <a:p>
            <a:r>
              <a:rPr lang="en-US" sz="2400" dirty="0" err="1" smtClean="0"/>
              <a:t>hash_extender</a:t>
            </a:r>
            <a:r>
              <a:rPr lang="en-US" sz="2400" dirty="0" smtClean="0"/>
              <a:t> supports the following hashes:</a:t>
            </a:r>
          </a:p>
          <a:p>
            <a:pPr lvl="1"/>
            <a:r>
              <a:rPr lang="en-US" sz="1800" b="1" dirty="0" smtClean="0"/>
              <a:t>MD4, MD5, RIPEMD160, SHA, SHA1, SHA256, SHA512, Whirlpool</a:t>
            </a:r>
          </a:p>
          <a:p>
            <a:r>
              <a:rPr lang="en-US" sz="2400" dirty="0" smtClean="0"/>
              <a:t>The following hash types are more difficult to extend, because the state is truncated before being used:</a:t>
            </a:r>
          </a:p>
          <a:p>
            <a:pPr lvl="1"/>
            <a:r>
              <a:rPr lang="en-US" sz="1800" b="1" dirty="0" smtClean="0"/>
              <a:t>SHA224, SHA384</a:t>
            </a:r>
          </a:p>
          <a:p>
            <a:r>
              <a:rPr lang="en-US" sz="2400" dirty="0" smtClean="0"/>
              <a:t>And, the following hash type is impossible to extend, by design, although time will tell:</a:t>
            </a:r>
          </a:p>
          <a:p>
            <a:pPr lvl="1"/>
            <a:r>
              <a:rPr lang="en-US" sz="1800" b="1" dirty="0" smtClean="0"/>
              <a:t>SHA3</a:t>
            </a:r>
            <a:endParaRPr lang="en-US" sz="1800" b="1" dirty="0"/>
          </a:p>
        </p:txBody>
      </p:sp>
    </p:spTree>
    <p:extLst>
      <p:ext uri="{BB962C8B-B14F-4D97-AF65-F5344CB8AC3E}">
        <p14:creationId xmlns:p14="http://schemas.microsoft.com/office/powerpoint/2010/main" val="816536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hash_extender</a:t>
            </a:r>
            <a:r>
              <a:rPr lang="en-US" dirty="0" smtClean="0"/>
              <a:t> in action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hash_extender</a:t>
            </a:r>
            <a:r>
              <a:rPr lang="en-US" b="1" dirty="0">
                <a:latin typeface="Courier New" pitchFamily="49" charset="0"/>
                <a:cs typeface="Courier New" pitchFamily="49" charset="0"/>
              </a:rPr>
              <a:t> --data="</a:t>
            </a:r>
            <a:r>
              <a:rPr lang="en-US" b="1" dirty="0" err="1">
                <a:solidFill>
                  <a:srgbClr val="C00000"/>
                </a:solidFill>
                <a:latin typeface="Courier New" pitchFamily="49" charset="0"/>
                <a:cs typeface="Courier New" pitchFamily="49" charset="0"/>
              </a:rPr>
              <a:t>set_firstname</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ron</a:t>
            </a:r>
            <a:r>
              <a:rPr lang="en-US" b="1" dirty="0">
                <a:latin typeface="Courier New" pitchFamily="49" charset="0"/>
                <a:cs typeface="Courier New" pitchFamily="49" charset="0"/>
              </a:rPr>
              <a:t>" --append</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deletemyaccount</a:t>
            </a:r>
            <a:r>
              <a:rPr lang="en-US" b="1" dirty="0">
                <a:solidFill>
                  <a:srgbClr val="C00000"/>
                </a:solidFill>
                <a:latin typeface="Courier New" pitchFamily="49" charset="0"/>
                <a:cs typeface="Courier New" pitchFamily="49" charset="0"/>
              </a:rPr>
              <a:t>=1</a:t>
            </a:r>
            <a:r>
              <a:rPr lang="en-US" b="1" dirty="0">
                <a:latin typeface="Courier New" pitchFamily="49" charset="0"/>
                <a:cs typeface="Courier New" pitchFamily="49" charset="0"/>
              </a:rPr>
              <a:t>" --signature="</a:t>
            </a:r>
            <a:r>
              <a:rPr lang="en-US" b="1" dirty="0">
                <a:solidFill>
                  <a:srgbClr val="C00000"/>
                </a:solidFill>
                <a:latin typeface="Courier New" pitchFamily="49" charset="0"/>
                <a:cs typeface="Courier New" pitchFamily="49" charset="0"/>
              </a:rPr>
              <a:t>5e8a886a5f9ca977421ae067cc5655b7f347974d</a:t>
            </a:r>
            <a:r>
              <a:rPr lang="en-US" b="1" dirty="0">
                <a:latin typeface="Courier New" pitchFamily="49" charset="0"/>
                <a:cs typeface="Courier New" pitchFamily="49" charset="0"/>
              </a:rPr>
              <a:t>" --format=</a:t>
            </a:r>
            <a:r>
              <a:rPr lang="en-US" b="1" dirty="0">
                <a:solidFill>
                  <a:srgbClr val="C00000"/>
                </a:solidFill>
                <a:latin typeface="Courier New" pitchFamily="49" charset="0"/>
                <a:cs typeface="Courier New" pitchFamily="49" charset="0"/>
              </a:rPr>
              <a:t>sha1</a:t>
            </a:r>
            <a:r>
              <a:rPr lang="en-US" b="1" dirty="0">
                <a:latin typeface="Courier New" pitchFamily="49" charset="0"/>
                <a:cs typeface="Courier New" pitchFamily="49" charset="0"/>
              </a:rPr>
              <a:t> --secret=9 --out-data-format=</a:t>
            </a:r>
            <a:r>
              <a:rPr lang="en-US" b="1" dirty="0" err="1">
                <a:latin typeface="Courier New" pitchFamily="49" charset="0"/>
                <a:cs typeface="Courier New" pitchFamily="49" charset="0"/>
              </a:rPr>
              <a:t>cstr</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Type: sha1</a:t>
            </a:r>
          </a:p>
          <a:p>
            <a:pPr marL="0" indent="0">
              <a:buNone/>
            </a:pPr>
            <a:r>
              <a:rPr lang="en-US" b="1" dirty="0">
                <a:latin typeface="Courier New" pitchFamily="49" charset="0"/>
                <a:cs typeface="Courier New" pitchFamily="49" charset="0"/>
              </a:rPr>
              <a:t>Secret length: 9</a:t>
            </a:r>
          </a:p>
          <a:p>
            <a:pPr marL="0" indent="0">
              <a:buNone/>
            </a:pPr>
            <a:r>
              <a:rPr lang="en-US" b="1" dirty="0">
                <a:latin typeface="Courier New" pitchFamily="49" charset="0"/>
                <a:cs typeface="Courier New" pitchFamily="49" charset="0"/>
              </a:rPr>
              <a:t>New signature: </a:t>
            </a:r>
            <a:r>
              <a:rPr lang="en-US" b="1" dirty="0">
                <a:solidFill>
                  <a:srgbClr val="C00000"/>
                </a:solidFill>
                <a:latin typeface="Courier New" pitchFamily="49" charset="0"/>
                <a:cs typeface="Courier New" pitchFamily="49" charset="0"/>
              </a:rPr>
              <a:t>b841c5175bbce26b353bcfe3d47acefab1ce26a1</a:t>
            </a:r>
          </a:p>
          <a:p>
            <a:pPr marL="0" indent="0">
              <a:buNone/>
            </a:pPr>
            <a:r>
              <a:rPr lang="en-US" b="1" dirty="0">
                <a:latin typeface="Courier New" pitchFamily="49" charset="0"/>
                <a:cs typeface="Courier New" pitchFamily="49" charset="0"/>
              </a:rPr>
              <a:t>New string: </a:t>
            </a:r>
            <a:r>
              <a:rPr lang="en-US" b="1" dirty="0">
                <a:solidFill>
                  <a:srgbClr val="C00000"/>
                </a:solidFill>
                <a:latin typeface="Courier New" pitchFamily="49" charset="0"/>
                <a:cs typeface="Courier New" pitchFamily="49" charset="0"/>
              </a:rPr>
              <a:t>set\x5ffirstname\x3dron\x80\x00\x00\x00\x00\x00\x00\x00\x00\x00\x00\x00\x00\x00\x00\x00\x00\x00\x00\x00\x00\x00\x00\x00\x00\x00\x00\x00\x00\x00\x00\x00\x00\x00\x00\x00\x00\xd0\x26deletemyaccount\x3d1</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946303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material…</a:t>
            </a:r>
            <a:endParaRPr lang="en-US" dirty="0"/>
          </a:p>
        </p:txBody>
      </p:sp>
      <p:sp>
        <p:nvSpPr>
          <p:cNvPr id="3" name="Content Placeholder 2"/>
          <p:cNvSpPr>
            <a:spLocks noGrp="1"/>
          </p:cNvSpPr>
          <p:nvPr>
            <p:ph idx="1"/>
          </p:nvPr>
        </p:nvSpPr>
        <p:spPr/>
        <p:txBody>
          <a:bodyPr/>
          <a:lstStyle/>
          <a:p>
            <a:r>
              <a:rPr lang="en-US" dirty="0" smtClean="0"/>
              <a:t>So let’s look at some cats then do a demo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09800"/>
            <a:ext cx="6341165" cy="4273826"/>
          </a:xfrm>
          <a:prstGeom prst="rect">
            <a:avLst/>
          </a:prstGeom>
        </p:spPr>
      </p:pic>
    </p:spTree>
    <p:extLst>
      <p:ext uri="{BB962C8B-B14F-4D97-AF65-F5344CB8AC3E}">
        <p14:creationId xmlns:p14="http://schemas.microsoft.com/office/powerpoint/2010/main" val="23591453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summary</a:t>
            </a:r>
            <a:endParaRPr lang="en-US" dirty="0"/>
          </a:p>
        </p:txBody>
      </p:sp>
      <p:sp>
        <p:nvSpPr>
          <p:cNvPr id="3" name="Content Placeholder 2"/>
          <p:cNvSpPr>
            <a:spLocks noGrp="1"/>
          </p:cNvSpPr>
          <p:nvPr>
            <p:ph idx="1"/>
          </p:nvPr>
        </p:nvSpPr>
        <p:spPr/>
        <p:txBody>
          <a:bodyPr/>
          <a:lstStyle/>
          <a:p>
            <a:r>
              <a:rPr lang="en-US" dirty="0" smtClean="0"/>
              <a:t>If an attacker has access to a hash in the form of:</a:t>
            </a:r>
          </a:p>
          <a:p>
            <a:pPr lvl="1"/>
            <a:r>
              <a:rPr lang="en-US" dirty="0" smtClean="0"/>
              <a:t>H(secret + “</a:t>
            </a:r>
            <a:r>
              <a:rPr lang="en-US" dirty="0" err="1" smtClean="0"/>
              <a:t>knowndata</a:t>
            </a:r>
            <a:r>
              <a:rPr lang="en-US" dirty="0" smtClean="0"/>
              <a:t>”)</a:t>
            </a:r>
          </a:p>
          <a:p>
            <a:r>
              <a:rPr lang="en-US" dirty="0" smtClean="0"/>
              <a:t>He can trivially calculate:</a:t>
            </a:r>
          </a:p>
          <a:p>
            <a:pPr lvl="1"/>
            <a:r>
              <a:rPr lang="en-US" dirty="0" smtClean="0"/>
              <a:t>H(secret + “</a:t>
            </a:r>
            <a:r>
              <a:rPr lang="en-US" dirty="0" err="1" smtClean="0"/>
              <a:t>knowndata</a:t>
            </a:r>
            <a:r>
              <a:rPr lang="en-US" dirty="0" smtClean="0"/>
              <a:t>” + padding + anything)</a:t>
            </a:r>
          </a:p>
        </p:txBody>
      </p:sp>
    </p:spTree>
    <p:extLst>
      <p:ext uri="{BB962C8B-B14F-4D97-AF65-F5344CB8AC3E}">
        <p14:creationId xmlns:p14="http://schemas.microsoft.com/office/powerpoint/2010/main" val="3402840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Defense</a:t>
            </a:r>
            <a:endParaRPr lang="en-US" dirty="0"/>
          </a:p>
        </p:txBody>
      </p:sp>
      <p:sp>
        <p:nvSpPr>
          <p:cNvPr id="3" name="Content Placeholder 2"/>
          <p:cNvSpPr>
            <a:spLocks noGrp="1"/>
          </p:cNvSpPr>
          <p:nvPr>
            <p:ph idx="1"/>
          </p:nvPr>
        </p:nvSpPr>
        <p:spPr/>
        <p:txBody>
          <a:bodyPr/>
          <a:lstStyle/>
          <a:p>
            <a:r>
              <a:rPr lang="en-US" dirty="0" smtClean="0"/>
              <a:t>HMAC.</a:t>
            </a:r>
          </a:p>
          <a:p>
            <a:r>
              <a:rPr lang="en-US" dirty="0" smtClean="0"/>
              <a:t>Next topic. </a:t>
            </a:r>
            <a:endParaRPr lang="en-US" dirty="0"/>
          </a:p>
        </p:txBody>
      </p:sp>
    </p:spTree>
    <p:extLst>
      <p:ext uri="{BB962C8B-B14F-4D97-AF65-F5344CB8AC3E}">
        <p14:creationId xmlns:p14="http://schemas.microsoft.com/office/powerpoint/2010/main" val="8302352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447800"/>
            <a:ext cx="6172200" cy="4701707"/>
          </a:xfrm>
        </p:spPr>
      </p:pic>
    </p:spTree>
    <p:extLst>
      <p:ext uri="{BB962C8B-B14F-4D97-AF65-F5344CB8AC3E}">
        <p14:creationId xmlns:p14="http://schemas.microsoft.com/office/powerpoint/2010/main" val="33268226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Hash extension attacks are fairly simple to understand – you just have to realize that hashes can “pick up where they left off”</a:t>
            </a:r>
          </a:p>
          <a:p>
            <a:r>
              <a:rPr lang="en-US" dirty="0" smtClean="0"/>
              <a:t>Padding oracles, on the other hand, require a bit more of a leap</a:t>
            </a:r>
          </a:p>
          <a:p>
            <a:r>
              <a:rPr lang="en-US" dirty="0" smtClean="0"/>
              <a:t>That being said, let’s do it!</a:t>
            </a:r>
            <a:endParaRPr lang="en-US" dirty="0"/>
          </a:p>
        </p:txBody>
      </p:sp>
    </p:spTree>
    <p:extLst>
      <p:ext uri="{BB962C8B-B14F-4D97-AF65-F5344CB8AC3E}">
        <p14:creationId xmlns:p14="http://schemas.microsoft.com/office/powerpoint/2010/main" val="3783387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8047"/>
            <a:ext cx="7772400" cy="1362075"/>
          </a:xfrm>
        </p:spPr>
        <p:txBody>
          <a:bodyPr/>
          <a:lstStyle/>
          <a:p>
            <a:r>
              <a:rPr lang="en-US" dirty="0" smtClean="0"/>
              <a:t>History of crypto</a:t>
            </a:r>
            <a:endParaRPr lang="en-US" dirty="0"/>
          </a:p>
        </p:txBody>
      </p:sp>
      <p:sp>
        <p:nvSpPr>
          <p:cNvPr id="3" name="Text Placeholder 2"/>
          <p:cNvSpPr>
            <a:spLocks noGrp="1"/>
          </p:cNvSpPr>
          <p:nvPr>
            <p:ph type="body" idx="1"/>
          </p:nvPr>
        </p:nvSpPr>
        <p:spPr>
          <a:xfrm>
            <a:off x="685800" y="3967860"/>
            <a:ext cx="7772400" cy="1500187"/>
          </a:xfrm>
        </p:spPr>
        <p:txBody>
          <a:bodyPr/>
          <a:lstStyle/>
          <a:p>
            <a:r>
              <a:rPr lang="en-US" dirty="0" smtClean="0"/>
              <a:t>The somewhat accurate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4" y="152400"/>
            <a:ext cx="6160850" cy="4896124"/>
          </a:xfrm>
          <a:prstGeom prst="rect">
            <a:avLst/>
          </a:prstGeom>
        </p:spPr>
      </p:pic>
    </p:spTree>
    <p:extLst>
      <p:ext uri="{BB962C8B-B14F-4D97-AF65-F5344CB8AC3E}">
        <p14:creationId xmlns:p14="http://schemas.microsoft.com/office/powerpoint/2010/main" val="418148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to be confused with the Oracle database…</a:t>
            </a:r>
          </a:p>
          <a:p>
            <a:r>
              <a:rPr lang="en-US" dirty="0" smtClean="0"/>
              <a:t>This isn’t an attack against any particular algorithm, but against cipher-block chaining (CBC)</a:t>
            </a:r>
          </a:p>
          <a:p>
            <a:r>
              <a:rPr lang="en-US" dirty="0" smtClean="0"/>
              <a:t>A padding oracle attack occurs when an attacker has encrypted and unknown data that he can ask a server to secretly decrypt</a:t>
            </a:r>
          </a:p>
          <a:p>
            <a:pPr lvl="1"/>
            <a:r>
              <a:rPr lang="en-US" dirty="0" smtClean="0"/>
              <a:t>The data is a block cipher (DES, AES, </a:t>
            </a:r>
            <a:r>
              <a:rPr lang="en-US" dirty="0" err="1" smtClean="0"/>
              <a:t>etc</a:t>
            </a:r>
            <a:r>
              <a:rPr lang="en-US" dirty="0" smtClean="0"/>
              <a:t>) in CBC mode</a:t>
            </a:r>
            <a:endParaRPr lang="en-US" dirty="0"/>
          </a:p>
          <a:p>
            <a:pPr lvl="1"/>
            <a:r>
              <a:rPr lang="en-US" dirty="0" smtClean="0"/>
              <a:t>The server doesn’t give indication as to what the plaintext data is</a:t>
            </a:r>
          </a:p>
          <a:p>
            <a:pPr lvl="1"/>
            <a:r>
              <a:rPr lang="en-US" dirty="0" smtClean="0"/>
              <a:t>The returns a </a:t>
            </a:r>
            <a:r>
              <a:rPr lang="en-US" dirty="0" err="1" smtClean="0"/>
              <a:t>boolean</a:t>
            </a:r>
            <a:r>
              <a:rPr lang="en-US" dirty="0" smtClean="0"/>
              <a:t> value indicating whether the decryption succeeded (which is based on the padding)</a:t>
            </a:r>
          </a:p>
          <a:p>
            <a:pPr lvl="1"/>
            <a:r>
              <a:rPr lang="en-US" dirty="0" smtClean="0"/>
              <a:t>And that’s all you need to decrypt the data!</a:t>
            </a:r>
            <a:endParaRPr lang="en-US" dirty="0"/>
          </a:p>
        </p:txBody>
      </p:sp>
    </p:spTree>
    <p:extLst>
      <p:ext uri="{BB962C8B-B14F-4D97-AF65-F5344CB8AC3E}">
        <p14:creationId xmlns:p14="http://schemas.microsoft.com/office/powerpoint/2010/main" val="36632863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normAutofit lnSpcReduction="10000"/>
          </a:bodyPr>
          <a:lstStyle/>
          <a:p>
            <a:r>
              <a:rPr lang="en-US" dirty="0" smtClean="0"/>
              <a:t>We already talked about padding on hashes, but this is different</a:t>
            </a:r>
          </a:p>
          <a:p>
            <a:r>
              <a:rPr lang="en-US" dirty="0" smtClean="0"/>
              <a:t>Block ciphers require the data to be padded such that it’s a multiple of the </a:t>
            </a:r>
            <a:r>
              <a:rPr lang="en-US" dirty="0" err="1" smtClean="0"/>
              <a:t>blocksize</a:t>
            </a:r>
            <a:endParaRPr lang="en-US" dirty="0" smtClean="0"/>
          </a:p>
          <a:p>
            <a:pPr lvl="1"/>
            <a:r>
              <a:rPr lang="en-US" dirty="0" smtClean="0"/>
              <a:t>If the data is already a multiple, an empty block is added</a:t>
            </a:r>
          </a:p>
          <a:p>
            <a:r>
              <a:rPr lang="en-US" dirty="0" smtClean="0"/>
              <a:t>It doesn’t matter what the padding is, just that it’s predictable</a:t>
            </a:r>
          </a:p>
          <a:p>
            <a:r>
              <a:rPr lang="en-US" dirty="0" smtClean="0"/>
              <a:t>Let’s look at the most common…</a:t>
            </a:r>
          </a:p>
        </p:txBody>
      </p:sp>
    </p:spTree>
    <p:extLst>
      <p:ext uri="{BB962C8B-B14F-4D97-AF65-F5344CB8AC3E}">
        <p14:creationId xmlns:p14="http://schemas.microsoft.com/office/powerpoint/2010/main" val="22389176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lstStyle/>
          <a:p>
            <a:r>
              <a:rPr lang="en-US" dirty="0"/>
              <a:t>Typically, PKCS #7 is used, which says…</a:t>
            </a:r>
          </a:p>
          <a:p>
            <a:pPr lvl="1"/>
            <a:r>
              <a:rPr lang="en-US" dirty="0"/>
              <a:t>The value of the padding = the number of bytes of padding</a:t>
            </a:r>
          </a:p>
          <a:p>
            <a:r>
              <a:rPr lang="en-US" dirty="0" err="1" smtClean="0"/>
              <a:t>Eg</a:t>
            </a:r>
            <a:r>
              <a:rPr lang="en-US" dirty="0" smtClean="0"/>
              <a:t> (assume block size = 8):</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1596642"/>
              </p:ext>
            </p:extLst>
          </p:nvPr>
        </p:nvGraphicFramePr>
        <p:xfrm>
          <a:off x="193286" y="3855414"/>
          <a:ext cx="4419601" cy="685800"/>
        </p:xfrm>
        <a:graphic>
          <a:graphicData uri="http://schemas.openxmlformats.org/drawingml/2006/table">
            <a:tbl>
              <a:tblPr>
                <a:tableStyleId>{3C2FFA5D-87B4-456A-9821-1D502468CF0F}</a:tableStyleId>
              </a:tblPr>
              <a:tblGrid>
                <a:gridCol w="550712"/>
                <a:gridCol w="550712"/>
                <a:gridCol w="550712"/>
                <a:gridCol w="550712"/>
                <a:gridCol w="550712"/>
                <a:gridCol w="550712"/>
                <a:gridCol w="550712"/>
                <a:gridCol w="564617"/>
              </a:tblGrid>
              <a:tr h="6858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6791573"/>
              </p:ext>
            </p:extLst>
          </p:nvPr>
        </p:nvGraphicFramePr>
        <p:xfrm>
          <a:off x="193288" y="4693614"/>
          <a:ext cx="8763008" cy="6096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6096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1261055"/>
              </p:ext>
            </p:extLst>
          </p:nvPr>
        </p:nvGraphicFramePr>
        <p:xfrm>
          <a:off x="193288" y="5455614"/>
          <a:ext cx="8763008" cy="7620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762000">
                <a:tc>
                  <a:txBody>
                    <a:bodyPr/>
                    <a:lstStyle/>
                    <a:p>
                      <a:pPr algn="ctr" fontAlgn="b"/>
                      <a:r>
                        <a:rPr lang="en-US" sz="2000" u="none" strike="noStrike" dirty="0">
                          <a:effectLst/>
                        </a:rPr>
                        <a:t>P</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a</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r>
            </a:tbl>
          </a:graphicData>
        </a:graphic>
      </p:graphicFrame>
      <p:sp>
        <p:nvSpPr>
          <p:cNvPr id="7" name="Rectangle 6"/>
          <p:cNvSpPr/>
          <p:nvPr/>
        </p:nvSpPr>
        <p:spPr>
          <a:xfrm>
            <a:off x="117088" y="3779214"/>
            <a:ext cx="4495800" cy="3078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12888" y="3779214"/>
            <a:ext cx="4495800" cy="3067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17288" y="6446214"/>
            <a:ext cx="1143000" cy="400110"/>
          </a:xfrm>
          <a:prstGeom prst="rect">
            <a:avLst/>
          </a:prstGeom>
          <a:noFill/>
        </p:spPr>
        <p:txBody>
          <a:bodyPr wrap="square" rtlCol="0">
            <a:spAutoFit/>
          </a:bodyPr>
          <a:lstStyle/>
          <a:p>
            <a:r>
              <a:rPr lang="en-US" sz="2000" dirty="0" smtClean="0"/>
              <a:t>Block 1</a:t>
            </a:r>
            <a:endParaRPr lang="en-US" sz="2000" dirty="0"/>
          </a:p>
        </p:txBody>
      </p:sp>
      <p:sp>
        <p:nvSpPr>
          <p:cNvPr id="10" name="TextBox 9"/>
          <p:cNvSpPr txBox="1"/>
          <p:nvPr/>
        </p:nvSpPr>
        <p:spPr>
          <a:xfrm>
            <a:off x="6365488" y="6457890"/>
            <a:ext cx="1143000" cy="400110"/>
          </a:xfrm>
          <a:prstGeom prst="rect">
            <a:avLst/>
          </a:prstGeom>
          <a:noFill/>
        </p:spPr>
        <p:txBody>
          <a:bodyPr wrap="square" rtlCol="0">
            <a:spAutoFit/>
          </a:bodyPr>
          <a:lstStyle/>
          <a:p>
            <a:r>
              <a:rPr lang="en-US" sz="2000" dirty="0" smtClean="0"/>
              <a:t>Block 2</a:t>
            </a:r>
            <a:endParaRPr lang="en-US" sz="2000" dirty="0"/>
          </a:p>
        </p:txBody>
      </p:sp>
    </p:spTree>
    <p:extLst>
      <p:ext uri="{BB962C8B-B14F-4D97-AF65-F5344CB8AC3E}">
        <p14:creationId xmlns:p14="http://schemas.microsoft.com/office/powerpoint/2010/main" val="221749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p:txBody>
          <a:bodyPr/>
          <a:lstStyle/>
          <a:p>
            <a:r>
              <a:rPr lang="en-US" dirty="0" smtClean="0"/>
              <a:t>Now that we’ve looked at padding, let’s look at how the blocks fit together</a:t>
            </a:r>
          </a:p>
          <a:p>
            <a:r>
              <a:rPr lang="en-US" dirty="0" smtClean="0"/>
              <a:t>We already talked about electronic codebook (ECB) and cipher-block chaining (CBC)</a:t>
            </a:r>
          </a:p>
          <a:p>
            <a:r>
              <a:rPr lang="en-US" dirty="0" smtClean="0"/>
              <a:t>The “padding oracle attack” is actually an attack against CBC</a:t>
            </a:r>
          </a:p>
          <a:p>
            <a:r>
              <a:rPr lang="en-US" dirty="0" smtClean="0"/>
              <a:t>Let’s see why…</a:t>
            </a:r>
            <a:endParaRPr lang="en-US" dirty="0"/>
          </a:p>
        </p:txBody>
      </p:sp>
    </p:spTree>
    <p:extLst>
      <p:ext uri="{BB962C8B-B14F-4D97-AF65-F5344CB8AC3E}">
        <p14:creationId xmlns:p14="http://schemas.microsoft.com/office/powerpoint/2010/main" val="33753920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85" y="2057400"/>
            <a:ext cx="7527836" cy="3048000"/>
          </a:xfrm>
          <a:prstGeom prst="rect">
            <a:avLst/>
          </a:prstGeom>
        </p:spPr>
      </p:pic>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a:xfrm>
            <a:off x="457199" y="1600200"/>
            <a:ext cx="7772401" cy="5029200"/>
          </a:xfrm>
        </p:spPr>
        <p:txBody>
          <a:bodyPr>
            <a:normAutofit/>
          </a:bodyPr>
          <a:lstStyle/>
          <a:p>
            <a:r>
              <a:rPr lang="en-US" sz="2400" dirty="0" smtClean="0"/>
              <a:t>Let’s take a minute to review cipher-block chaining encryption</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For any given block of plaintext, </a:t>
            </a:r>
            <a:r>
              <a:rPr lang="en-US" sz="2400" dirty="0" err="1" smtClean="0"/>
              <a:t>P</a:t>
            </a:r>
            <a:r>
              <a:rPr lang="en-US" sz="2400" baseline="-25000" dirty="0" err="1"/>
              <a:t>n</a:t>
            </a:r>
            <a:r>
              <a:rPr lang="en-US" sz="2400" dirty="0" smtClean="0"/>
              <a:t>, the corresponding </a:t>
            </a:r>
            <a:r>
              <a:rPr lang="en-US" sz="2400" dirty="0" err="1" smtClean="0"/>
              <a:t>ciphertext</a:t>
            </a:r>
            <a:r>
              <a:rPr lang="en-US" sz="2400" dirty="0" smtClean="0"/>
              <a:t>, </a:t>
            </a:r>
            <a:r>
              <a:rPr lang="en-US" sz="2400" dirty="0" err="1" smtClean="0"/>
              <a:t>C</a:t>
            </a:r>
            <a:r>
              <a:rPr lang="en-US" sz="2400" baseline="-25000" dirty="0" err="1"/>
              <a:t>n</a:t>
            </a:r>
            <a:r>
              <a:rPr lang="en-US" sz="2400" dirty="0" smtClean="0"/>
              <a:t>, can be calculated as:</a:t>
            </a:r>
          </a:p>
          <a:p>
            <a:pPr lvl="1"/>
            <a:r>
              <a:rPr lang="en-US" sz="2000" dirty="0" err="1" smtClean="0"/>
              <a:t>C</a:t>
            </a:r>
            <a:r>
              <a:rPr lang="en-US" sz="2000" baseline="-25000" dirty="0" err="1"/>
              <a:t>n</a:t>
            </a:r>
            <a:r>
              <a:rPr lang="en-US" sz="2000" dirty="0" smtClean="0"/>
              <a:t> = E(</a:t>
            </a:r>
            <a:r>
              <a:rPr lang="en-US" sz="2000" dirty="0" err="1" smtClean="0"/>
              <a:t>P</a:t>
            </a:r>
            <a:r>
              <a:rPr lang="en-US" sz="2000" baseline="-25000" dirty="0" err="1"/>
              <a:t>n</a:t>
            </a:r>
            <a:r>
              <a:rPr lang="en-US" sz="2000" dirty="0" smtClean="0"/>
              <a:t> </a:t>
            </a:r>
            <a:r>
              <a:rPr lang="en-US" sz="2000" dirty="0"/>
              <a:t>⊕ C</a:t>
            </a:r>
            <a:r>
              <a:rPr lang="en-US" sz="2000" baseline="-25000" dirty="0" smtClean="0"/>
              <a:t>n-1</a:t>
            </a:r>
            <a:r>
              <a:rPr lang="en-US" sz="2000" dirty="0" smtClean="0"/>
              <a:t>)</a:t>
            </a:r>
          </a:p>
          <a:p>
            <a:endParaRPr lang="en-US" sz="2400" dirty="0"/>
          </a:p>
        </p:txBody>
      </p:sp>
    </p:spTree>
    <p:extLst>
      <p:ext uri="{BB962C8B-B14F-4D97-AF65-F5344CB8AC3E}">
        <p14:creationId xmlns:p14="http://schemas.microsoft.com/office/powerpoint/2010/main" val="3733747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decryption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Now let’s look at decryption: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any given block of </a:t>
            </a:r>
            <a:r>
              <a:rPr lang="en-US" dirty="0" err="1" smtClean="0"/>
              <a:t>ciphertext</a:t>
            </a:r>
            <a:r>
              <a:rPr lang="en-US" dirty="0" smtClean="0"/>
              <a:t>, </a:t>
            </a:r>
            <a:r>
              <a:rPr lang="en-US" dirty="0" err="1" smtClean="0"/>
              <a:t>C</a:t>
            </a:r>
            <a:r>
              <a:rPr lang="en-US" baseline="-25000" dirty="0" err="1"/>
              <a:t>n</a:t>
            </a:r>
            <a:r>
              <a:rPr lang="en-US" dirty="0" smtClean="0"/>
              <a:t>, we can calculate the corresponding plaintext, </a:t>
            </a:r>
            <a:r>
              <a:rPr lang="en-US" dirty="0" err="1" smtClean="0"/>
              <a:t>P</a:t>
            </a:r>
            <a:r>
              <a:rPr lang="en-US" baseline="-25000" dirty="0" err="1"/>
              <a:t>n</a:t>
            </a:r>
            <a:r>
              <a:rPr lang="en-US" dirty="0" smtClean="0"/>
              <a:t>, as:</a:t>
            </a:r>
          </a:p>
          <a:p>
            <a:pPr lvl="1"/>
            <a:r>
              <a:rPr lang="en-US" dirty="0" err="1" smtClean="0"/>
              <a:t>P</a:t>
            </a:r>
            <a:r>
              <a:rPr lang="en-US" baseline="-25000" dirty="0" err="1"/>
              <a:t>n</a:t>
            </a:r>
            <a:r>
              <a:rPr lang="en-US" dirty="0" smtClean="0"/>
              <a:t> = D(</a:t>
            </a:r>
            <a:r>
              <a:rPr lang="en-US" dirty="0" err="1" smtClean="0"/>
              <a:t>C</a:t>
            </a:r>
            <a:r>
              <a:rPr lang="en-US" baseline="-25000" dirty="0" err="1"/>
              <a:t>n</a:t>
            </a:r>
            <a:r>
              <a:rPr lang="en-US" dirty="0" smtClean="0"/>
              <a:t>) </a:t>
            </a:r>
            <a:r>
              <a:rPr lang="en-US" dirty="0"/>
              <a:t>⊕ C</a:t>
            </a:r>
            <a:r>
              <a:rPr lang="en-US" baseline="-25000" dirty="0" smtClean="0"/>
              <a:t>n-1</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7003942" cy="2590800"/>
          </a:xfrm>
          <a:prstGeom prst="rect">
            <a:avLst/>
          </a:prstGeom>
        </p:spPr>
      </p:pic>
    </p:spTree>
    <p:extLst>
      <p:ext uri="{BB962C8B-B14F-4D97-AF65-F5344CB8AC3E}">
        <p14:creationId xmlns:p14="http://schemas.microsoft.com/office/powerpoint/2010/main" val="34968641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So, we have two formulas:</a:t>
            </a:r>
          </a:p>
          <a:p>
            <a:pPr lvl="1"/>
            <a:r>
              <a:rPr lang="en-US" dirty="0" err="1"/>
              <a:t>C</a:t>
            </a:r>
            <a:r>
              <a:rPr lang="en-US" baseline="-25000" dirty="0" err="1"/>
              <a:t>n</a:t>
            </a:r>
            <a:r>
              <a:rPr lang="en-US" dirty="0"/>
              <a:t> = </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 C</a:t>
            </a:r>
            <a:r>
              <a:rPr lang="en-US" baseline="-25000" dirty="0" smtClean="0">
                <a:solidFill>
                  <a:schemeClr val="accent3">
                    <a:lumMod val="75000"/>
                  </a:schemeClr>
                </a:solidFill>
              </a:rPr>
              <a:t>n-1</a:t>
            </a:r>
            <a:r>
              <a:rPr lang="en-US" dirty="0" smtClean="0">
                <a:solidFill>
                  <a:schemeClr val="accent3">
                    <a:lumMod val="75000"/>
                  </a:schemeClr>
                </a:solidFill>
              </a:rPr>
              <a:t>)</a:t>
            </a:r>
          </a:p>
          <a:p>
            <a:pPr lvl="1"/>
            <a:r>
              <a:rPr lang="en-US" dirty="0" err="1"/>
              <a:t>P</a:t>
            </a:r>
            <a:r>
              <a:rPr lang="en-US" baseline="-25000" dirty="0" err="1"/>
              <a:t>n</a:t>
            </a:r>
            <a:r>
              <a:rPr lang="en-US" dirty="0"/>
              <a:t> = </a:t>
            </a:r>
            <a:r>
              <a:rPr lang="en-US" dirty="0">
                <a:solidFill>
                  <a:schemeClr val="accent2">
                    <a:lumMod val="75000"/>
                  </a:schemeClr>
                </a:solidFill>
              </a:rPr>
              <a:t>D(</a:t>
            </a:r>
            <a:r>
              <a:rPr lang="en-US" dirty="0" err="1">
                <a:solidFill>
                  <a:schemeClr val="accent2">
                    <a:lumMod val="75000"/>
                  </a:schemeClr>
                </a:solidFill>
              </a:rPr>
              <a:t>C</a:t>
            </a:r>
            <a:r>
              <a:rPr lang="en-US" baseline="-25000" dirty="0" err="1">
                <a:solidFill>
                  <a:schemeClr val="accent2">
                    <a:lumMod val="75000"/>
                  </a:schemeClr>
                </a:solidFill>
              </a:rPr>
              <a:t>n</a:t>
            </a:r>
            <a:r>
              <a:rPr lang="en-US" dirty="0">
                <a:solidFill>
                  <a:schemeClr val="accent2">
                    <a:lumMod val="75000"/>
                  </a:schemeClr>
                </a:solidFill>
              </a:rPr>
              <a:t>) ⊕ C</a:t>
            </a:r>
            <a:r>
              <a:rPr lang="en-US" baseline="-25000" dirty="0">
                <a:solidFill>
                  <a:schemeClr val="accent2">
                    <a:lumMod val="75000"/>
                  </a:schemeClr>
                </a:solidFill>
              </a:rPr>
              <a:t>n-1</a:t>
            </a:r>
            <a:endParaRPr lang="en-US" dirty="0">
              <a:solidFill>
                <a:schemeClr val="accent2">
                  <a:lumMod val="75000"/>
                </a:schemeClr>
              </a:solidFill>
            </a:endParaRPr>
          </a:p>
          <a:p>
            <a:r>
              <a:rPr lang="en-US" dirty="0" smtClean="0"/>
              <a:t>We can verify these make sense by encrypting and decrypting a block:</a:t>
            </a:r>
          </a:p>
          <a:p>
            <a:pPr lvl="1"/>
            <a:r>
              <a:rPr lang="en-US" dirty="0" err="1"/>
              <a:t>P</a:t>
            </a:r>
            <a:r>
              <a:rPr lang="en-US" baseline="-25000" dirty="0" err="1"/>
              <a:t>n</a:t>
            </a:r>
            <a:r>
              <a:rPr lang="en-US" dirty="0"/>
              <a:t> = </a:t>
            </a:r>
            <a:r>
              <a:rPr lang="en-US" dirty="0" smtClean="0">
                <a:solidFill>
                  <a:schemeClr val="accent2">
                    <a:lumMod val="75000"/>
                  </a:schemeClr>
                </a:solidFill>
              </a:rPr>
              <a:t>D(</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 </a:t>
            </a:r>
            <a:r>
              <a:rPr lang="en-US" dirty="0" smtClean="0">
                <a:solidFill>
                  <a:schemeClr val="accent3">
                    <a:lumMod val="75000"/>
                  </a:schemeClr>
                </a:solidFill>
              </a:rPr>
              <a:t>C</a:t>
            </a:r>
            <a:r>
              <a:rPr lang="en-US" baseline="-25000" dirty="0" smtClean="0">
                <a:solidFill>
                  <a:schemeClr val="accent3">
                    <a:lumMod val="75000"/>
                  </a:schemeClr>
                </a:solidFill>
              </a:rPr>
              <a:t>n-1</a:t>
            </a:r>
            <a:r>
              <a:rPr lang="en-US" dirty="0" smtClean="0">
                <a:solidFill>
                  <a:schemeClr val="accent3">
                    <a:lumMod val="75000"/>
                  </a:schemeClr>
                </a:solidFill>
              </a:rPr>
              <a:t>)</a:t>
            </a:r>
            <a:r>
              <a:rPr lang="en-US" dirty="0" smtClean="0">
                <a:solidFill>
                  <a:schemeClr val="accent2">
                    <a:lumMod val="75000"/>
                  </a:schemeClr>
                </a:solidFill>
              </a:rPr>
              <a:t>)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endParaRPr lang="en-US" dirty="0">
              <a:solidFill>
                <a:schemeClr val="accent2">
                  <a:lumMod val="75000"/>
                </a:schemeClr>
              </a:solidFill>
            </a:endParaRPr>
          </a:p>
          <a:p>
            <a:pPr lvl="1"/>
            <a:r>
              <a:rPr lang="en-US" dirty="0" err="1"/>
              <a:t>P</a:t>
            </a:r>
            <a:r>
              <a:rPr lang="en-US" baseline="-25000" dirty="0" err="1"/>
              <a:t>n</a:t>
            </a:r>
            <a:r>
              <a:rPr lang="en-US" dirty="0"/>
              <a:t> </a:t>
            </a:r>
            <a:r>
              <a:rPr lang="en-US" dirty="0" smtClean="0"/>
              <a:t>= </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⊕C</a:t>
            </a:r>
            <a:r>
              <a:rPr lang="en-US" baseline="-25000" dirty="0" smtClean="0">
                <a:solidFill>
                  <a:schemeClr val="accent3">
                    <a:lumMod val="75000"/>
                  </a:schemeClr>
                </a:solidFill>
              </a:rPr>
              <a:t>n-1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p>
          <a:p>
            <a:pPr lvl="1"/>
            <a:r>
              <a:rPr lang="en-US" dirty="0" err="1"/>
              <a:t>P</a:t>
            </a:r>
            <a:r>
              <a:rPr lang="en-US" baseline="-25000" dirty="0" err="1"/>
              <a:t>n</a:t>
            </a:r>
            <a:r>
              <a:rPr lang="en-US" dirty="0"/>
              <a:t> </a:t>
            </a:r>
            <a:r>
              <a:rPr lang="en-US" dirty="0" smtClean="0"/>
              <a:t>= </a:t>
            </a:r>
            <a:r>
              <a:rPr lang="en-US" dirty="0" err="1">
                <a:solidFill>
                  <a:schemeClr val="accent3">
                    <a:lumMod val="75000"/>
                  </a:schemeClr>
                </a:solidFill>
              </a:rPr>
              <a:t>P</a:t>
            </a:r>
            <a:r>
              <a:rPr lang="en-US" baseline="-25000" dirty="0" err="1">
                <a:solidFill>
                  <a:schemeClr val="accent3">
                    <a:lumMod val="75000"/>
                  </a:schemeClr>
                </a:solidFill>
              </a:rPr>
              <a:t>n</a:t>
            </a:r>
            <a:endParaRPr lang="en-US" dirty="0"/>
          </a:p>
          <a:p>
            <a:pPr lvl="1"/>
            <a:endParaRPr lang="en-US" dirty="0" smtClean="0"/>
          </a:p>
          <a:p>
            <a:endParaRPr lang="en-US" dirty="0"/>
          </a:p>
        </p:txBody>
      </p:sp>
      <p:sp>
        <p:nvSpPr>
          <p:cNvPr id="4" name="TextBox 3"/>
          <p:cNvSpPr txBox="1"/>
          <p:nvPr/>
        </p:nvSpPr>
        <p:spPr>
          <a:xfrm>
            <a:off x="5715000" y="434340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Decrypt the encrypted data</a:t>
            </a:r>
            <a:endParaRPr lang="en-US" dirty="0"/>
          </a:p>
        </p:txBody>
      </p:sp>
      <p:sp>
        <p:nvSpPr>
          <p:cNvPr id="5" name="TextBox 4"/>
          <p:cNvSpPr txBox="1"/>
          <p:nvPr/>
        </p:nvSpPr>
        <p:spPr>
          <a:xfrm>
            <a:off x="4800600" y="4953000"/>
            <a:ext cx="2209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Two XORs cancel out</a:t>
            </a:r>
            <a:endParaRPr lang="en-US" dirty="0"/>
          </a:p>
        </p:txBody>
      </p:sp>
      <p:sp>
        <p:nvSpPr>
          <p:cNvPr id="6" name="TextBox 5"/>
          <p:cNvSpPr txBox="1"/>
          <p:nvPr/>
        </p:nvSpPr>
        <p:spPr>
          <a:xfrm>
            <a:off x="2362200" y="5474732"/>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Success!</a:t>
            </a:r>
            <a:endParaRPr lang="en-US" dirty="0"/>
          </a:p>
        </p:txBody>
      </p:sp>
    </p:spTree>
    <p:extLst>
      <p:ext uri="{BB962C8B-B14F-4D97-AF65-F5344CB8AC3E}">
        <p14:creationId xmlns:p14="http://schemas.microsoft.com/office/powerpoint/2010/main" val="30548622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Encryption steps…</a:t>
            </a:r>
            <a:endParaRPr lang="en-US" dirty="0"/>
          </a:p>
        </p:txBody>
      </p:sp>
      <p:sp>
        <p:nvSpPr>
          <p:cNvPr id="4" name="TextBox 3"/>
          <p:cNvSpPr txBox="1"/>
          <p:nvPr/>
        </p:nvSpPr>
        <p:spPr>
          <a:xfrm>
            <a:off x="1845062" y="2885945"/>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Add padding</a:t>
            </a:r>
            <a:endParaRPr lang="en-US" dirty="0"/>
          </a:p>
        </p:txBody>
      </p:sp>
      <p:sp>
        <p:nvSpPr>
          <p:cNvPr id="6" name="TextBox 5"/>
          <p:cNvSpPr txBox="1"/>
          <p:nvPr/>
        </p:nvSpPr>
        <p:spPr>
          <a:xfrm>
            <a:off x="1856213"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Encrypt each block</a:t>
            </a:r>
            <a:endParaRPr lang="en-US" dirty="0"/>
          </a:p>
        </p:txBody>
      </p:sp>
      <p:sp>
        <p:nvSpPr>
          <p:cNvPr id="7" name="TextBox 6"/>
          <p:cNvSpPr txBox="1"/>
          <p:nvPr/>
        </p:nvSpPr>
        <p:spPr>
          <a:xfrm>
            <a:off x="1856213"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Send</a:t>
            </a:r>
            <a:endParaRPr lang="en-US" dirty="0"/>
          </a:p>
        </p:txBody>
      </p:sp>
      <p:sp>
        <p:nvSpPr>
          <p:cNvPr id="8" name="TextBox 7"/>
          <p:cNvSpPr txBox="1"/>
          <p:nvPr/>
        </p:nvSpPr>
        <p:spPr>
          <a:xfrm>
            <a:off x="4914435" y="2885945"/>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sp>
        <p:nvSpPr>
          <p:cNvPr id="9" name="TextBox 8"/>
          <p:cNvSpPr txBox="1"/>
          <p:nvPr/>
        </p:nvSpPr>
        <p:spPr>
          <a:xfrm>
            <a:off x="5165337"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Decrypt each block</a:t>
            </a:r>
            <a:endParaRPr lang="en-US" dirty="0"/>
          </a:p>
        </p:txBody>
      </p:sp>
      <p:sp>
        <p:nvSpPr>
          <p:cNvPr id="10" name="TextBox 9"/>
          <p:cNvSpPr txBox="1"/>
          <p:nvPr/>
        </p:nvSpPr>
        <p:spPr>
          <a:xfrm>
            <a:off x="5165337"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Receive</a:t>
            </a:r>
            <a:endParaRPr lang="en-US" dirty="0"/>
          </a:p>
        </p:txBody>
      </p:sp>
      <p:cxnSp>
        <p:nvCxnSpPr>
          <p:cNvPr id="11" name="Straight Arrow Connector 10"/>
          <p:cNvCxnSpPr>
            <a:stCxn id="4" idx="2"/>
            <a:endCxn id="6" idx="0"/>
          </p:cNvCxnSpPr>
          <p:nvPr/>
        </p:nvCxnSpPr>
        <p:spPr>
          <a:xfrm>
            <a:off x="2873762" y="3255277"/>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79337" y="4203131"/>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2"/>
          </p:cNvCxnSpPr>
          <p:nvPr/>
        </p:nvCxnSpPr>
        <p:spPr>
          <a:xfrm flipH="1" flipV="1">
            <a:off x="6194037" y="4198072"/>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1734" y="3261369"/>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3913613" y="4961260"/>
            <a:ext cx="1251724"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19201" y="2514600"/>
            <a:ext cx="3320274"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39474" y="2514600"/>
            <a:ext cx="3309126"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19202" y="5715000"/>
            <a:ext cx="3317486" cy="381000"/>
          </a:xfrm>
          <a:prstGeom prst="rect">
            <a:avLst/>
          </a:prstGeom>
          <a:noFill/>
        </p:spPr>
        <p:txBody>
          <a:bodyPr wrap="square" rtlCol="0">
            <a:spAutoFit/>
          </a:bodyPr>
          <a:lstStyle/>
          <a:p>
            <a:pPr algn="ctr"/>
            <a:r>
              <a:rPr lang="en-US" dirty="0" smtClean="0"/>
              <a:t>Sender</a:t>
            </a:r>
            <a:endParaRPr lang="en-US" dirty="0"/>
          </a:p>
        </p:txBody>
      </p:sp>
      <p:sp>
        <p:nvSpPr>
          <p:cNvPr id="25" name="TextBox 24"/>
          <p:cNvSpPr txBox="1"/>
          <p:nvPr/>
        </p:nvSpPr>
        <p:spPr>
          <a:xfrm>
            <a:off x="4536688" y="5726668"/>
            <a:ext cx="3311912" cy="369332"/>
          </a:xfrm>
          <a:prstGeom prst="rect">
            <a:avLst/>
          </a:prstGeom>
          <a:noFill/>
        </p:spPr>
        <p:txBody>
          <a:bodyPr wrap="square" rtlCol="0">
            <a:spAutoFit/>
          </a:bodyPr>
          <a:lstStyle/>
          <a:p>
            <a:pPr algn="ctr"/>
            <a:r>
              <a:rPr lang="en-US" dirty="0" smtClean="0"/>
              <a:t>Receiver</a:t>
            </a:r>
            <a:endParaRPr lang="en-US" dirty="0"/>
          </a:p>
        </p:txBody>
      </p:sp>
    </p:spTree>
    <p:extLst>
      <p:ext uri="{BB962C8B-B14F-4D97-AF65-F5344CB8AC3E}">
        <p14:creationId xmlns:p14="http://schemas.microsoft.com/office/powerpoint/2010/main" val="394694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295400"/>
            <a:ext cx="8229600" cy="685800"/>
          </a:xfrm>
        </p:spPr>
        <p:txBody>
          <a:bodyPr/>
          <a:lstStyle/>
          <a:p>
            <a:r>
              <a:rPr lang="en-US" dirty="0" smtClean="0"/>
              <a:t>Let’s use an example to learn this…</a:t>
            </a:r>
          </a:p>
        </p:txBody>
      </p:sp>
      <p:sp>
        <p:nvSpPr>
          <p:cNvPr id="4" name="TextBox 3"/>
          <p:cNvSpPr txBox="1"/>
          <p:nvPr/>
        </p:nvSpPr>
        <p:spPr>
          <a:xfrm>
            <a:off x="3429000" y="2287341"/>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 = “Hello World”</a:t>
            </a:r>
            <a:endParaRPr lang="en-US" dirty="0"/>
          </a:p>
        </p:txBody>
      </p:sp>
      <p:sp>
        <p:nvSpPr>
          <p:cNvPr id="5" name="TextBox 4"/>
          <p:cNvSpPr txBox="1"/>
          <p:nvPr/>
        </p:nvSpPr>
        <p:spPr>
          <a:xfrm>
            <a:off x="2239540" y="3200400"/>
            <a:ext cx="2262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0</a:t>
            </a:r>
            <a:r>
              <a:rPr lang="en-US" dirty="0" smtClean="0"/>
              <a:t> = “Hello </a:t>
            </a:r>
            <a:r>
              <a:rPr lang="en-US" dirty="0" err="1" smtClean="0"/>
              <a:t>Wo</a:t>
            </a:r>
            <a:r>
              <a:rPr lang="en-US" dirty="0" smtClean="0"/>
              <a:t>”</a:t>
            </a:r>
            <a:endParaRPr lang="en-US" dirty="0"/>
          </a:p>
        </p:txBody>
      </p:sp>
      <p:sp>
        <p:nvSpPr>
          <p:cNvPr id="6" name="TextBox 5"/>
          <p:cNvSpPr txBox="1"/>
          <p:nvPr/>
        </p:nvSpPr>
        <p:spPr>
          <a:xfrm>
            <a:off x="4487440" y="3200400"/>
            <a:ext cx="22479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a:t>
            </a:r>
            <a:r>
              <a:rPr lang="en-US" dirty="0" err="1" smtClean="0"/>
              <a:t>rld</a:t>
            </a:r>
            <a:r>
              <a:rPr lang="en-US" dirty="0" smtClean="0"/>
              <a:t>”</a:t>
            </a:r>
            <a:endParaRPr lang="en-US" dirty="0"/>
          </a:p>
        </p:txBody>
      </p:sp>
      <p:sp>
        <p:nvSpPr>
          <p:cNvPr id="7" name="TextBox 6"/>
          <p:cNvSpPr txBox="1"/>
          <p:nvPr/>
        </p:nvSpPr>
        <p:spPr>
          <a:xfrm>
            <a:off x="2209800" y="4114800"/>
            <a:ext cx="22776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0</a:t>
            </a:r>
            <a:r>
              <a:rPr lang="en-US" dirty="0" smtClean="0"/>
              <a:t> = “Hello </a:t>
            </a:r>
            <a:r>
              <a:rPr lang="en-US" dirty="0" err="1" smtClean="0"/>
              <a:t>Wo</a:t>
            </a:r>
            <a:r>
              <a:rPr lang="en-US" dirty="0" smtClean="0"/>
              <a:t>”</a:t>
            </a:r>
            <a:endParaRPr lang="en-US" dirty="0"/>
          </a:p>
        </p:txBody>
      </p:sp>
      <p:sp>
        <p:nvSpPr>
          <p:cNvPr id="8" name="TextBox 7"/>
          <p:cNvSpPr txBox="1"/>
          <p:nvPr/>
        </p:nvSpPr>
        <p:spPr>
          <a:xfrm>
            <a:off x="4472568" y="4114800"/>
            <a:ext cx="22330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a:t>
            </a:r>
            <a:r>
              <a:rPr lang="en-US" dirty="0" err="1" smtClean="0"/>
              <a:t>rld</a:t>
            </a:r>
            <a:r>
              <a:rPr lang="en-US" dirty="0" smtClean="0"/>
              <a:t>\5\5\5\5\5”</a:t>
            </a:r>
            <a:endParaRPr lang="en-US" dirty="0"/>
          </a:p>
        </p:txBody>
      </p:sp>
      <p:sp>
        <p:nvSpPr>
          <p:cNvPr id="9" name="TextBox 8"/>
          <p:cNvSpPr txBox="1"/>
          <p:nvPr/>
        </p:nvSpPr>
        <p:spPr>
          <a:xfrm>
            <a:off x="1828800" y="5029200"/>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0</a:t>
            </a:r>
            <a:r>
              <a:rPr lang="en-US" dirty="0" smtClean="0"/>
              <a:t> = “8aec483e43027f22”</a:t>
            </a:r>
            <a:endParaRPr lang="en-US" dirty="0"/>
          </a:p>
        </p:txBody>
      </p:sp>
      <p:sp>
        <p:nvSpPr>
          <p:cNvPr id="10" name="TextBox 9"/>
          <p:cNvSpPr txBox="1"/>
          <p:nvPr/>
        </p:nvSpPr>
        <p:spPr>
          <a:xfrm>
            <a:off x="4442830" y="5029200"/>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a:t>
            </a:r>
            <a:r>
              <a:rPr lang="en-US" dirty="0"/>
              <a:t>287ca837fb65e219</a:t>
            </a:r>
            <a:r>
              <a:rPr lang="en-US" dirty="0" smtClean="0"/>
              <a:t>”</a:t>
            </a:r>
            <a:endParaRPr lang="en-US" dirty="0"/>
          </a:p>
        </p:txBody>
      </p:sp>
      <p:sp>
        <p:nvSpPr>
          <p:cNvPr id="11" name="TextBox 10"/>
          <p:cNvSpPr txBox="1"/>
          <p:nvPr/>
        </p:nvSpPr>
        <p:spPr>
          <a:xfrm>
            <a:off x="2224666" y="5941224"/>
            <a:ext cx="45255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 = “</a:t>
            </a:r>
            <a:r>
              <a:rPr lang="en-US" dirty="0"/>
              <a:t>8aec483e43027f22287ca837fb65e219</a:t>
            </a:r>
            <a:r>
              <a:rPr lang="en-US" dirty="0" smtClean="0"/>
              <a:t>”</a:t>
            </a:r>
            <a:endParaRPr lang="en-US" dirty="0"/>
          </a:p>
        </p:txBody>
      </p:sp>
      <p:cxnSp>
        <p:nvCxnSpPr>
          <p:cNvPr id="13" name="Straight Arrow Connector 12"/>
          <p:cNvCxnSpPr>
            <a:stCxn id="4" idx="2"/>
            <a:endCxn id="5" idx="0"/>
          </p:cNvCxnSpPr>
          <p:nvPr/>
        </p:nvCxnSpPr>
        <p:spPr>
          <a:xfrm flipH="1">
            <a:off x="3370924" y="2656673"/>
            <a:ext cx="10867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a:off x="4454914" y="2656673"/>
            <a:ext cx="11564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7" idx="0"/>
          </p:cNvCxnSpPr>
          <p:nvPr/>
        </p:nvCxnSpPr>
        <p:spPr>
          <a:xfrm flipH="1">
            <a:off x="3348618"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8" idx="0"/>
          </p:cNvCxnSpPr>
          <p:nvPr/>
        </p:nvCxnSpPr>
        <p:spPr>
          <a:xfrm flipH="1">
            <a:off x="5589084"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33700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6631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420061" y="5398532"/>
            <a:ext cx="1146254"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7005" y="5398532"/>
            <a:ext cx="108305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62982" y="3200400"/>
            <a:ext cx="2160085" cy="369332"/>
          </a:xfrm>
          <a:prstGeom prst="rect">
            <a:avLst/>
          </a:prstGeom>
          <a:noFill/>
        </p:spPr>
        <p:txBody>
          <a:bodyPr wrap="square" rtlCol="0">
            <a:spAutoFit/>
          </a:bodyPr>
          <a:lstStyle/>
          <a:p>
            <a:r>
              <a:rPr lang="en-US" dirty="0" smtClean="0"/>
              <a:t>Split into blocks</a:t>
            </a:r>
            <a:endParaRPr lang="en-US" dirty="0"/>
          </a:p>
        </p:txBody>
      </p:sp>
      <p:sp>
        <p:nvSpPr>
          <p:cNvPr id="35" name="TextBox 34"/>
          <p:cNvSpPr txBox="1"/>
          <p:nvPr/>
        </p:nvSpPr>
        <p:spPr>
          <a:xfrm>
            <a:off x="6735340" y="4114800"/>
            <a:ext cx="2160085" cy="369332"/>
          </a:xfrm>
          <a:prstGeom prst="rect">
            <a:avLst/>
          </a:prstGeom>
          <a:noFill/>
        </p:spPr>
        <p:txBody>
          <a:bodyPr wrap="square" rtlCol="0">
            <a:spAutoFit/>
          </a:bodyPr>
          <a:lstStyle/>
          <a:p>
            <a:r>
              <a:rPr lang="en-US" dirty="0" smtClean="0"/>
              <a:t>Add padding</a:t>
            </a:r>
            <a:endParaRPr lang="en-US" dirty="0"/>
          </a:p>
        </p:txBody>
      </p:sp>
      <p:sp>
        <p:nvSpPr>
          <p:cNvPr id="36" name="TextBox 35"/>
          <p:cNvSpPr txBox="1"/>
          <p:nvPr/>
        </p:nvSpPr>
        <p:spPr>
          <a:xfrm>
            <a:off x="5557026" y="4530081"/>
            <a:ext cx="636085" cy="369332"/>
          </a:xfrm>
          <a:prstGeom prst="rect">
            <a:avLst/>
          </a:prstGeom>
          <a:noFill/>
        </p:spPr>
        <p:txBody>
          <a:bodyPr wrap="square" rtlCol="0">
            <a:spAutoFit/>
          </a:bodyPr>
          <a:lstStyle/>
          <a:p>
            <a:r>
              <a:rPr lang="en-US" dirty="0"/>
              <a:t>⊕</a:t>
            </a:r>
          </a:p>
        </p:txBody>
      </p:sp>
      <p:sp>
        <p:nvSpPr>
          <p:cNvPr id="37" name="TextBox 36"/>
          <p:cNvSpPr txBox="1"/>
          <p:nvPr/>
        </p:nvSpPr>
        <p:spPr>
          <a:xfrm>
            <a:off x="7121912" y="5040659"/>
            <a:ext cx="2160085" cy="369332"/>
          </a:xfrm>
          <a:prstGeom prst="rect">
            <a:avLst/>
          </a:prstGeom>
          <a:noFill/>
        </p:spPr>
        <p:txBody>
          <a:bodyPr wrap="square" rtlCol="0">
            <a:spAutoFit/>
          </a:bodyPr>
          <a:lstStyle/>
          <a:p>
            <a:r>
              <a:rPr lang="en-US" dirty="0" smtClean="0"/>
              <a:t>Encrypt</a:t>
            </a:r>
            <a:endParaRPr lang="en-US" dirty="0"/>
          </a:p>
        </p:txBody>
      </p:sp>
      <p:sp>
        <p:nvSpPr>
          <p:cNvPr id="38" name="TextBox 37"/>
          <p:cNvSpPr txBox="1"/>
          <p:nvPr/>
        </p:nvSpPr>
        <p:spPr>
          <a:xfrm>
            <a:off x="6822455" y="5941224"/>
            <a:ext cx="2160085" cy="646331"/>
          </a:xfrm>
          <a:prstGeom prst="rect">
            <a:avLst/>
          </a:prstGeom>
          <a:noFill/>
        </p:spPr>
        <p:txBody>
          <a:bodyPr wrap="square" rtlCol="0">
            <a:spAutoFit/>
          </a:bodyPr>
          <a:lstStyle/>
          <a:p>
            <a:r>
              <a:rPr lang="en-US" dirty="0" smtClean="0"/>
              <a:t>Put the blocks back together</a:t>
            </a:r>
            <a:endParaRPr lang="en-US" dirty="0"/>
          </a:p>
        </p:txBody>
      </p:sp>
      <p:cxnSp>
        <p:nvCxnSpPr>
          <p:cNvPr id="40" name="Elbow Connector 39"/>
          <p:cNvCxnSpPr/>
          <p:nvPr/>
        </p:nvCxnSpPr>
        <p:spPr>
          <a:xfrm flipV="1">
            <a:off x="3914312" y="4714747"/>
            <a:ext cx="1652003" cy="314453"/>
          </a:xfrm>
          <a:prstGeom prst="bentConnector3">
            <a:avLst>
              <a:gd name="adj1" fmla="val 1399"/>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592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815790" y="1860175"/>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0</a:t>
            </a:r>
            <a:r>
              <a:rPr lang="en-US" dirty="0" smtClean="0"/>
              <a:t> = “8aec483e43027f22”</a:t>
            </a:r>
            <a:endParaRPr lang="en-US" dirty="0"/>
          </a:p>
        </p:txBody>
      </p:sp>
      <p:sp>
        <p:nvSpPr>
          <p:cNvPr id="5" name="TextBox 4"/>
          <p:cNvSpPr txBox="1"/>
          <p:nvPr/>
        </p:nvSpPr>
        <p:spPr>
          <a:xfrm>
            <a:off x="4429820" y="1860175"/>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a:t>
            </a:r>
            <a:r>
              <a:rPr lang="en-US" dirty="0"/>
              <a:t>287ca837fb65e219</a:t>
            </a:r>
            <a:r>
              <a:rPr lang="en-US" dirty="0" smtClean="0"/>
              <a:t>”</a:t>
            </a:r>
            <a:endParaRPr lang="en-US" dirty="0"/>
          </a:p>
        </p:txBody>
      </p:sp>
      <p:sp>
        <p:nvSpPr>
          <p:cNvPr id="6" name="TextBox 5"/>
          <p:cNvSpPr txBox="1"/>
          <p:nvPr/>
        </p:nvSpPr>
        <p:spPr>
          <a:xfrm>
            <a:off x="1828800" y="914400"/>
            <a:ext cx="5074273" cy="830997"/>
          </a:xfrm>
          <a:prstGeom prst="rect">
            <a:avLst/>
          </a:prstGeom>
          <a:noFill/>
        </p:spPr>
        <p:txBody>
          <a:bodyPr wrap="square" rtlCol="0">
            <a:spAutoFit/>
          </a:bodyPr>
          <a:lstStyle/>
          <a:p>
            <a:pPr marL="342900" indent="-342900">
              <a:buFont typeface="Arial" pitchFamily="34" charset="0"/>
              <a:buChar char="•"/>
            </a:pPr>
            <a:r>
              <a:rPr lang="en-US" sz="2400" dirty="0" smtClean="0"/>
              <a:t>Now, the attacker has the following encrypted string:</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189" y="2571750"/>
            <a:ext cx="5715000" cy="4286250"/>
          </a:xfrm>
          <a:prstGeom prst="rect">
            <a:avLst/>
          </a:prstGeom>
        </p:spPr>
      </p:pic>
    </p:spTree>
    <p:extLst>
      <p:ext uri="{BB962C8B-B14F-4D97-AF65-F5344CB8AC3E}">
        <p14:creationId xmlns:p14="http://schemas.microsoft.com/office/powerpoint/2010/main" val="4215997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75 BC: Caesar cipher</a:t>
            </a:r>
            <a:endParaRPr lang="en-US" dirty="0"/>
          </a:p>
        </p:txBody>
      </p:sp>
      <p:pic>
        <p:nvPicPr>
          <p:cNvPr id="1026" name="Picture 2" descr="http://www.jungle-systems.co.uk/wp-content/uploads/2011/09/Caesar_Ho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7116"/>
            <a:ext cx="28575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manemperors.com/images/claudius/emperor-claudi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433" y="3924300"/>
            <a:ext cx="1948567" cy="293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09233" y="4507468"/>
            <a:ext cx="3886200" cy="369332"/>
          </a:xfrm>
          <a:prstGeom prst="rect">
            <a:avLst/>
          </a:prstGeom>
          <a:noFill/>
        </p:spPr>
        <p:txBody>
          <a:bodyPr wrap="square" rtlCol="0">
            <a:spAutoFit/>
          </a:bodyPr>
          <a:lstStyle/>
          <a:p>
            <a:r>
              <a:rPr lang="en-US" dirty="0" smtClean="0"/>
              <a:t>J </a:t>
            </a:r>
            <a:r>
              <a:rPr lang="en-US" dirty="0" err="1" smtClean="0"/>
              <a:t>uijol</a:t>
            </a:r>
            <a:r>
              <a:rPr lang="en-US" dirty="0" smtClean="0"/>
              <a:t> </a:t>
            </a:r>
            <a:r>
              <a:rPr lang="en-US" dirty="0" err="1" smtClean="0"/>
              <a:t>nz</a:t>
            </a:r>
            <a:r>
              <a:rPr lang="en-US" dirty="0" smtClean="0"/>
              <a:t> </a:t>
            </a:r>
            <a:r>
              <a:rPr lang="en-US" dirty="0" err="1" smtClean="0"/>
              <a:t>gsjfoet</a:t>
            </a:r>
            <a:r>
              <a:rPr lang="en-US" dirty="0" smtClean="0"/>
              <a:t> </a:t>
            </a:r>
            <a:r>
              <a:rPr lang="en-US" dirty="0" err="1" smtClean="0"/>
              <a:t>bsf</a:t>
            </a:r>
            <a:r>
              <a:rPr lang="en-US" dirty="0" smtClean="0"/>
              <a:t> </a:t>
            </a:r>
            <a:r>
              <a:rPr lang="en-US" dirty="0" err="1" smtClean="0"/>
              <a:t>uszjoh</a:t>
            </a:r>
            <a:r>
              <a:rPr lang="en-US" dirty="0" smtClean="0"/>
              <a:t> up </a:t>
            </a:r>
            <a:r>
              <a:rPr lang="en-US" dirty="0" err="1" smtClean="0"/>
              <a:t>ljmm</a:t>
            </a:r>
            <a:r>
              <a:rPr lang="en-US" dirty="0" smtClean="0"/>
              <a:t> </a:t>
            </a:r>
            <a:r>
              <a:rPr lang="en-US" dirty="0" err="1" smtClean="0"/>
              <a:t>nf</a:t>
            </a:r>
            <a:r>
              <a:rPr lang="en-US" dirty="0" smtClean="0"/>
              <a:t>!</a:t>
            </a:r>
            <a:endParaRPr lang="en-US" dirty="0"/>
          </a:p>
        </p:txBody>
      </p:sp>
      <p:sp>
        <p:nvSpPr>
          <p:cNvPr id="9" name="TextBox 8"/>
          <p:cNvSpPr txBox="1"/>
          <p:nvPr/>
        </p:nvSpPr>
        <p:spPr>
          <a:xfrm>
            <a:off x="4531166" y="5391150"/>
            <a:ext cx="990600" cy="369332"/>
          </a:xfrm>
          <a:prstGeom prst="rect">
            <a:avLst/>
          </a:prstGeom>
          <a:noFill/>
        </p:spPr>
        <p:txBody>
          <a:bodyPr wrap="square" rtlCol="0">
            <a:spAutoFit/>
          </a:bodyPr>
          <a:lstStyle/>
          <a:p>
            <a:r>
              <a:rPr lang="en-US" dirty="0" err="1" smtClean="0"/>
              <a:t>mpm</a:t>
            </a:r>
            <a:endParaRPr lang="en-US" dirty="0"/>
          </a:p>
        </p:txBody>
      </p:sp>
      <p:cxnSp>
        <p:nvCxnSpPr>
          <p:cNvPr id="13" name="Straight Arrow Connector 12"/>
          <p:cNvCxnSpPr/>
          <p:nvPr/>
        </p:nvCxnSpPr>
        <p:spPr>
          <a:xfrm flipH="1">
            <a:off x="2857500" y="48768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857500" y="57912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9" name="Content Placeholder 2"/>
          <p:cNvSpPr>
            <a:spLocks noGrp="1"/>
          </p:cNvSpPr>
          <p:nvPr>
            <p:ph idx="1"/>
          </p:nvPr>
        </p:nvSpPr>
        <p:spPr>
          <a:xfrm>
            <a:off x="457200" y="1600200"/>
            <a:ext cx="8229600" cy="4525963"/>
          </a:xfrm>
        </p:spPr>
        <p:txBody>
          <a:bodyPr/>
          <a:lstStyle/>
          <a:p>
            <a:r>
              <a:rPr lang="en-US" dirty="0" smtClean="0"/>
              <a:t>Shift cipher</a:t>
            </a:r>
          </a:p>
          <a:p>
            <a:r>
              <a:rPr lang="en-US" dirty="0" smtClean="0"/>
              <a:t>25 possible encodings (26, if you count ‘0’)</a:t>
            </a:r>
          </a:p>
          <a:p>
            <a:r>
              <a:rPr lang="en-US" dirty="0" smtClean="0"/>
              <a:t>Trivially </a:t>
            </a:r>
            <a:r>
              <a:rPr lang="en-US" dirty="0" err="1" smtClean="0"/>
              <a:t>bruteforced</a:t>
            </a:r>
            <a:r>
              <a:rPr lang="en-US" dirty="0" smtClean="0"/>
              <a:t> </a:t>
            </a:r>
            <a:endParaRPr lang="en-US" dirty="0"/>
          </a:p>
        </p:txBody>
      </p:sp>
    </p:spTree>
    <p:extLst>
      <p:ext uri="{BB962C8B-B14F-4D97-AF65-F5344CB8AC3E}">
        <p14:creationId xmlns:p14="http://schemas.microsoft.com/office/powerpoint/2010/main" val="21444035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As an attacker, we take each block individually. Let’s start with C</a:t>
            </a:r>
            <a:r>
              <a:rPr lang="en-US" baseline="-25000" dirty="0" smtClean="0"/>
              <a:t>1</a:t>
            </a:r>
            <a:r>
              <a:rPr lang="en-US" dirty="0" smtClean="0"/>
              <a:t>:</a:t>
            </a:r>
          </a:p>
          <a:p>
            <a:endParaRPr lang="en-US" dirty="0"/>
          </a:p>
          <a:p>
            <a:endParaRPr lang="en-US" dirty="0" smtClean="0"/>
          </a:p>
          <a:p>
            <a:r>
              <a:rPr lang="en-US" dirty="0" smtClean="0"/>
              <a:t>We prepend our own block to it, initialized to whatever we want (let’s call it C’):</a:t>
            </a:r>
          </a:p>
          <a:p>
            <a:endParaRPr lang="en-US" dirty="0"/>
          </a:p>
        </p:txBody>
      </p:sp>
      <p:sp>
        <p:nvSpPr>
          <p:cNvPr id="4" name="TextBox 3"/>
          <p:cNvSpPr txBox="1"/>
          <p:nvPr/>
        </p:nvSpPr>
        <p:spPr>
          <a:xfrm>
            <a:off x="16002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5" name="TextBox 4"/>
          <p:cNvSpPr txBox="1"/>
          <p:nvPr/>
        </p:nvSpPr>
        <p:spPr>
          <a:xfrm>
            <a:off x="457200" y="50292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168698" y="50291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7" name="TextBox 6"/>
          <p:cNvSpPr txBox="1"/>
          <p:nvPr/>
        </p:nvSpPr>
        <p:spPr>
          <a:xfrm>
            <a:off x="457200" y="5502014"/>
            <a:ext cx="74452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 “0000000000000000287ca837fb65e219</a:t>
            </a:r>
            <a:r>
              <a:rPr lang="en-US" sz="2400" dirty="0"/>
              <a:t>”</a:t>
            </a:r>
          </a:p>
        </p:txBody>
      </p:sp>
    </p:spTree>
    <p:extLst>
      <p:ext uri="{BB962C8B-B14F-4D97-AF65-F5344CB8AC3E}">
        <p14:creationId xmlns:p14="http://schemas.microsoft.com/office/powerpoint/2010/main" val="7768395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The host will decrypt C</a:t>
            </a:r>
            <a:r>
              <a:rPr lang="en-US" baseline="-25000" dirty="0" smtClean="0"/>
              <a:t>1</a:t>
            </a:r>
            <a:r>
              <a:rPr lang="en-US" dirty="0" smtClean="0"/>
              <a:t> first:</a:t>
            </a:r>
          </a:p>
          <a:p>
            <a:endParaRPr lang="en-US" dirty="0"/>
          </a:p>
          <a:p>
            <a:r>
              <a:rPr lang="en-US" dirty="0" smtClean="0"/>
              <a:t>Recall our decryption formula:</a:t>
            </a:r>
          </a:p>
          <a:p>
            <a:endParaRPr lang="en-US" dirty="0" smtClean="0"/>
          </a:p>
          <a:p>
            <a:pPr marL="342900" lvl="1" indent="-342900">
              <a:buFont typeface="Arial" pitchFamily="34" charset="0"/>
              <a:buChar char="•"/>
            </a:pPr>
            <a:r>
              <a:rPr lang="en-US" sz="2400" dirty="0" smtClean="0"/>
              <a:t>C</a:t>
            </a:r>
            <a:r>
              <a:rPr lang="en-US" sz="2400" baseline="-25000" dirty="0" smtClean="0"/>
              <a:t>n-1</a:t>
            </a:r>
            <a:r>
              <a:rPr lang="en-US" dirty="0" smtClean="0"/>
              <a:t> is C’, in this case, since we prepended C’ to the encrypted string, so we wind up with:</a:t>
            </a:r>
          </a:p>
          <a:p>
            <a:pPr marL="0" indent="0">
              <a:buNone/>
            </a:pPr>
            <a:endParaRPr lang="en-US" dirty="0"/>
          </a:p>
        </p:txBody>
      </p:sp>
      <p:sp>
        <p:nvSpPr>
          <p:cNvPr id="5" name="TextBox 4"/>
          <p:cNvSpPr txBox="1"/>
          <p:nvPr/>
        </p:nvSpPr>
        <p:spPr>
          <a:xfrm>
            <a:off x="2819400" y="2209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6" name="TextBox 5"/>
          <p:cNvSpPr txBox="1"/>
          <p:nvPr/>
        </p:nvSpPr>
        <p:spPr>
          <a:xfrm>
            <a:off x="2824743" y="6099716"/>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a:solidFill>
                  <a:srgbClr val="FF0000"/>
                </a:solidFill>
              </a:rPr>
              <a:t>1</a:t>
            </a:r>
            <a:r>
              <a:rPr lang="en-US" sz="2400" dirty="0" smtClean="0"/>
              <a:t>) ⊕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7" name="TextBox 6"/>
          <p:cNvSpPr txBox="1"/>
          <p:nvPr/>
        </p:nvSpPr>
        <p:spPr>
          <a:xfrm>
            <a:off x="2797098" y="3352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lgn="ctr"/>
            <a:r>
              <a:rPr lang="en-US" sz="2400" dirty="0" err="1"/>
              <a:t>P</a:t>
            </a:r>
            <a:r>
              <a:rPr lang="en-US" sz="2400" baseline="-25000" dirty="0" err="1"/>
              <a:t>n</a:t>
            </a:r>
            <a:r>
              <a:rPr lang="en-US" sz="2400" dirty="0"/>
              <a:t> = D(</a:t>
            </a:r>
            <a:r>
              <a:rPr lang="en-US" sz="2400" dirty="0" err="1"/>
              <a:t>C</a:t>
            </a:r>
            <a:r>
              <a:rPr lang="en-US" sz="2400" baseline="-25000" dirty="0" err="1"/>
              <a:t>n</a:t>
            </a:r>
            <a:r>
              <a:rPr lang="en-US" sz="2400" dirty="0"/>
              <a:t>) ⊕ C</a:t>
            </a:r>
            <a:r>
              <a:rPr lang="en-US" sz="2400" baseline="-25000" dirty="0"/>
              <a:t>n-1</a:t>
            </a:r>
            <a:endParaRPr lang="en-US" sz="2400" dirty="0"/>
          </a:p>
        </p:txBody>
      </p:sp>
      <p:sp>
        <p:nvSpPr>
          <p:cNvPr id="9" name="TextBox 8"/>
          <p:cNvSpPr txBox="1"/>
          <p:nvPr/>
        </p:nvSpPr>
        <p:spPr>
          <a:xfrm>
            <a:off x="1589049" y="5107632"/>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11" name="Straight Arrow Connector 10"/>
          <p:cNvCxnSpPr/>
          <p:nvPr/>
        </p:nvCxnSpPr>
        <p:spPr>
          <a:xfrm flipH="1">
            <a:off x="4691644" y="5601816"/>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1400" y="5601816"/>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528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510757" y="1902018"/>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a:solidFill>
                  <a:srgbClr val="FF0000"/>
                </a:solidFill>
              </a:rPr>
              <a:t>1</a:t>
            </a:r>
            <a:r>
              <a:rPr lang="en-US" sz="2400" dirty="0" smtClean="0"/>
              <a:t>) ⊕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75063" y="909934"/>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6" name="Straight Arrow Connector 5"/>
          <p:cNvCxnSpPr/>
          <p:nvPr/>
        </p:nvCxnSpPr>
        <p:spPr>
          <a:xfrm flipH="1">
            <a:off x="3377658" y="1404118"/>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67414" y="1404118"/>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err="1" smtClean="0">
                <a:solidFill>
                  <a:schemeClr val="tx1"/>
                </a:solidFill>
              </a:rPr>
              <a:t>C</a:t>
            </a:r>
            <a:r>
              <a:rPr lang="en-US" sz="2400" baseline="-25000" dirty="0" err="1">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E(</a:t>
            </a:r>
            <a:r>
              <a:rPr lang="en-US" sz="2400" dirty="0" err="1" smtClean="0">
                <a:solidFill>
                  <a:schemeClr val="tx1"/>
                </a:solidFill>
              </a:rPr>
              <a:t>P</a:t>
            </a:r>
            <a:r>
              <a:rPr lang="en-US" sz="2400" baseline="-25000" dirty="0" err="1" smtClean="0">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n-1</a:t>
            </a:r>
            <a:r>
              <a:rPr lang="en-US" sz="2400" dirty="0" smtClean="0">
                <a:solidFill>
                  <a:schemeClr val="tx1"/>
                </a:solidFill>
              </a:rPr>
              <a:t>)</a:t>
            </a:r>
            <a:endParaRPr lang="en-US" sz="2400" dirty="0">
              <a:solidFill>
                <a:schemeClr val="tx1"/>
              </a:solidFill>
            </a:endParaRPr>
          </a:p>
        </p:txBody>
      </p:sp>
      <p:sp>
        <p:nvSpPr>
          <p:cNvPr id="9" name="TextBox 8"/>
          <p:cNvSpPr txBox="1"/>
          <p:nvPr/>
        </p:nvSpPr>
        <p:spPr>
          <a:xfrm>
            <a:off x="304800" y="36576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solidFill>
                  <a:srgbClr val="FF0000"/>
                </a:solidFill>
              </a:rPr>
              <a:t>C</a:t>
            </a:r>
            <a:r>
              <a:rPr lang="en-US" sz="2400" b="1" baseline="-25000" dirty="0" smtClean="0">
                <a:solidFill>
                  <a:srgbClr val="FF0000"/>
                </a:solidFill>
              </a:rPr>
              <a:t>1</a:t>
            </a:r>
            <a:r>
              <a:rPr lang="en-US" sz="2400" dirty="0" smtClean="0">
                <a:solidFill>
                  <a:srgbClr val="FF0000"/>
                </a:solidFill>
              </a:rPr>
              <a:t> </a:t>
            </a:r>
            <a:r>
              <a:rPr lang="en-US" sz="2400" dirty="0">
                <a:solidFill>
                  <a:schemeClr val="tx1"/>
                </a:solidFill>
              </a:rPr>
              <a:t>= </a:t>
            </a:r>
            <a:r>
              <a:rPr lang="en-US" sz="2400" dirty="0" smtClean="0">
                <a:solidFill>
                  <a:schemeClr val="tx1"/>
                </a:solidFill>
              </a:rPr>
              <a:t>E(P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0</a:t>
            </a:r>
            <a:r>
              <a:rPr lang="en-US" sz="2400" dirty="0" smtClean="0">
                <a:solidFill>
                  <a:schemeClr val="tx1"/>
                </a:solidFill>
              </a:rPr>
              <a:t>)</a:t>
            </a:r>
            <a:endParaRPr lang="en-US" sz="2400" dirty="0">
              <a:solidFill>
                <a:schemeClr val="tx1"/>
              </a:solidFill>
            </a:endParaRPr>
          </a:p>
        </p:txBody>
      </p:sp>
      <p:cxnSp>
        <p:nvCxnSpPr>
          <p:cNvPr id="10" name="Straight Arrow Connector 9"/>
          <p:cNvCxnSpPr/>
          <p:nvPr/>
        </p:nvCxnSpPr>
        <p:spPr>
          <a:xfrm>
            <a:off x="2286000" y="3281065"/>
            <a:ext cx="0" cy="3765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446" y="45720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D(</a:t>
            </a:r>
            <a:r>
              <a:rPr lang="en-US" sz="2400" dirty="0">
                <a:solidFill>
                  <a:schemeClr val="tx1"/>
                </a:solidFill>
              </a:rPr>
              <a:t>E(P</a:t>
            </a:r>
            <a:r>
              <a:rPr lang="en-US" sz="2400" baseline="-25000" dirty="0">
                <a:solidFill>
                  <a:schemeClr val="tx1"/>
                </a:solidFill>
              </a:rPr>
              <a:t>1</a:t>
            </a:r>
            <a:r>
              <a:rPr lang="en-US" sz="2400" dirty="0">
                <a:solidFill>
                  <a:schemeClr val="tx1"/>
                </a:solidFill>
              </a:rPr>
              <a:t> ⊕ C</a:t>
            </a:r>
            <a:r>
              <a:rPr lang="en-US" sz="2400" b="1" baseline="-25000" dirty="0">
                <a:solidFill>
                  <a:schemeClr val="tx1"/>
                </a:solidFill>
              </a:rPr>
              <a:t>0</a:t>
            </a:r>
            <a:r>
              <a:rPr lang="en-US" sz="2400" dirty="0">
                <a:solidFill>
                  <a:schemeClr val="tx1"/>
                </a:solidFill>
              </a:rPr>
              <a:t>)</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15" name="TextBox 14"/>
          <p:cNvSpPr txBox="1"/>
          <p:nvPr/>
        </p:nvSpPr>
        <p:spPr>
          <a:xfrm>
            <a:off x="6480717" y="775905"/>
            <a:ext cx="2414239" cy="1754326"/>
          </a:xfrm>
          <a:prstGeom prst="rect">
            <a:avLst/>
          </a:prstGeom>
          <a:noFill/>
        </p:spPr>
        <p:txBody>
          <a:bodyPr wrap="square" rtlCol="0">
            <a:spAutoFit/>
          </a:bodyPr>
          <a:lstStyle/>
          <a:p>
            <a:r>
              <a:rPr lang="en-US" dirty="0" smtClean="0"/>
              <a:t>This is how the oracle attempts to decrypt the second block</a:t>
            </a:r>
          </a:p>
          <a:p>
            <a:endParaRPr lang="en-US" dirty="0"/>
          </a:p>
          <a:p>
            <a:r>
              <a:rPr lang="en-US" dirty="0" smtClean="0"/>
              <a:t>Let’s look at where </a:t>
            </a:r>
            <a:r>
              <a:rPr lang="en-US" b="1" dirty="0" smtClean="0">
                <a:solidFill>
                  <a:srgbClr val="FF0000"/>
                </a:solidFill>
              </a:rPr>
              <a:t>C</a:t>
            </a:r>
            <a:r>
              <a:rPr lang="en-US" b="1" baseline="-25000" dirty="0" smtClean="0">
                <a:solidFill>
                  <a:srgbClr val="FF0000"/>
                </a:solidFill>
              </a:rPr>
              <a:t>1 </a:t>
            </a:r>
            <a:r>
              <a:rPr lang="en-US" dirty="0" smtClean="0"/>
              <a:t>originally came from…</a:t>
            </a:r>
            <a:endParaRPr lang="en-US" dirty="0"/>
          </a:p>
        </p:txBody>
      </p:sp>
      <p:sp>
        <p:nvSpPr>
          <p:cNvPr id="17" name="TextBox 16"/>
          <p:cNvSpPr txBox="1"/>
          <p:nvPr/>
        </p:nvSpPr>
        <p:spPr>
          <a:xfrm>
            <a:off x="4038600" y="2727066"/>
            <a:ext cx="3276600" cy="646331"/>
          </a:xfrm>
          <a:prstGeom prst="rect">
            <a:avLst/>
          </a:prstGeom>
          <a:noFill/>
        </p:spPr>
        <p:txBody>
          <a:bodyPr wrap="square" rtlCol="0">
            <a:spAutoFit/>
          </a:bodyPr>
          <a:lstStyle/>
          <a:p>
            <a:r>
              <a:rPr lang="en-US" dirty="0" smtClean="0"/>
              <a:t>Recall our encryption formula from earlier</a:t>
            </a:r>
            <a:endParaRPr lang="en-US" dirty="0"/>
          </a:p>
        </p:txBody>
      </p:sp>
      <p:sp>
        <p:nvSpPr>
          <p:cNvPr id="18" name="TextBox 17"/>
          <p:cNvSpPr txBox="1"/>
          <p:nvPr/>
        </p:nvSpPr>
        <p:spPr>
          <a:xfrm>
            <a:off x="4064619" y="3657600"/>
            <a:ext cx="3623217" cy="646331"/>
          </a:xfrm>
          <a:prstGeom prst="rect">
            <a:avLst/>
          </a:prstGeom>
          <a:noFill/>
        </p:spPr>
        <p:txBody>
          <a:bodyPr wrap="square" rtlCol="0">
            <a:spAutoFit/>
          </a:bodyPr>
          <a:lstStyle/>
          <a:p>
            <a:r>
              <a:rPr lang="en-US" dirty="0" smtClean="0"/>
              <a:t>C</a:t>
            </a:r>
            <a:r>
              <a:rPr lang="en-US" b="1" baseline="-25000" dirty="0" smtClean="0"/>
              <a:t>1</a:t>
            </a:r>
            <a:r>
              <a:rPr lang="en-US" dirty="0" smtClean="0"/>
              <a:t>, in particular, was encrypted after being </a:t>
            </a:r>
            <a:r>
              <a:rPr lang="en-US" dirty="0" err="1" smtClean="0"/>
              <a:t>XORed</a:t>
            </a:r>
            <a:r>
              <a:rPr lang="en-US" dirty="0" smtClean="0"/>
              <a:t> with </a:t>
            </a:r>
            <a:r>
              <a:rPr lang="en-US" dirty="0"/>
              <a:t>C</a:t>
            </a:r>
            <a:r>
              <a:rPr lang="en-US" b="1" baseline="-25000" dirty="0"/>
              <a:t>0</a:t>
            </a:r>
            <a:endParaRPr lang="en-US" dirty="0"/>
          </a:p>
        </p:txBody>
      </p:sp>
      <p:sp>
        <p:nvSpPr>
          <p:cNvPr id="22" name="TextBox 21"/>
          <p:cNvSpPr txBox="1"/>
          <p:nvPr/>
        </p:nvSpPr>
        <p:spPr>
          <a:xfrm>
            <a:off x="4629614" y="4572000"/>
            <a:ext cx="3218986" cy="646331"/>
          </a:xfrm>
          <a:prstGeom prst="rect">
            <a:avLst/>
          </a:prstGeom>
          <a:noFill/>
        </p:spPr>
        <p:txBody>
          <a:bodyPr wrap="square" rtlCol="0">
            <a:spAutoFit/>
          </a:bodyPr>
          <a:lstStyle/>
          <a:p>
            <a:r>
              <a:rPr lang="en-US" dirty="0" smtClean="0"/>
              <a:t>In the formula for </a:t>
            </a:r>
            <a:r>
              <a:rPr lang="en-US" dirty="0"/>
              <a:t>P’</a:t>
            </a:r>
            <a:r>
              <a:rPr lang="en-US" baseline="-25000" dirty="0"/>
              <a:t>1</a:t>
            </a:r>
            <a:r>
              <a:rPr lang="en-US" dirty="0" smtClean="0"/>
              <a:t> (above), expand </a:t>
            </a:r>
            <a:r>
              <a:rPr lang="en-US" b="1" dirty="0">
                <a:solidFill>
                  <a:srgbClr val="FF0000"/>
                </a:solidFill>
              </a:rPr>
              <a:t>C</a:t>
            </a:r>
            <a:r>
              <a:rPr lang="en-US" b="1" baseline="-25000" dirty="0">
                <a:solidFill>
                  <a:srgbClr val="FF0000"/>
                </a:solidFill>
              </a:rPr>
              <a:t>1</a:t>
            </a:r>
            <a:r>
              <a:rPr lang="en-US" dirty="0" smtClean="0"/>
              <a:t> to its original value</a:t>
            </a:r>
            <a:endParaRPr lang="en-US" dirty="0"/>
          </a:p>
        </p:txBody>
      </p:sp>
      <p:sp>
        <p:nvSpPr>
          <p:cNvPr id="23" name="TextBox 22"/>
          <p:cNvSpPr txBox="1"/>
          <p:nvPr/>
        </p:nvSpPr>
        <p:spPr>
          <a:xfrm>
            <a:off x="309446" y="56388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0</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24" name="TextBox 23"/>
          <p:cNvSpPr txBox="1"/>
          <p:nvPr/>
        </p:nvSpPr>
        <p:spPr>
          <a:xfrm>
            <a:off x="4629614" y="5638800"/>
            <a:ext cx="4265342" cy="923330"/>
          </a:xfrm>
          <a:prstGeom prst="rect">
            <a:avLst/>
          </a:prstGeom>
          <a:noFill/>
        </p:spPr>
        <p:txBody>
          <a:bodyPr wrap="square" rtlCol="0">
            <a:spAutoFit/>
          </a:bodyPr>
          <a:lstStyle/>
          <a:p>
            <a:r>
              <a:rPr lang="en-US" dirty="0" smtClean="0"/>
              <a:t>E(D(X)), like before, becomes X – this is the value that the oracle calculates on behalf of the attacker</a:t>
            </a:r>
            <a:endParaRPr lang="en-US" dirty="0"/>
          </a:p>
        </p:txBody>
      </p:sp>
      <p:cxnSp>
        <p:nvCxnSpPr>
          <p:cNvPr id="26" name="Straight Arrow Connector 25"/>
          <p:cNvCxnSpPr/>
          <p:nvPr/>
        </p:nvCxnSpPr>
        <p:spPr>
          <a:xfrm>
            <a:off x="2286000" y="5030063"/>
            <a:ext cx="0" cy="60873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84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0</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457200" y="1828800"/>
            <a:ext cx="6858000" cy="2308324"/>
          </a:xfrm>
          <a:prstGeom prst="rect">
            <a:avLst/>
          </a:prstGeom>
          <a:noFill/>
        </p:spPr>
        <p:txBody>
          <a:bodyPr wrap="square" rtlCol="0">
            <a:spAutoFit/>
          </a:bodyPr>
          <a:lstStyle/>
          <a:p>
            <a:r>
              <a:rPr lang="en-US" dirty="0" smtClean="0"/>
              <a:t>The server calculated this value, where…</a:t>
            </a:r>
          </a:p>
          <a:p>
            <a:r>
              <a:rPr lang="en-US" dirty="0"/>
              <a:t>P’</a:t>
            </a:r>
            <a:r>
              <a:rPr lang="en-US" baseline="-25000" dirty="0"/>
              <a:t>1</a:t>
            </a:r>
            <a:r>
              <a:rPr lang="en-US" dirty="0"/>
              <a:t> = </a:t>
            </a:r>
            <a:r>
              <a:rPr lang="en-US" dirty="0" smtClean="0"/>
              <a:t>The value the server calculates (mostly a garbage string)</a:t>
            </a:r>
          </a:p>
          <a:p>
            <a:r>
              <a:rPr lang="en-US" dirty="0" smtClean="0"/>
              <a:t>P</a:t>
            </a:r>
            <a:r>
              <a:rPr lang="en-US" baseline="-25000" dirty="0" smtClean="0"/>
              <a:t>1</a:t>
            </a:r>
            <a:r>
              <a:rPr lang="en-US" dirty="0" smtClean="0"/>
              <a:t> = The original plaintext value (our goal)</a:t>
            </a:r>
          </a:p>
          <a:p>
            <a:r>
              <a:rPr lang="en-US" dirty="0" smtClean="0"/>
              <a:t>C</a:t>
            </a:r>
            <a:r>
              <a:rPr lang="en-US" b="1" baseline="-25000" dirty="0" smtClean="0"/>
              <a:t>0</a:t>
            </a:r>
            <a:r>
              <a:rPr lang="en-US" dirty="0" smtClean="0"/>
              <a:t> = The previous </a:t>
            </a:r>
            <a:r>
              <a:rPr lang="en-US" dirty="0" err="1" smtClean="0"/>
              <a:t>ciphertext</a:t>
            </a:r>
            <a:r>
              <a:rPr lang="en-US" dirty="0" smtClean="0"/>
              <a:t> block (known to us)</a:t>
            </a:r>
          </a:p>
          <a:p>
            <a:r>
              <a:rPr lang="en-US" b="1" dirty="0" smtClean="0">
                <a:solidFill>
                  <a:schemeClr val="accent5">
                    <a:lumMod val="50000"/>
                  </a:schemeClr>
                </a:solidFill>
              </a:rPr>
              <a:t>C’ </a:t>
            </a:r>
            <a:r>
              <a:rPr lang="en-US" dirty="0" smtClean="0"/>
              <a:t>= The </a:t>
            </a:r>
            <a:r>
              <a:rPr lang="en-US" dirty="0" err="1" smtClean="0"/>
              <a:t>ciphertext</a:t>
            </a:r>
            <a:r>
              <a:rPr lang="en-US" dirty="0" smtClean="0"/>
              <a:t> block chosen by the attacker (“0000000000000000”)</a:t>
            </a:r>
            <a:endParaRPr lang="en-US" dirty="0"/>
          </a:p>
          <a:p>
            <a:endParaRPr lang="en-US" dirty="0" smtClean="0"/>
          </a:p>
          <a:p>
            <a:endParaRPr lang="en-US" dirty="0"/>
          </a:p>
        </p:txBody>
      </p:sp>
      <p:sp>
        <p:nvSpPr>
          <p:cNvPr id="7" name="Content Placeholder 2"/>
          <p:cNvSpPr>
            <a:spLocks noGrp="1"/>
          </p:cNvSpPr>
          <p:nvPr>
            <p:ph idx="1"/>
          </p:nvPr>
        </p:nvSpPr>
        <p:spPr>
          <a:xfrm>
            <a:off x="457200" y="3733800"/>
            <a:ext cx="8229600" cy="2392363"/>
          </a:xfrm>
        </p:spPr>
        <p:txBody>
          <a:bodyPr/>
          <a:lstStyle/>
          <a:p>
            <a:r>
              <a:rPr lang="en-US" dirty="0" smtClean="0"/>
              <a:t>So now we have an equation with two unknowns - </a:t>
            </a:r>
            <a:r>
              <a:rPr lang="en-US" dirty="0"/>
              <a:t>P</a:t>
            </a:r>
            <a:r>
              <a:rPr lang="en-US" baseline="-25000" dirty="0"/>
              <a:t>1 </a:t>
            </a:r>
            <a:r>
              <a:rPr lang="en-US" dirty="0" smtClean="0"/>
              <a:t>and P’</a:t>
            </a:r>
            <a:r>
              <a:rPr lang="en-US" baseline="-25000" dirty="0" smtClean="0"/>
              <a:t>1</a:t>
            </a:r>
            <a:r>
              <a:rPr lang="en-US" dirty="0" smtClean="0"/>
              <a:t>…</a:t>
            </a:r>
          </a:p>
          <a:p>
            <a:pPr lvl="1"/>
            <a:r>
              <a:rPr lang="en-US" dirty="0" smtClean="0"/>
              <a:t>Or do we?</a:t>
            </a:r>
          </a:p>
        </p:txBody>
      </p:sp>
    </p:spTree>
    <p:extLst>
      <p:ext uri="{BB962C8B-B14F-4D97-AF65-F5344CB8AC3E}">
        <p14:creationId xmlns:p14="http://schemas.microsoft.com/office/powerpoint/2010/main" val="32609529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smtClean="0"/>
              <a:t>We actually do know something about </a:t>
            </a:r>
            <a:r>
              <a:rPr lang="en-US" dirty="0"/>
              <a:t>P’</a:t>
            </a:r>
            <a:r>
              <a:rPr lang="en-US" baseline="-25000" dirty="0"/>
              <a:t>1</a:t>
            </a:r>
            <a:r>
              <a:rPr lang="en-US" dirty="0" smtClean="0"/>
              <a:t>!</a:t>
            </a:r>
          </a:p>
          <a:p>
            <a:r>
              <a:rPr lang="en-US" dirty="0" smtClean="0"/>
              <a:t>Recall the last step of decryption…</a:t>
            </a:r>
          </a:p>
          <a:p>
            <a:endParaRPr lang="en-US" dirty="0"/>
          </a:p>
          <a:p>
            <a:r>
              <a:rPr lang="en-US" dirty="0" smtClean="0"/>
              <a:t>We know whether or not the padding is correct on the final (garbage) string!</a:t>
            </a:r>
          </a:p>
          <a:p>
            <a:r>
              <a:rPr lang="en-US" dirty="0" smtClean="0"/>
              <a:t>In fact, we can change the last byte C’ to all 256 possible values, and the server will tell us when the padding is right</a:t>
            </a:r>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t>⊕</a:t>
            </a:r>
            <a:r>
              <a:rPr lang="en-US" sz="2400" dirty="0" smtClean="0">
                <a:solidFill>
                  <a:schemeClr val="tx1"/>
                </a:solidFill>
              </a:rPr>
              <a:t> C</a:t>
            </a:r>
            <a:r>
              <a:rPr lang="en-US" sz="2400" b="1" baseline="-25000" dirty="0" smtClean="0">
                <a:solidFill>
                  <a:schemeClr val="tx1"/>
                </a:solidFill>
              </a:rPr>
              <a:t>0</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115597" y="3124200"/>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cxnSp>
        <p:nvCxnSpPr>
          <p:cNvPr id="6" name="Straight Arrow Connector 5"/>
          <p:cNvCxnSpPr>
            <a:endCxn id="5" idx="1"/>
          </p:cNvCxnSpPr>
          <p:nvPr/>
        </p:nvCxnSpPr>
        <p:spPr>
          <a:xfrm>
            <a:off x="1219200" y="3308866"/>
            <a:ext cx="896397" cy="0"/>
          </a:xfrm>
          <a:prstGeom prst="straightConnector1">
            <a:avLst/>
          </a:prstGeom>
          <a:ln w="4762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543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525963"/>
          </a:xfrm>
        </p:spPr>
        <p:txBody>
          <a:bodyPr>
            <a:normAutofit fontScale="92500" lnSpcReduction="20000"/>
          </a:bodyPr>
          <a:lstStyle/>
          <a:p>
            <a:r>
              <a:rPr lang="en-US" dirty="0" smtClean="0"/>
              <a:t>When the padding is right, we know something about </a:t>
            </a:r>
            <a:r>
              <a:rPr lang="en-US" dirty="0"/>
              <a:t>P’</a:t>
            </a:r>
            <a:r>
              <a:rPr lang="en-US" baseline="-25000" dirty="0"/>
              <a:t>1</a:t>
            </a:r>
            <a:r>
              <a:rPr lang="en-US" dirty="0" smtClean="0"/>
              <a:t>, namely, it ends with:</a:t>
            </a:r>
          </a:p>
          <a:p>
            <a:pPr lvl="1"/>
            <a:r>
              <a:rPr lang="en-US" dirty="0" smtClean="0"/>
              <a:t>\x01</a:t>
            </a:r>
          </a:p>
          <a:p>
            <a:pPr lvl="1"/>
            <a:r>
              <a:rPr lang="en-US" dirty="0" smtClean="0"/>
              <a:t>\x02\x02</a:t>
            </a:r>
          </a:p>
          <a:p>
            <a:pPr lvl="1"/>
            <a:r>
              <a:rPr lang="en-US" dirty="0" smtClean="0"/>
              <a:t>\x03\x03\x03</a:t>
            </a:r>
          </a:p>
          <a:p>
            <a:pPr lvl="1"/>
            <a:r>
              <a:rPr lang="en-US" dirty="0" smtClean="0"/>
              <a:t>…etc.</a:t>
            </a:r>
          </a:p>
          <a:p>
            <a:pPr lvl="1"/>
            <a:r>
              <a:rPr lang="en-US" dirty="0" smtClean="0"/>
              <a:t>Let’s assume it’s \x01 (the others are rare and can easily be eliminated</a:t>
            </a:r>
          </a:p>
          <a:p>
            <a:r>
              <a:rPr lang="en-US" dirty="0" smtClean="0"/>
              <a:t>Remember, </a:t>
            </a:r>
            <a:r>
              <a:rPr lang="en-US" dirty="0"/>
              <a:t>P’</a:t>
            </a:r>
            <a:r>
              <a:rPr lang="en-US" baseline="-25000" dirty="0"/>
              <a:t>1</a:t>
            </a:r>
            <a:r>
              <a:rPr lang="en-US" dirty="0" smtClean="0"/>
              <a:t> is mostly a garbage string, still, the result of decrypting a good block and </a:t>
            </a:r>
            <a:r>
              <a:rPr lang="en-US" dirty="0" err="1" smtClean="0"/>
              <a:t>XORing</a:t>
            </a:r>
            <a:r>
              <a:rPr lang="en-US" dirty="0" smtClean="0"/>
              <a:t> it with a bad block</a:t>
            </a:r>
          </a:p>
          <a:p>
            <a:pPr lvl="1"/>
            <a:endParaRPr lang="en-US" dirty="0" smtClean="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0</a:t>
            </a:r>
            <a:r>
              <a:rPr lang="en-US" sz="2400" dirty="0"/>
              <a:t> ⊕ </a:t>
            </a:r>
            <a:r>
              <a:rPr lang="en-US" sz="2400" b="1" dirty="0" smtClean="0">
                <a:solidFill>
                  <a:schemeClr val="accent5">
                    <a:lumMod val="50000"/>
                  </a:schemeClr>
                </a:solidFill>
              </a:rPr>
              <a:t>C’</a:t>
            </a:r>
            <a:endParaRPr lang="en-US" sz="2400" b="1" dirty="0">
              <a:solidFill>
                <a:schemeClr val="accent5">
                  <a:lumMod val="50000"/>
                </a:schemeClr>
              </a:solidFill>
            </a:endParaRPr>
          </a:p>
        </p:txBody>
      </p:sp>
    </p:spTree>
    <p:extLst>
      <p:ext uri="{BB962C8B-B14F-4D97-AF65-F5344CB8AC3E}">
        <p14:creationId xmlns:p14="http://schemas.microsoft.com/office/powerpoint/2010/main" val="34210010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a:bodyPr>
          <a:lstStyle/>
          <a:p>
            <a:r>
              <a:rPr lang="en-US" sz="2800" dirty="0" smtClean="0"/>
              <a:t>Let’s take another look at that formula:</a:t>
            </a:r>
          </a:p>
          <a:p>
            <a:endParaRPr lang="en-US" sz="2800" dirty="0" smtClean="0"/>
          </a:p>
          <a:p>
            <a:r>
              <a:rPr lang="en-US" sz="2800" dirty="0" smtClean="0"/>
              <a:t>When the padding is right, we know the last bytes of all but one:</a:t>
            </a:r>
          </a:p>
          <a:p>
            <a:pPr lvl="1"/>
            <a:r>
              <a:rPr lang="en-US" sz="2400" dirty="0" smtClean="0"/>
              <a:t>P’</a:t>
            </a:r>
            <a:r>
              <a:rPr lang="en-US" sz="2400" baseline="-25000" dirty="0" smtClean="0"/>
              <a:t>1</a:t>
            </a:r>
            <a:r>
              <a:rPr lang="en-US" sz="2400" dirty="0"/>
              <a:t>[N]</a:t>
            </a:r>
            <a:r>
              <a:rPr lang="en-US" sz="2400" dirty="0" smtClean="0"/>
              <a:t> – 0x01</a:t>
            </a:r>
          </a:p>
          <a:p>
            <a:pPr lvl="1"/>
            <a:r>
              <a:rPr lang="en-US" sz="2400" dirty="0" smtClean="0"/>
              <a:t>C</a:t>
            </a:r>
            <a:r>
              <a:rPr lang="en-US" sz="2400" b="1" baseline="-25000" dirty="0" smtClean="0"/>
              <a:t>0 </a:t>
            </a:r>
            <a:r>
              <a:rPr lang="en-US" sz="2400" dirty="0" smtClean="0"/>
              <a:t>[</a:t>
            </a:r>
            <a:r>
              <a:rPr lang="en-US" sz="2400" dirty="0"/>
              <a:t>N]</a:t>
            </a:r>
            <a:r>
              <a:rPr lang="en-US" sz="2400" dirty="0" smtClean="0"/>
              <a:t> – The last byte of the previous block (we know it)</a:t>
            </a:r>
          </a:p>
          <a:p>
            <a:pPr lvl="1"/>
            <a:r>
              <a:rPr lang="en-US" sz="2400" b="1" dirty="0">
                <a:solidFill>
                  <a:schemeClr val="accent5">
                    <a:lumMod val="50000"/>
                  </a:schemeClr>
                </a:solidFill>
              </a:rPr>
              <a:t>C</a:t>
            </a:r>
            <a:r>
              <a:rPr lang="en-US" sz="2400" b="1" dirty="0" smtClean="0">
                <a:solidFill>
                  <a:schemeClr val="accent5">
                    <a:lumMod val="50000"/>
                  </a:schemeClr>
                </a:solidFill>
              </a:rPr>
              <a:t>’</a:t>
            </a:r>
            <a:r>
              <a:rPr lang="en-US" sz="2400" dirty="0"/>
              <a:t> [N]</a:t>
            </a:r>
            <a:r>
              <a:rPr lang="en-US" sz="2400" b="1" dirty="0" smtClean="0">
                <a:solidFill>
                  <a:schemeClr val="accent5">
                    <a:lumMod val="50000"/>
                  </a:schemeClr>
                </a:solidFill>
              </a:rPr>
              <a:t> </a:t>
            </a:r>
            <a:r>
              <a:rPr lang="en-US" sz="2400" dirty="0" smtClean="0"/>
              <a:t>– The last byte of the block that we created</a:t>
            </a:r>
          </a:p>
          <a:p>
            <a:r>
              <a:rPr lang="en-US" sz="2800" dirty="0" smtClean="0"/>
              <a:t>Now it’s easy to determine the last byte of </a:t>
            </a:r>
            <a:r>
              <a:rPr lang="en-US" sz="2800" dirty="0" smtClean="0"/>
              <a:t>P</a:t>
            </a:r>
            <a:r>
              <a:rPr lang="en-US" sz="2800" baseline="-25000" dirty="0"/>
              <a:t>1</a:t>
            </a:r>
            <a:r>
              <a:rPr lang="en-US" sz="2800" dirty="0" smtClean="0"/>
              <a:t> </a:t>
            </a:r>
            <a:r>
              <a:rPr lang="en-US" sz="2800" dirty="0" smtClean="0"/>
              <a:t>– just re-arrange the formula!</a:t>
            </a:r>
            <a:endParaRPr lang="en-US" sz="2800" dirty="0"/>
          </a:p>
        </p:txBody>
      </p:sp>
      <p:sp>
        <p:nvSpPr>
          <p:cNvPr id="4" name="TextBox 3"/>
          <p:cNvSpPr txBox="1"/>
          <p:nvPr/>
        </p:nvSpPr>
        <p:spPr>
          <a:xfrm>
            <a:off x="914400" y="2133600"/>
            <a:ext cx="4724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a:t>[N] </a:t>
            </a:r>
            <a:r>
              <a:rPr lang="en-US" sz="2400" dirty="0" smtClean="0"/>
              <a:t>=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0</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
        <p:nvSpPr>
          <p:cNvPr id="5" name="TextBox 4"/>
          <p:cNvSpPr txBox="1"/>
          <p:nvPr/>
        </p:nvSpPr>
        <p:spPr>
          <a:xfrm>
            <a:off x="914400" y="5867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a:t>[N] </a:t>
            </a:r>
            <a:r>
              <a:rPr lang="en-US" sz="2400" dirty="0" smtClean="0"/>
              <a:t>=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0</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Tree>
    <p:extLst>
      <p:ext uri="{BB962C8B-B14F-4D97-AF65-F5344CB8AC3E}">
        <p14:creationId xmlns:p14="http://schemas.microsoft.com/office/powerpoint/2010/main" val="11746518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08878" y="1257300"/>
            <a:ext cx="8229600" cy="5448300"/>
          </a:xfrm>
        </p:spPr>
        <p:txBody>
          <a:bodyPr>
            <a:normAutofit/>
          </a:bodyPr>
          <a:lstStyle/>
          <a:p>
            <a:r>
              <a:rPr lang="en-US" sz="2400" dirty="0" smtClean="0"/>
              <a:t>So, to summarize:</a:t>
            </a:r>
          </a:p>
          <a:p>
            <a:pPr lvl="1"/>
            <a:r>
              <a:rPr lang="en-US" sz="2000" dirty="0" smtClean="0"/>
              <a:t>Choose a new block, which we call C’, and prepend it to the block you’re trying to decrypt:</a:t>
            </a:r>
          </a:p>
          <a:p>
            <a:pPr lvl="1"/>
            <a:endParaRPr lang="en-US" sz="2000" dirty="0"/>
          </a:p>
          <a:p>
            <a:pPr lvl="1"/>
            <a:endParaRPr lang="en-US" sz="2000" dirty="0" smtClean="0"/>
          </a:p>
          <a:p>
            <a:pPr lvl="1"/>
            <a:r>
              <a:rPr lang="en-US" sz="2000" dirty="0" smtClean="0"/>
              <a:t>Change the last byte of C’ until you stop getting a padding error:</a:t>
            </a:r>
          </a:p>
          <a:p>
            <a:pPr lvl="1"/>
            <a:endParaRPr lang="en-US" sz="2000" dirty="0"/>
          </a:p>
          <a:p>
            <a:pPr lvl="1"/>
            <a:endParaRPr lang="en-US" sz="2000" dirty="0" smtClean="0"/>
          </a:p>
          <a:p>
            <a:pPr lvl="1"/>
            <a:r>
              <a:rPr lang="en-US" sz="2000" dirty="0" smtClean="0"/>
              <a:t>Plug it into the formula:</a:t>
            </a:r>
          </a:p>
          <a:p>
            <a:pPr lvl="1"/>
            <a:endParaRPr lang="en-US" sz="2000" dirty="0"/>
          </a:p>
          <a:p>
            <a:pPr lvl="1"/>
            <a:endParaRPr lang="en-US" sz="2000" dirty="0" smtClean="0"/>
          </a:p>
          <a:p>
            <a:pPr lvl="1"/>
            <a:endParaRPr lang="en-US" sz="2000" dirty="0"/>
          </a:p>
          <a:p>
            <a:pPr lvl="1"/>
            <a:r>
              <a:rPr lang="en-US" sz="2000" dirty="0" smtClean="0"/>
              <a:t>And solve!</a:t>
            </a:r>
          </a:p>
          <a:p>
            <a:pPr lvl="1"/>
            <a:endParaRPr lang="en-US" sz="2000" dirty="0" smtClean="0"/>
          </a:p>
          <a:p>
            <a:pPr lvl="1"/>
            <a:endParaRPr lang="en-US" sz="2000" dirty="0"/>
          </a:p>
        </p:txBody>
      </p:sp>
      <p:sp>
        <p:nvSpPr>
          <p:cNvPr id="5" name="TextBox 4"/>
          <p:cNvSpPr txBox="1"/>
          <p:nvPr/>
        </p:nvSpPr>
        <p:spPr>
          <a:xfrm>
            <a:off x="1247078" y="2395834"/>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958576" y="2395833"/>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7" name="TextBox 6"/>
          <p:cNvSpPr txBox="1"/>
          <p:nvPr/>
        </p:nvSpPr>
        <p:spPr>
          <a:xfrm>
            <a:off x="1276815" y="34671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“0000000000000026”</a:t>
            </a:r>
            <a:endParaRPr lang="en-US" sz="2400" dirty="0"/>
          </a:p>
        </p:txBody>
      </p:sp>
      <p:sp>
        <p:nvSpPr>
          <p:cNvPr id="8" name="TextBox 7"/>
          <p:cNvSpPr txBox="1"/>
          <p:nvPr/>
        </p:nvSpPr>
        <p:spPr>
          <a:xfrm>
            <a:off x="4988313" y="34670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9" name="TextBox 8"/>
          <p:cNvSpPr txBox="1"/>
          <p:nvPr/>
        </p:nvSpPr>
        <p:spPr>
          <a:xfrm>
            <a:off x="1263805" y="4557673"/>
            <a:ext cx="452739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[N] =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0</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a:t> [N]</a:t>
            </a:r>
            <a:endParaRPr lang="en-US" sz="2400" b="1" dirty="0">
              <a:solidFill>
                <a:schemeClr val="accent5">
                  <a:lumMod val="50000"/>
                </a:schemeClr>
              </a:solidFill>
            </a:endParaRPr>
          </a:p>
        </p:txBody>
      </p:sp>
      <p:sp>
        <p:nvSpPr>
          <p:cNvPr id="10" name="TextBox 9"/>
          <p:cNvSpPr txBox="1"/>
          <p:nvPr/>
        </p:nvSpPr>
        <p:spPr>
          <a:xfrm>
            <a:off x="1265664" y="5019338"/>
            <a:ext cx="45255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a:t>[N] </a:t>
            </a:r>
            <a:r>
              <a:rPr lang="en-US" sz="2400" dirty="0" smtClean="0"/>
              <a:t>= </a:t>
            </a:r>
            <a:r>
              <a:rPr lang="en-US" sz="2400" dirty="0" smtClean="0">
                <a:solidFill>
                  <a:schemeClr val="tx1"/>
                </a:solidFill>
              </a:rPr>
              <a:t>0x01 </a:t>
            </a:r>
            <a:r>
              <a:rPr lang="en-US" sz="2400" dirty="0"/>
              <a:t>⊕ </a:t>
            </a:r>
            <a:r>
              <a:rPr lang="en-US" sz="2400" dirty="0" smtClean="0">
                <a:solidFill>
                  <a:schemeClr val="tx1"/>
                </a:solidFill>
              </a:rPr>
              <a:t>0x22</a:t>
            </a:r>
            <a:r>
              <a:rPr lang="en-US" sz="2400" dirty="0"/>
              <a:t> ⊕ </a:t>
            </a:r>
            <a:r>
              <a:rPr lang="en-US" sz="2400" b="1" dirty="0" smtClean="0">
                <a:solidFill>
                  <a:schemeClr val="accent5">
                    <a:lumMod val="50000"/>
                  </a:schemeClr>
                </a:solidFill>
              </a:rPr>
              <a:t>0x26</a:t>
            </a:r>
            <a:endParaRPr lang="en-US" sz="2400" b="1" dirty="0">
              <a:solidFill>
                <a:schemeClr val="accent5">
                  <a:lumMod val="50000"/>
                </a:schemeClr>
              </a:solidFill>
            </a:endParaRPr>
          </a:p>
        </p:txBody>
      </p:sp>
      <p:sp>
        <p:nvSpPr>
          <p:cNvPr id="11" name="TextBox 10"/>
          <p:cNvSpPr txBox="1"/>
          <p:nvPr/>
        </p:nvSpPr>
        <p:spPr>
          <a:xfrm>
            <a:off x="1247078" y="6019800"/>
            <a:ext cx="454412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0x05</a:t>
            </a:r>
            <a:endParaRPr lang="en-US" sz="2400" b="1" dirty="0">
              <a:solidFill>
                <a:schemeClr val="accent5">
                  <a:lumMod val="50000"/>
                </a:schemeClr>
              </a:solidFill>
            </a:endParaRPr>
          </a:p>
        </p:txBody>
      </p:sp>
      <p:sp>
        <p:nvSpPr>
          <p:cNvPr id="13" name="TextBox 12"/>
          <p:cNvSpPr txBox="1"/>
          <p:nvPr/>
        </p:nvSpPr>
        <p:spPr>
          <a:xfrm>
            <a:off x="5943600" y="5981805"/>
            <a:ext cx="22330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i="1" dirty="0" smtClean="0"/>
              <a:t>Recall:</a:t>
            </a:r>
          </a:p>
          <a:p>
            <a:pPr algn="ctr"/>
            <a:r>
              <a:rPr lang="en-US" i="1" dirty="0" smtClean="0"/>
              <a:t>P</a:t>
            </a:r>
            <a:r>
              <a:rPr lang="en-US" i="1" baseline="-25000" dirty="0" smtClean="0"/>
              <a:t>1</a:t>
            </a:r>
            <a:r>
              <a:rPr lang="en-US" i="1" dirty="0" smtClean="0"/>
              <a:t> = “</a:t>
            </a:r>
            <a:r>
              <a:rPr lang="en-US" i="1" dirty="0" err="1" smtClean="0"/>
              <a:t>rld</a:t>
            </a:r>
            <a:r>
              <a:rPr lang="en-US" i="1" dirty="0" smtClean="0"/>
              <a:t>\5\5\5\5\5”</a:t>
            </a:r>
            <a:endParaRPr lang="en-US" i="1" dirty="0"/>
          </a:p>
        </p:txBody>
      </p:sp>
    </p:spTree>
    <p:extLst>
      <p:ext uri="{BB962C8B-B14F-4D97-AF65-F5344CB8AC3E}">
        <p14:creationId xmlns:p14="http://schemas.microsoft.com/office/powerpoint/2010/main" val="12030442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fontScale="92500"/>
          </a:bodyPr>
          <a:lstStyle/>
          <a:p>
            <a:r>
              <a:rPr lang="en-US" dirty="0" smtClean="0"/>
              <a:t>By having the server tell us when the last byte of the decrypt block is right, we can trivially decrypt and encrypt it using only the XOR operation</a:t>
            </a:r>
          </a:p>
          <a:p>
            <a:r>
              <a:rPr lang="en-US" dirty="0" smtClean="0"/>
              <a:t>The last byte can be set to \x02, and the second-last byte can be guessed using the same formula</a:t>
            </a:r>
          </a:p>
          <a:p>
            <a:r>
              <a:rPr lang="en-US" dirty="0" smtClean="0"/>
              <a:t>The last and second-last bytes can be set to \x03\x03, and the third-last byte can be guessed using the same formula</a:t>
            </a:r>
          </a:p>
          <a:p>
            <a:r>
              <a:rPr lang="en-US" dirty="0" smtClean="0"/>
              <a:t>…and so on, until the whole block is decrypted</a:t>
            </a:r>
            <a:endParaRPr lang="en-US" dirty="0"/>
          </a:p>
        </p:txBody>
      </p:sp>
    </p:spTree>
    <p:extLst>
      <p:ext uri="{BB962C8B-B14F-4D97-AF65-F5344CB8AC3E}">
        <p14:creationId xmlns:p14="http://schemas.microsoft.com/office/powerpoint/2010/main" val="26053399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Poracle</a:t>
            </a:r>
            <a:endParaRPr lang="en-US" dirty="0"/>
          </a:p>
        </p:txBody>
      </p:sp>
      <p:sp>
        <p:nvSpPr>
          <p:cNvPr id="3" name="Content Placeholder 2"/>
          <p:cNvSpPr>
            <a:spLocks noGrp="1"/>
          </p:cNvSpPr>
          <p:nvPr>
            <p:ph idx="1"/>
          </p:nvPr>
        </p:nvSpPr>
        <p:spPr/>
        <p:txBody>
          <a:bodyPr/>
          <a:lstStyle/>
          <a:p>
            <a:r>
              <a:rPr lang="en-US" dirty="0" smtClean="0"/>
              <a:t>Like all these attacks, I wrote a tool</a:t>
            </a:r>
          </a:p>
          <a:p>
            <a:r>
              <a:rPr lang="en-US" dirty="0" smtClean="0"/>
              <a:t>This one’s called “</a:t>
            </a:r>
            <a:r>
              <a:rPr lang="en-US" dirty="0" err="1" smtClean="0"/>
              <a:t>Poracle</a:t>
            </a:r>
            <a:r>
              <a:rPr lang="en-US" dirty="0" smtClean="0"/>
              <a:t>”</a:t>
            </a:r>
            <a:endParaRPr lang="en-US" dirty="0" smtClean="0"/>
          </a:p>
        </p:txBody>
      </p:sp>
    </p:spTree>
    <p:extLst>
      <p:ext uri="{BB962C8B-B14F-4D97-AF65-F5344CB8AC3E}">
        <p14:creationId xmlns:p14="http://schemas.microsoft.com/office/powerpoint/2010/main" val="2818765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Caesar – World War II: No developments</a:t>
            </a:r>
            <a:endParaRPr lang="en-US" dirty="0"/>
          </a:p>
        </p:txBody>
      </p:sp>
      <p:sp>
        <p:nvSpPr>
          <p:cNvPr id="3" name="Content Placeholder 2"/>
          <p:cNvSpPr>
            <a:spLocks noGrp="1"/>
          </p:cNvSpPr>
          <p:nvPr>
            <p:ph idx="1"/>
          </p:nvPr>
        </p:nvSpPr>
        <p:spPr>
          <a:xfrm>
            <a:off x="533400" y="5674420"/>
            <a:ext cx="7010400" cy="304800"/>
          </a:xfrm>
        </p:spPr>
        <p:txBody>
          <a:bodyPr>
            <a:noAutofit/>
          </a:bodyPr>
          <a:lstStyle/>
          <a:p>
            <a:r>
              <a:rPr lang="en-US" sz="2000" dirty="0" smtClean="0"/>
              <a:t>Not shown: the part where they call OP a “fag” (&lt;3 4chan)</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649"/>
            <a:ext cx="9144000" cy="4237771"/>
          </a:xfrm>
          <a:prstGeom prst="rect">
            <a:avLst/>
          </a:prstGeom>
        </p:spPr>
      </p:pic>
    </p:spTree>
    <p:extLst>
      <p:ext uri="{BB962C8B-B14F-4D97-AF65-F5344CB8AC3E}">
        <p14:creationId xmlns:p14="http://schemas.microsoft.com/office/powerpoint/2010/main" val="10191761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made it through padding oracles!</a:t>
            </a:r>
            <a:endParaRPr lang="en-US" dirty="0"/>
          </a:p>
        </p:txBody>
      </p:sp>
      <p:sp>
        <p:nvSpPr>
          <p:cNvPr id="3" name="Content Placeholder 2"/>
          <p:cNvSpPr>
            <a:spLocks noGrp="1"/>
          </p:cNvSpPr>
          <p:nvPr>
            <p:ph idx="1"/>
          </p:nvPr>
        </p:nvSpPr>
        <p:spPr/>
        <p:txBody>
          <a:bodyPr/>
          <a:lstStyle/>
          <a:p>
            <a:r>
              <a:rPr lang="en-US" dirty="0" smtClean="0"/>
              <a:t>Give each other a high five, and sit back and watch the demo</a:t>
            </a:r>
            <a:endParaRPr lang="en-US" dirty="0"/>
          </a:p>
        </p:txBody>
      </p:sp>
      <p:pic>
        <p:nvPicPr>
          <p:cNvPr id="4" name="Picture 2" descr="https://gs1.wac.edgecastcdn.net/8019B6/data.tumblr.com/tumblr_mcxhnl6tAx1rksg3yo1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43" y="2895600"/>
            <a:ext cx="6847114" cy="383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7605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Prevention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prevent padding oracles?</a:t>
            </a:r>
          </a:p>
          <a:p>
            <a:pPr lvl="1"/>
            <a:r>
              <a:rPr lang="en-US" dirty="0" smtClean="0"/>
              <a:t>HMAC!</a:t>
            </a:r>
          </a:p>
          <a:p>
            <a:r>
              <a:rPr lang="en-US" dirty="0" smtClean="0"/>
              <a:t>By prepending an HMAC hash to the encrypted data – </a:t>
            </a:r>
            <a:r>
              <a:rPr lang="en-US" i="1" dirty="0" smtClean="0"/>
              <a:t>and validating it before the decryption is performed</a:t>
            </a:r>
            <a:r>
              <a:rPr lang="en-US" dirty="0" smtClean="0"/>
              <a:t> – you can check if anybody has tampered with the hash!</a:t>
            </a:r>
          </a:p>
          <a:p>
            <a:r>
              <a:rPr lang="en-US" dirty="0" smtClean="0"/>
              <a:t>You can also prevent this by using a block cipher mode of operation other than cipher-block chaining – </a:t>
            </a:r>
            <a:r>
              <a:rPr lang="en-US" dirty="0" err="1" smtClean="0"/>
              <a:t>eg</a:t>
            </a:r>
            <a:r>
              <a:rPr lang="en-US" dirty="0" smtClean="0"/>
              <a:t>, counter mode, output feedback, plaintext feedback, etc.</a:t>
            </a:r>
            <a:endParaRPr lang="en-US" dirty="0"/>
          </a:p>
        </p:txBody>
      </p:sp>
    </p:spTree>
    <p:extLst>
      <p:ext uri="{BB962C8B-B14F-4D97-AF65-F5344CB8AC3E}">
        <p14:creationId xmlns:p14="http://schemas.microsoft.com/office/powerpoint/2010/main" val="16401383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there!</a:t>
            </a:r>
            <a:endParaRPr lang="en-US" dirty="0"/>
          </a:p>
        </p:txBody>
      </p:sp>
      <p:sp>
        <p:nvSpPr>
          <p:cNvPr id="3" name="Content Placeholder 2"/>
          <p:cNvSpPr>
            <a:spLocks noGrp="1"/>
          </p:cNvSpPr>
          <p:nvPr>
            <p:ph idx="1"/>
          </p:nvPr>
        </p:nvSpPr>
        <p:spPr/>
        <p:txBody>
          <a:bodyPr/>
          <a:lstStyle/>
          <a:p>
            <a:endParaRPr lang="en-US"/>
          </a:p>
        </p:txBody>
      </p:sp>
      <p:pic>
        <p:nvPicPr>
          <p:cNvPr id="10242" name="Picture 2" descr="https://lh3.ggpht.com/-ajTe66KAecQ/TXf4NYSlC8I/AAAAAAAAACw/LAxtSwk6jmk/s1600/1291369869987940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629400" cy="494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404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0824" y="-33454"/>
            <a:ext cx="3657600" cy="36576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962400" cy="2971800"/>
          </a:xfrm>
          <a:prstGeom prst="rect">
            <a:avLst/>
          </a:prstGeom>
        </p:spPr>
      </p:pic>
      <p:cxnSp>
        <p:nvCxnSpPr>
          <p:cNvPr id="11" name="Straight Arrow Connector 10"/>
          <p:cNvCxnSpPr/>
          <p:nvPr/>
        </p:nvCxnSpPr>
        <p:spPr>
          <a:xfrm>
            <a:off x="3276600" y="1798134"/>
            <a:ext cx="2133600" cy="0"/>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idx="1"/>
          </p:nvPr>
        </p:nvSpPr>
        <p:spPr>
          <a:xfrm>
            <a:off x="722313" y="2906713"/>
            <a:ext cx="7772400" cy="1500187"/>
          </a:xfrm>
        </p:spPr>
        <p:txBody>
          <a:bodyPr/>
          <a:lstStyle/>
          <a:p>
            <a:r>
              <a:rPr lang="en-US" dirty="0" smtClean="0"/>
              <a:t>Because people get mad at me for just pointing out problems…</a:t>
            </a:r>
            <a:endParaRPr lang="en-US" dirty="0"/>
          </a:p>
        </p:txBody>
      </p:sp>
    </p:spTree>
    <p:extLst>
      <p:ext uri="{BB962C8B-B14F-4D97-AF65-F5344CB8AC3E}">
        <p14:creationId xmlns:p14="http://schemas.microsoft.com/office/powerpoint/2010/main" val="4518855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Solution #1: don’t give attackers encrypted data</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601823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if you let attackers hold your encrypted data youre gonna h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92580"/>
            <a:ext cx="7543800" cy="509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2424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When you give them encrypted data, validate it</a:t>
            </a:r>
            <a:endParaRPr lang="en-US" dirty="0"/>
          </a:p>
        </p:txBody>
      </p:sp>
      <p:sp>
        <p:nvSpPr>
          <p:cNvPr id="3" name="Content Placeholder 2"/>
          <p:cNvSpPr>
            <a:spLocks noGrp="1"/>
          </p:cNvSpPr>
          <p:nvPr>
            <p:ph idx="1"/>
          </p:nvPr>
        </p:nvSpPr>
        <p:spPr/>
        <p:txBody>
          <a:bodyPr>
            <a:normAutofit lnSpcReduction="10000"/>
          </a:bodyPr>
          <a:lstStyle/>
          <a:p>
            <a:r>
              <a:rPr lang="en-US" dirty="0" smtClean="0"/>
              <a:t>Calculate a HMAC and send it with the encrypted data</a:t>
            </a:r>
          </a:p>
          <a:p>
            <a:pPr lvl="1"/>
            <a:r>
              <a:rPr lang="en-US" dirty="0" smtClean="0"/>
              <a:t>Validate the HMAC before attempting to decrypt</a:t>
            </a:r>
          </a:p>
          <a:p>
            <a:r>
              <a:rPr lang="en-US" dirty="0" smtClean="0"/>
              <a:t>Alternatively, use encryption in “EAX mode” – a NIST standard for authenticated encryption</a:t>
            </a:r>
          </a:p>
          <a:p>
            <a:r>
              <a:rPr lang="en-US" dirty="0" smtClean="0"/>
              <a:t>Coming soon: CAESAR</a:t>
            </a:r>
          </a:p>
          <a:p>
            <a:pPr lvl="1"/>
            <a:r>
              <a:rPr lang="en-US" b="1" dirty="0"/>
              <a:t>CAESAR: Competition for Authenticated Encryption: Security, Applicability, and </a:t>
            </a:r>
            <a:r>
              <a:rPr lang="en-US" b="1" dirty="0" smtClean="0"/>
              <a:t>Robustness</a:t>
            </a:r>
            <a:endParaRPr lang="en-US" b="1" dirty="0"/>
          </a:p>
        </p:txBody>
      </p:sp>
    </p:spTree>
    <p:extLst>
      <p:ext uri="{BB962C8B-B14F-4D97-AF65-F5344CB8AC3E}">
        <p14:creationId xmlns:p14="http://schemas.microsoft.com/office/powerpoint/2010/main" val="17719979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bears repeating…</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8015111" cy="5410200"/>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a:prstGeom prst="rect">
            <a:avLst/>
          </a:prstGeom>
        </p:spPr>
      </p:pic>
    </p:spTree>
    <p:extLst>
      <p:ext uri="{BB962C8B-B14F-4D97-AF65-F5344CB8AC3E}">
        <p14:creationId xmlns:p14="http://schemas.microsoft.com/office/powerpoint/2010/main" val="19939460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Never encrypt </a:t>
            </a:r>
            <a:r>
              <a:rPr lang="en-US" dirty="0" smtClean="0"/>
              <a:t>data </a:t>
            </a:r>
            <a:r>
              <a:rPr lang="en-US" dirty="0" smtClean="0"/>
              <a:t>with the same key and IV</a:t>
            </a:r>
            <a:endParaRPr lang="en-US" dirty="0"/>
          </a:p>
        </p:txBody>
      </p:sp>
      <p:sp>
        <p:nvSpPr>
          <p:cNvPr id="3" name="Content Placeholder 2"/>
          <p:cNvSpPr>
            <a:spLocks noGrp="1"/>
          </p:cNvSpPr>
          <p:nvPr>
            <p:ph idx="1"/>
          </p:nvPr>
        </p:nvSpPr>
        <p:spPr/>
        <p:txBody>
          <a:bodyPr/>
          <a:lstStyle/>
          <a:p>
            <a:r>
              <a:rPr lang="en-US" dirty="0" smtClean="0"/>
              <a:t>Almost every cipher fails if you use the same key and IV</a:t>
            </a:r>
          </a:p>
          <a:p>
            <a:r>
              <a:rPr lang="en-US" dirty="0" smtClean="0"/>
              <a:t>Change keys when it makes sense, and change IVs </a:t>
            </a:r>
            <a:r>
              <a:rPr lang="en-US" i="1" dirty="0" smtClean="0"/>
              <a:t>every time</a:t>
            </a:r>
            <a:endParaRPr lang="en-US" dirty="0"/>
          </a:p>
        </p:txBody>
      </p:sp>
    </p:spTree>
    <p:extLst>
      <p:ext uri="{BB962C8B-B14F-4D97-AF65-F5344CB8AC3E}">
        <p14:creationId xmlns:p14="http://schemas.microsoft.com/office/powerpoint/2010/main" val="42804232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last ski instructor, then we’re done!</a:t>
            </a:r>
            <a:endParaRPr lang="en-US" dirty="0"/>
          </a:p>
        </p:txBody>
      </p:sp>
      <p:pic>
        <p:nvPicPr>
          <p:cNvPr id="8194" name="Picture 2" descr="if you encrypt two things with the same key and iv imma com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43747"/>
            <a:ext cx="7154332"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67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2970</TotalTime>
  <Words>6835</Words>
  <Application>Microsoft Office PowerPoint</Application>
  <PresentationFormat>On-screen Show (4:3)</PresentationFormat>
  <Paragraphs>1353</Paragraphs>
  <Slides>101</Slides>
  <Notes>2</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Crypto: You’re doing it wrong</vt:lpstr>
      <vt:lpstr>About me</vt:lpstr>
      <vt:lpstr>Quick agenda</vt:lpstr>
      <vt:lpstr>Why am I doing this?</vt:lpstr>
      <vt:lpstr>Comparing “modern” crypto methods</vt:lpstr>
      <vt:lpstr>For our purposes…</vt:lpstr>
      <vt:lpstr>History of crypto</vt:lpstr>
      <vt:lpstr>c. 75 BC: Caesar cipher</vt:lpstr>
      <vt:lpstr>Caesar – World War II: No developments</vt:lpstr>
      <vt:lpstr>World War II: Enigma Machine</vt:lpstr>
      <vt:lpstr>Let’s get more modern</vt:lpstr>
      <vt:lpstr>1970s: DES was invented!</vt:lpstr>
      <vt:lpstr>Still 1970s: Along came DH and RSA</vt:lpstr>
      <vt:lpstr>1990s: Certification Authorities</vt:lpstr>
      <vt:lpstr>1990s: WEP</vt:lpstr>
      <vt:lpstr>2008: github (and other “Web 2.0” stuff)</vt:lpstr>
      <vt:lpstr>Point?</vt:lpstr>
      <vt:lpstr>Important concepts</vt:lpstr>
      <vt:lpstr>Encryption</vt:lpstr>
      <vt:lpstr>Encryption: Stream cipher</vt:lpstr>
      <vt:lpstr>Encryption: Block cipher</vt:lpstr>
      <vt:lpstr>Encryption: Block cipher modes of operation – ECB</vt:lpstr>
      <vt:lpstr>Encryption: Block cipher modes of operation – CBC</vt:lpstr>
      <vt:lpstr>Hashing</vt:lpstr>
      <vt:lpstr>Attacks</vt:lpstr>
      <vt:lpstr>Bit-flipping against stream ciphers</vt:lpstr>
      <vt:lpstr>That’s a lot of math!</vt:lpstr>
      <vt:lpstr>Bit-flipping example</vt:lpstr>
      <vt:lpstr>Why does bit flipping matter?</vt:lpstr>
      <vt:lpstr>How to prevent bit-flipping attacks</vt:lpstr>
      <vt:lpstr>“The Cryptographic Doom Principle”</vt:lpstr>
      <vt:lpstr>Key re-use in stream ciphers</vt:lpstr>
      <vt:lpstr>Key re-use in stream – example</vt:lpstr>
      <vt:lpstr>Key re-use in stream: What’s happening?</vt:lpstr>
      <vt:lpstr>Key re-use in stream: How to prevent?</vt:lpstr>
      <vt:lpstr>Key re-use in block ciphers</vt:lpstr>
      <vt:lpstr>Key re-use in block ciphers: When does this work?</vt:lpstr>
      <vt:lpstr>Key re-use in block ciphers – the setup</vt:lpstr>
      <vt:lpstr>Key re-use in block ciphers: example [1]</vt:lpstr>
      <vt:lpstr>Key re-use in block ciphers: example [2]</vt:lpstr>
      <vt:lpstr>Key re-use in block ciphers: example [3]</vt:lpstr>
      <vt:lpstr>Key re-use in block ciphers: example [4]</vt:lpstr>
      <vt:lpstr>Key re-use in block ciphers: example [5]</vt:lpstr>
      <vt:lpstr>Key re-use in block ciphers: What’s going on?</vt:lpstr>
      <vt:lpstr>Key re-use in block ciphers: A tool!</vt:lpstr>
      <vt:lpstr>Phew, we made it!</vt:lpstr>
      <vt:lpstr>Preventing key re-use in block ciphers</vt:lpstr>
      <vt:lpstr>Hash length extension attacks</vt:lpstr>
      <vt:lpstr>Hash length extension: the setup</vt:lpstr>
      <vt:lpstr>How hashing works…</vt:lpstr>
      <vt:lpstr>How hashing works</vt:lpstr>
      <vt:lpstr>How hashing works</vt:lpstr>
      <vt:lpstr>How hashing works</vt:lpstr>
      <vt:lpstr>Hash extension: We’re almost there!</vt:lpstr>
      <vt:lpstr>Hash extension: And here we are!</vt:lpstr>
      <vt:lpstr>Hash extension: Applying it</vt:lpstr>
      <vt:lpstr>Hash extension: Applying it</vt:lpstr>
      <vt:lpstr>Hash extension: Applying it</vt:lpstr>
      <vt:lpstr>Hash extension: Applying it</vt:lpstr>
      <vt:lpstr>Hash extension: evil client</vt:lpstr>
      <vt:lpstr>Hash extension: Evil client -&gt; legit server</vt:lpstr>
      <vt:lpstr>Hash extension: Legit server</vt:lpstr>
      <vt:lpstr>Hash extension: A tool!</vt:lpstr>
      <vt:lpstr>hash_extender in action</vt:lpstr>
      <vt:lpstr>That was a lot of material…</vt:lpstr>
      <vt:lpstr>Hash extension: summary</vt:lpstr>
      <vt:lpstr>Hash extension: Defense</vt:lpstr>
      <vt:lpstr>Padding oracle attacks</vt:lpstr>
      <vt:lpstr>Padding oracles</vt:lpstr>
      <vt:lpstr>Padding oracles: Overview</vt:lpstr>
      <vt:lpstr>Padding oracles: Padding</vt:lpstr>
      <vt:lpstr>Padding oracles: Padding</vt:lpstr>
      <vt:lpstr>Padding oracles: CBC mode encryption</vt:lpstr>
      <vt:lpstr>Padding oracles: CBC mode encryption</vt:lpstr>
      <vt:lpstr>Padding oracles: CBC mode decryption</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Introducing: Poracle</vt:lpstr>
      <vt:lpstr>We made it through padding oracles!</vt:lpstr>
      <vt:lpstr>Padding oracles: Prevention</vt:lpstr>
      <vt:lpstr>Almost there!</vt:lpstr>
      <vt:lpstr>Solutions</vt:lpstr>
      <vt:lpstr>Solution #1: don’t give attackers encrypted data</vt:lpstr>
      <vt:lpstr>PowerPoint Presentation</vt:lpstr>
      <vt:lpstr>Solution #2: When you give them encrypted data, validate it</vt:lpstr>
      <vt:lpstr>It bears repeating…</vt:lpstr>
      <vt:lpstr>Solution #3: Never encrypt data with the same key and IV</vt:lpstr>
      <vt:lpstr>One last ski instructor, then we’re done!</vt:lpstr>
      <vt:lpstr>That’s all!</vt:lpstr>
      <vt:lpstr>Links +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You’re doing it wrong</dc:title>
  <dc:creator>Ron</dc:creator>
  <cp:lastModifiedBy>Ron</cp:lastModifiedBy>
  <cp:revision>268</cp:revision>
  <dcterms:created xsi:type="dcterms:W3CDTF">2013-01-28T21:20:46Z</dcterms:created>
  <dcterms:modified xsi:type="dcterms:W3CDTF">2013-02-09T21:27:44Z</dcterms:modified>
</cp:coreProperties>
</file>